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8" r:id="rId4"/>
  </p:sldMasterIdLst>
  <p:notesMasterIdLst>
    <p:notesMasterId r:id="rId22"/>
  </p:notesMasterIdLst>
  <p:handoutMasterIdLst>
    <p:handoutMasterId r:id="rId23"/>
  </p:handoutMasterIdLst>
  <p:sldIdLst>
    <p:sldId id="300" r:id="rId5"/>
    <p:sldId id="321" r:id="rId6"/>
    <p:sldId id="313" r:id="rId7"/>
    <p:sldId id="315" r:id="rId8"/>
    <p:sldId id="314" r:id="rId9"/>
    <p:sldId id="319" r:id="rId10"/>
    <p:sldId id="331" r:id="rId11"/>
    <p:sldId id="325" r:id="rId12"/>
    <p:sldId id="326" r:id="rId13"/>
    <p:sldId id="327" r:id="rId14"/>
    <p:sldId id="333" r:id="rId15"/>
    <p:sldId id="332" r:id="rId16"/>
    <p:sldId id="328" r:id="rId17"/>
    <p:sldId id="330" r:id="rId18"/>
    <p:sldId id="329" r:id="rId19"/>
    <p:sldId id="322" r:id="rId20"/>
    <p:sldId id="312"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643E"/>
    <a:srgbClr val="D9E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771C6A-79CE-404A-842E-B818F2968ED3}" v="63" dt="2026-10-20T18:45:23.755"/>
  </p1510:revLst>
</p1510:revInfo>
</file>

<file path=ppt/tableStyles.xml><?xml version="1.0" encoding="utf-8"?>
<a:tblStyleLst xmlns:a="http://schemas.openxmlformats.org/drawingml/2006/main" def="{C083E6E3-FA7D-4D7B-A595-EF9225AFEA82}">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82"/>
  </p:normalViewPr>
  <p:slideViewPr>
    <p:cSldViewPr snapToGrid="0">
      <p:cViewPr varScale="1">
        <p:scale>
          <a:sx n="64" d="100"/>
          <a:sy n="64" d="100"/>
        </p:scale>
        <p:origin x="1084" y="6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Nichol" userId="ff776a1c-82d1-4bd0-b4f9-91ec6dd5080b" providerId="ADAL" clId="{F62B77C8-C47F-4148-9CFE-6D7124C88217}"/>
    <pc:docChg chg="undo custSel addSld modSld sldOrd">
      <pc:chgData name="Kelly Nichol" userId="ff776a1c-82d1-4bd0-b4f9-91ec6dd5080b" providerId="ADAL" clId="{F62B77C8-C47F-4148-9CFE-6D7124C88217}" dt="2026-10-20T18:46:28.446" v="477" actId="20577"/>
      <pc:docMkLst>
        <pc:docMk/>
      </pc:docMkLst>
      <pc:sldChg chg="modSp mod">
        <pc:chgData name="Kelly Nichol" userId="ff776a1c-82d1-4bd0-b4f9-91ec6dd5080b" providerId="ADAL" clId="{F62B77C8-C47F-4148-9CFE-6D7124C88217}" dt="2026-10-20T17:12:12.204" v="11" actId="20577"/>
        <pc:sldMkLst>
          <pc:docMk/>
          <pc:sldMk cId="3572391760" sldId="314"/>
        </pc:sldMkLst>
        <pc:spChg chg="mod">
          <ac:chgData name="Kelly Nichol" userId="ff776a1c-82d1-4bd0-b4f9-91ec6dd5080b" providerId="ADAL" clId="{F62B77C8-C47F-4148-9CFE-6D7124C88217}" dt="2026-10-20T17:12:12.204" v="11" actId="20577"/>
          <ac:spMkLst>
            <pc:docMk/>
            <pc:sldMk cId="3572391760" sldId="314"/>
            <ac:spMk id="24" creationId="{F867DAF7-A436-B17D-7A10-D12CF23A92C5}"/>
          </ac:spMkLst>
        </pc:spChg>
        <pc:spChg chg="mod">
          <ac:chgData name="Kelly Nichol" userId="ff776a1c-82d1-4bd0-b4f9-91ec6dd5080b" providerId="ADAL" clId="{F62B77C8-C47F-4148-9CFE-6D7124C88217}" dt="2026-10-20T17:10:22.604" v="6" actId="20577"/>
          <ac:spMkLst>
            <pc:docMk/>
            <pc:sldMk cId="3572391760" sldId="314"/>
            <ac:spMk id="42" creationId="{D1443E47-FD0E-5BBB-1E1B-7569B0A75BC8}"/>
          </ac:spMkLst>
        </pc:spChg>
        <pc:spChg chg="mod">
          <ac:chgData name="Kelly Nichol" userId="ff776a1c-82d1-4bd0-b4f9-91ec6dd5080b" providerId="ADAL" clId="{F62B77C8-C47F-4148-9CFE-6D7124C88217}" dt="2026-10-20T17:10:32.771" v="9" actId="20577"/>
          <ac:spMkLst>
            <pc:docMk/>
            <pc:sldMk cId="3572391760" sldId="314"/>
            <ac:spMk id="44" creationId="{C8099E8F-AF4F-44E7-113C-6FDC74D8E3DF}"/>
          </ac:spMkLst>
        </pc:spChg>
      </pc:sldChg>
      <pc:sldChg chg="modSp">
        <pc:chgData name="Kelly Nichol" userId="ff776a1c-82d1-4bd0-b4f9-91ec6dd5080b" providerId="ADAL" clId="{F62B77C8-C47F-4148-9CFE-6D7124C88217}" dt="2026-10-19T20:51:38.320" v="3"/>
        <pc:sldMkLst>
          <pc:docMk/>
          <pc:sldMk cId="2806857668" sldId="315"/>
        </pc:sldMkLst>
        <pc:spChg chg="mod">
          <ac:chgData name="Kelly Nichol" userId="ff776a1c-82d1-4bd0-b4f9-91ec6dd5080b" providerId="ADAL" clId="{F62B77C8-C47F-4148-9CFE-6D7124C88217}" dt="2026-10-19T20:49:14.291" v="2"/>
          <ac:spMkLst>
            <pc:docMk/>
            <pc:sldMk cId="2806857668" sldId="315"/>
            <ac:spMk id="5" creationId="{B4F3BE05-8C64-1997-506F-AF0C4DA58593}"/>
          </ac:spMkLst>
        </pc:spChg>
        <pc:spChg chg="mod">
          <ac:chgData name="Kelly Nichol" userId="ff776a1c-82d1-4bd0-b4f9-91ec6dd5080b" providerId="ADAL" clId="{F62B77C8-C47F-4148-9CFE-6D7124C88217}" dt="2026-10-19T20:51:38.320" v="3"/>
          <ac:spMkLst>
            <pc:docMk/>
            <pc:sldMk cId="2806857668" sldId="315"/>
            <ac:spMk id="6" creationId="{8FB258CC-C79F-DA32-01AE-238513CE07F3}"/>
          </ac:spMkLst>
        </pc:spChg>
      </pc:sldChg>
      <pc:sldChg chg="modSp mod">
        <pc:chgData name="Kelly Nichol" userId="ff776a1c-82d1-4bd0-b4f9-91ec6dd5080b" providerId="ADAL" clId="{F62B77C8-C47F-4148-9CFE-6D7124C88217}" dt="2026-10-20T17:43:14.024" v="96" actId="20577"/>
        <pc:sldMkLst>
          <pc:docMk/>
          <pc:sldMk cId="3653991589" sldId="319"/>
        </pc:sldMkLst>
        <pc:graphicFrameChg chg="mod modGraphic">
          <ac:chgData name="Kelly Nichol" userId="ff776a1c-82d1-4bd0-b4f9-91ec6dd5080b" providerId="ADAL" clId="{F62B77C8-C47F-4148-9CFE-6D7124C88217}" dt="2026-10-20T17:43:14.024" v="96" actId="20577"/>
          <ac:graphicFrameMkLst>
            <pc:docMk/>
            <pc:sldMk cId="3653991589" sldId="319"/>
            <ac:graphicFrameMk id="12" creationId="{A7B69C0E-AD2A-CFBD-8EDB-245654370FA0}"/>
          </ac:graphicFrameMkLst>
        </pc:graphicFrameChg>
      </pc:sldChg>
      <pc:sldChg chg="modSp mod">
        <pc:chgData name="Kelly Nichol" userId="ff776a1c-82d1-4bd0-b4f9-91ec6dd5080b" providerId="ADAL" clId="{F62B77C8-C47F-4148-9CFE-6D7124C88217}" dt="2026-10-20T18:46:28.446" v="477" actId="20577"/>
        <pc:sldMkLst>
          <pc:docMk/>
          <pc:sldMk cId="2790251853" sldId="322"/>
        </pc:sldMkLst>
        <pc:spChg chg="mod">
          <ac:chgData name="Kelly Nichol" userId="ff776a1c-82d1-4bd0-b4f9-91ec6dd5080b" providerId="ADAL" clId="{F62B77C8-C47F-4148-9CFE-6D7124C88217}" dt="2026-10-20T18:46:28.446" v="477" actId="20577"/>
          <ac:spMkLst>
            <pc:docMk/>
            <pc:sldMk cId="2790251853" sldId="322"/>
            <ac:spMk id="2" creationId="{5A5EB5DC-8C2B-5750-6E12-9A35C0FFBA00}"/>
          </ac:spMkLst>
        </pc:spChg>
      </pc:sldChg>
      <pc:sldChg chg="modSp mod">
        <pc:chgData name="Kelly Nichol" userId="ff776a1c-82d1-4bd0-b4f9-91ec6dd5080b" providerId="ADAL" clId="{F62B77C8-C47F-4148-9CFE-6D7124C88217}" dt="2026-10-20T17:44:10.939" v="99" actId="255"/>
        <pc:sldMkLst>
          <pc:docMk/>
          <pc:sldMk cId="1517642690" sldId="325"/>
        </pc:sldMkLst>
        <pc:spChg chg="mod">
          <ac:chgData name="Kelly Nichol" userId="ff776a1c-82d1-4bd0-b4f9-91ec6dd5080b" providerId="ADAL" clId="{F62B77C8-C47F-4148-9CFE-6D7124C88217}" dt="2026-10-20T17:44:10.939" v="99" actId="255"/>
          <ac:spMkLst>
            <pc:docMk/>
            <pc:sldMk cId="1517642690" sldId="325"/>
            <ac:spMk id="26" creationId="{5AE6B874-80F2-13BE-E561-30ADCF7692E9}"/>
          </ac:spMkLst>
        </pc:spChg>
      </pc:sldChg>
      <pc:sldChg chg="modSp mod">
        <pc:chgData name="Kelly Nichol" userId="ff776a1c-82d1-4bd0-b4f9-91ec6dd5080b" providerId="ADAL" clId="{F62B77C8-C47F-4148-9CFE-6D7124C88217}" dt="2026-10-20T17:47:44.282" v="167" actId="20577"/>
        <pc:sldMkLst>
          <pc:docMk/>
          <pc:sldMk cId="777552568" sldId="326"/>
        </pc:sldMkLst>
        <pc:spChg chg="mod">
          <ac:chgData name="Kelly Nichol" userId="ff776a1c-82d1-4bd0-b4f9-91ec6dd5080b" providerId="ADAL" clId="{F62B77C8-C47F-4148-9CFE-6D7124C88217}" dt="2026-10-20T17:47:44.282" v="167" actId="20577"/>
          <ac:spMkLst>
            <pc:docMk/>
            <pc:sldMk cId="777552568" sldId="326"/>
            <ac:spMk id="5" creationId="{8AFCED53-CB27-4EC3-238A-04FFE8DCBD47}"/>
          </ac:spMkLst>
        </pc:spChg>
      </pc:sldChg>
      <pc:sldChg chg="modSp mod">
        <pc:chgData name="Kelly Nichol" userId="ff776a1c-82d1-4bd0-b4f9-91ec6dd5080b" providerId="ADAL" clId="{F62B77C8-C47F-4148-9CFE-6D7124C88217}" dt="2026-10-20T17:50:49.587" v="189" actId="21"/>
        <pc:sldMkLst>
          <pc:docMk/>
          <pc:sldMk cId="1991186417" sldId="327"/>
        </pc:sldMkLst>
        <pc:spChg chg="mod">
          <ac:chgData name="Kelly Nichol" userId="ff776a1c-82d1-4bd0-b4f9-91ec6dd5080b" providerId="ADAL" clId="{F62B77C8-C47F-4148-9CFE-6D7124C88217}" dt="2026-10-20T17:50:49.587" v="189" actId="21"/>
          <ac:spMkLst>
            <pc:docMk/>
            <pc:sldMk cId="1991186417" sldId="327"/>
            <ac:spMk id="5" creationId="{965607D0-F4EE-1F0C-99FD-C3031E7A1CB5}"/>
          </ac:spMkLst>
        </pc:spChg>
      </pc:sldChg>
      <pc:sldChg chg="modSp mod">
        <pc:chgData name="Kelly Nichol" userId="ff776a1c-82d1-4bd0-b4f9-91ec6dd5080b" providerId="ADAL" clId="{F62B77C8-C47F-4148-9CFE-6D7124C88217}" dt="2026-10-20T18:01:03.781" v="309" actId="108"/>
        <pc:sldMkLst>
          <pc:docMk/>
          <pc:sldMk cId="3728779660" sldId="328"/>
        </pc:sldMkLst>
        <pc:graphicFrameChg chg="mod modGraphic">
          <ac:chgData name="Kelly Nichol" userId="ff776a1c-82d1-4bd0-b4f9-91ec6dd5080b" providerId="ADAL" clId="{F62B77C8-C47F-4148-9CFE-6D7124C88217}" dt="2026-10-20T17:58:14.744" v="258"/>
          <ac:graphicFrameMkLst>
            <pc:docMk/>
            <pc:sldMk cId="3728779660" sldId="328"/>
            <ac:graphicFrameMk id="7" creationId="{E5F8432C-1A01-A48C-1739-A3ED157775CA}"/>
          </ac:graphicFrameMkLst>
        </pc:graphicFrameChg>
        <pc:graphicFrameChg chg="mod modGraphic">
          <ac:chgData name="Kelly Nichol" userId="ff776a1c-82d1-4bd0-b4f9-91ec6dd5080b" providerId="ADAL" clId="{F62B77C8-C47F-4148-9CFE-6D7124C88217}" dt="2026-10-20T18:01:03.781" v="309" actId="108"/>
          <ac:graphicFrameMkLst>
            <pc:docMk/>
            <pc:sldMk cId="3728779660" sldId="328"/>
            <ac:graphicFrameMk id="12" creationId="{5A109A8D-023D-8F8D-A48A-A7759EC26B4C}"/>
          </ac:graphicFrameMkLst>
        </pc:graphicFrameChg>
      </pc:sldChg>
      <pc:sldChg chg="modSp mod">
        <pc:chgData name="Kelly Nichol" userId="ff776a1c-82d1-4bd0-b4f9-91ec6dd5080b" providerId="ADAL" clId="{F62B77C8-C47F-4148-9CFE-6D7124C88217}" dt="2026-10-20T18:45:54.745" v="433" actId="2165"/>
        <pc:sldMkLst>
          <pc:docMk/>
          <pc:sldMk cId="3259496482" sldId="329"/>
        </pc:sldMkLst>
        <pc:graphicFrameChg chg="mod modGraphic">
          <ac:chgData name="Kelly Nichol" userId="ff776a1c-82d1-4bd0-b4f9-91ec6dd5080b" providerId="ADAL" clId="{F62B77C8-C47F-4148-9CFE-6D7124C88217}" dt="2026-10-20T18:45:54.745" v="433" actId="2165"/>
          <ac:graphicFrameMkLst>
            <pc:docMk/>
            <pc:sldMk cId="3259496482" sldId="329"/>
            <ac:graphicFrameMk id="7" creationId="{CA2F8089-E7A7-FFD2-A004-AFFD1A33C648}"/>
          </ac:graphicFrameMkLst>
        </pc:graphicFrameChg>
      </pc:sldChg>
      <pc:sldChg chg="modSp mod ord">
        <pc:chgData name="Kelly Nichol" userId="ff776a1c-82d1-4bd0-b4f9-91ec6dd5080b" providerId="ADAL" clId="{F62B77C8-C47F-4148-9CFE-6D7124C88217}" dt="2026-10-20T18:05:36.773" v="358" actId="20577"/>
        <pc:sldMkLst>
          <pc:docMk/>
          <pc:sldMk cId="3169733820" sldId="330"/>
        </pc:sldMkLst>
        <pc:graphicFrameChg chg="mod modGraphic">
          <ac:chgData name="Kelly Nichol" userId="ff776a1c-82d1-4bd0-b4f9-91ec6dd5080b" providerId="ADAL" clId="{F62B77C8-C47F-4148-9CFE-6D7124C88217}" dt="2026-10-20T18:05:36.773" v="358" actId="20577"/>
          <ac:graphicFrameMkLst>
            <pc:docMk/>
            <pc:sldMk cId="3169733820" sldId="330"/>
            <ac:graphicFrameMk id="7" creationId="{38A3EF00-0E7C-936D-822D-3CB0D85305EB}"/>
          </ac:graphicFrameMkLst>
        </pc:graphicFrameChg>
      </pc:sldChg>
      <pc:sldChg chg="modSp mod">
        <pc:chgData name="Kelly Nichol" userId="ff776a1c-82d1-4bd0-b4f9-91ec6dd5080b" providerId="ADAL" clId="{F62B77C8-C47F-4148-9CFE-6D7124C88217}" dt="2026-10-20T17:43:41.453" v="97" actId="20577"/>
        <pc:sldMkLst>
          <pc:docMk/>
          <pc:sldMk cId="3210009908" sldId="331"/>
        </pc:sldMkLst>
        <pc:spChg chg="mod">
          <ac:chgData name="Kelly Nichol" userId="ff776a1c-82d1-4bd0-b4f9-91ec6dd5080b" providerId="ADAL" clId="{F62B77C8-C47F-4148-9CFE-6D7124C88217}" dt="2026-10-20T17:43:41.453" v="97" actId="20577"/>
          <ac:spMkLst>
            <pc:docMk/>
            <pc:sldMk cId="3210009908" sldId="331"/>
            <ac:spMk id="3" creationId="{C6D92646-F026-CE79-2A67-F0A3C3D74013}"/>
          </ac:spMkLst>
        </pc:spChg>
      </pc:sldChg>
      <pc:sldChg chg="modSp mod">
        <pc:chgData name="Kelly Nichol" userId="ff776a1c-82d1-4bd0-b4f9-91ec6dd5080b" providerId="ADAL" clId="{F62B77C8-C47F-4148-9CFE-6D7124C88217}" dt="2026-10-20T17:54:41.016" v="237" actId="114"/>
        <pc:sldMkLst>
          <pc:docMk/>
          <pc:sldMk cId="3722036546" sldId="332"/>
        </pc:sldMkLst>
        <pc:spChg chg="mod">
          <ac:chgData name="Kelly Nichol" userId="ff776a1c-82d1-4bd0-b4f9-91ec6dd5080b" providerId="ADAL" clId="{F62B77C8-C47F-4148-9CFE-6D7124C88217}" dt="2026-10-20T17:54:41.016" v="237" actId="114"/>
          <ac:spMkLst>
            <pc:docMk/>
            <pc:sldMk cId="3722036546" sldId="332"/>
            <ac:spMk id="5" creationId="{95CD0383-6D3F-4D22-C2A0-4910668BFB7C}"/>
          </ac:spMkLst>
        </pc:spChg>
      </pc:sldChg>
      <pc:sldChg chg="modSp add mod">
        <pc:chgData name="Kelly Nichol" userId="ff776a1c-82d1-4bd0-b4f9-91ec6dd5080b" providerId="ADAL" clId="{F62B77C8-C47F-4148-9CFE-6D7124C88217}" dt="2026-10-20T17:52:35.561" v="216" actId="5793"/>
        <pc:sldMkLst>
          <pc:docMk/>
          <pc:sldMk cId="2615695753" sldId="333"/>
        </pc:sldMkLst>
        <pc:spChg chg="mod">
          <ac:chgData name="Kelly Nichol" userId="ff776a1c-82d1-4bd0-b4f9-91ec6dd5080b" providerId="ADAL" clId="{F62B77C8-C47F-4148-9CFE-6D7124C88217}" dt="2026-10-20T17:52:35.561" v="216" actId="5793"/>
          <ac:spMkLst>
            <pc:docMk/>
            <pc:sldMk cId="2615695753" sldId="333"/>
            <ac:spMk id="5" creationId="{4D299644-7192-7AE9-8B48-3B86DF11727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F4712B4-1AE0-734B-BD0B-ED5EB8FC3B80}" type="datetime1">
              <a:rPr lang="en-US" smtClean="0"/>
              <a:t>10/20/2026</a:t>
            </a:fld>
            <a:endParaRPr lang="en-US" dirty="0"/>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Add footer</a:t>
            </a:r>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dirty="0"/>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709567-0710-7949-BFB0-34B4188750EB}" type="datetime1">
              <a:rPr lang="en-US" noProof="0" smtClean="0"/>
              <a:t>10/20/2026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noProof="0" dirty="0"/>
              <a:t>Add footer</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svg"/><Relationship Id="rId1" Type="http://schemas.openxmlformats.org/officeDocument/2006/relationships/slideMaster" Target="../slideMasters/slideMaster1.xml"/><Relationship Id="rId4" Type="http://schemas.openxmlformats.org/officeDocument/2006/relationships/image" Target="../media/image1.sv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681751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1695899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129137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421200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r>
              <a:rPr lang="en-US"/>
              <a:t>Add Footer</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3430307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Add Footer</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503645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r>
              <a:rPr lang="en-US"/>
              <a:t>Add Footer</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671224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744974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3347098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776624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9B51A1E-902D-48AF-9020-955120F399B6}"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50592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929810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B51A1E-902D-48AF-9020-955120F399B6}"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108895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02274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359498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1087631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B901B-82D0-753E-153F-463C1DFF4EB8}"/>
              </a:ext>
            </a:extLst>
          </p:cNvPr>
          <p:cNvSpPr>
            <a:spLocks noGrp="1"/>
          </p:cNvSpPr>
          <p:nvPr>
            <p:ph type="title"/>
          </p:nvPr>
        </p:nvSpPr>
        <p:spPr>
          <a:xfrm>
            <a:off x="768096" y="996696"/>
            <a:ext cx="10689336" cy="3383280"/>
          </a:xfrm>
        </p:spPr>
        <p:txBody>
          <a:bodyPr lIns="91440" tIns="45720" rIns="91440" bIns="45720" anchor="t"/>
          <a:lstStyle>
            <a:lvl1pPr>
              <a:defRPr sz="6000" b="1">
                <a:solidFill>
                  <a:schemeClr val="bg1"/>
                </a:solidFill>
              </a:defRPr>
            </a:lvl1pPr>
          </a:lstStyle>
          <a:p>
            <a:r>
              <a:rPr lang="en-GB"/>
              <a:t>Click to edit Master title style</a:t>
            </a:r>
            <a:endParaRPr lang="en-US"/>
          </a:p>
        </p:txBody>
      </p:sp>
      <p:sp>
        <p:nvSpPr>
          <p:cNvPr id="6" name="Text Placeholder 5">
            <a:extLst>
              <a:ext uri="{FF2B5EF4-FFF2-40B4-BE49-F238E27FC236}">
                <a16:creationId xmlns:a16="http://schemas.microsoft.com/office/drawing/2014/main" id="{AB9FF1EC-CF79-CED7-3907-6CC3EC921B45}"/>
              </a:ext>
            </a:extLst>
          </p:cNvPr>
          <p:cNvSpPr>
            <a:spLocks noGrp="1"/>
          </p:cNvSpPr>
          <p:nvPr>
            <p:ph type="body" sz="quarter" idx="10"/>
          </p:nvPr>
        </p:nvSpPr>
        <p:spPr>
          <a:xfrm>
            <a:off x="6099048" y="4718304"/>
            <a:ext cx="5367528" cy="1371600"/>
          </a:xfrm>
        </p:spPr>
        <p:txBody>
          <a:bodyPr anchor="b"/>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p:txBody>
      </p:sp>
      <p:pic>
        <p:nvPicPr>
          <p:cNvPr id="19" name="Graphic 18">
            <a:extLst>
              <a:ext uri="{FF2B5EF4-FFF2-40B4-BE49-F238E27FC236}">
                <a16:creationId xmlns:a16="http://schemas.microsoft.com/office/drawing/2014/main" id="{BD2B87EC-C19D-D312-C5D1-68C7B3D3F342}"/>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577" r="47068" b="26177"/>
          <a:stretch/>
        </p:blipFill>
        <p:spPr>
          <a:xfrm rot="5400000" flipH="1" flipV="1">
            <a:off x="8037001" y="-183083"/>
            <a:ext cx="3971922" cy="4338081"/>
          </a:xfrm>
          <a:prstGeom prst="rect">
            <a:avLst/>
          </a:prstGeom>
        </p:spPr>
      </p:pic>
      <p:pic>
        <p:nvPicPr>
          <p:cNvPr id="17" name="Graphic 16">
            <a:extLst>
              <a:ext uri="{FF2B5EF4-FFF2-40B4-BE49-F238E27FC236}">
                <a16:creationId xmlns:a16="http://schemas.microsoft.com/office/drawing/2014/main" id="{CA27C1C0-4175-DDF3-7F04-05A1FF4F83EA}"/>
              </a:ext>
            </a:extLst>
          </p:cNvPr>
          <p:cNvPicPr>
            <a:picLocks noChangeAspect="1"/>
          </p:cNvPicPr>
          <p:nvPr userDrawn="1"/>
        </p:nvPicPr>
        <p:blipFill rotWithShape="1">
          <a:blip>
            <a:extLst>
              <a:ext uri="{96DAC541-7B7A-43D3-8B79-37D633B846F1}">
                <asvg:svgBlip xmlns:asvg="http://schemas.microsoft.com/office/drawing/2016/SVG/main" r:embed="rId3"/>
              </a:ext>
            </a:extLst>
          </a:blip>
          <a:srcRect l="-1" t="1" r="26660" b="31913"/>
          <a:stretch/>
        </p:blipFill>
        <p:spPr>
          <a:xfrm flipH="1">
            <a:off x="-2" y="2786671"/>
            <a:ext cx="2626743" cy="4071330"/>
          </a:xfrm>
          <a:prstGeom prst="rect">
            <a:avLst/>
          </a:prstGeom>
        </p:spPr>
      </p:pic>
      <p:pic>
        <p:nvPicPr>
          <p:cNvPr id="15" name="Graphic 14">
            <a:extLst>
              <a:ext uri="{FF2B5EF4-FFF2-40B4-BE49-F238E27FC236}">
                <a16:creationId xmlns:a16="http://schemas.microsoft.com/office/drawing/2014/main" id="{8F59A96A-1EEC-D106-BC8B-FBC3D022D6C2}"/>
              </a:ext>
            </a:extLst>
          </p:cNvPr>
          <p:cNvPicPr>
            <a:picLocks noChangeAspect="1"/>
          </p:cNvPicPr>
          <p:nvPr userDrawn="1"/>
        </p:nvPicPr>
        <p:blipFill rotWithShape="1">
          <a:blip>
            <a:extLst>
              <a:ext uri="{96DAC541-7B7A-43D3-8B79-37D633B846F1}">
                <asvg:svgBlip xmlns:asvg="http://schemas.microsoft.com/office/drawing/2016/SVG/main" r:embed="rId4"/>
              </a:ext>
            </a:extLst>
          </a:blip>
          <a:srcRect b="49606"/>
          <a:stretch/>
        </p:blipFill>
        <p:spPr>
          <a:xfrm flipH="1">
            <a:off x="1634272" y="4519948"/>
            <a:ext cx="3527989" cy="2338052"/>
          </a:xfrm>
          <a:prstGeom prst="rect">
            <a:avLst/>
          </a:prstGeom>
        </p:spPr>
      </p:pic>
    </p:spTree>
    <p:extLst>
      <p:ext uri="{BB962C8B-B14F-4D97-AF65-F5344CB8AC3E}">
        <p14:creationId xmlns:p14="http://schemas.microsoft.com/office/powerpoint/2010/main" val="14281678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content 01">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p:txBody>
          <a:bodyPr/>
          <a:lstStyle/>
          <a:p>
            <a:r>
              <a:rPr lang="en-GB"/>
              <a:t>Click to edit Master title style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6519672" y="2130552"/>
            <a:ext cx="4910328" cy="3959352"/>
          </a:xfrm>
        </p:spPr>
        <p:txBody>
          <a:bodyPr anchor="b"/>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p>
            <a:pPr algn="ctr"/>
            <a:fld id="{19B51A1E-902D-48AF-9020-955120F399B6}" type="slidenum">
              <a:rPr lang="en-US" smtClean="0"/>
              <a:pPr algn="ctr"/>
              <a:t>‹#›</a:t>
            </a:fld>
            <a:endParaRPr lang="en-US" dirty="0"/>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Tree>
    <p:extLst>
      <p:ext uri="{BB962C8B-B14F-4D97-AF65-F5344CB8AC3E}">
        <p14:creationId xmlns:p14="http://schemas.microsoft.com/office/powerpoint/2010/main" val="25375332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losing">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B901B-82D0-753E-153F-463C1DFF4EB8}"/>
              </a:ext>
            </a:extLst>
          </p:cNvPr>
          <p:cNvSpPr>
            <a:spLocks noGrp="1"/>
          </p:cNvSpPr>
          <p:nvPr>
            <p:ph type="title"/>
          </p:nvPr>
        </p:nvSpPr>
        <p:spPr>
          <a:xfrm>
            <a:off x="768096" y="996696"/>
            <a:ext cx="8668512" cy="2432304"/>
          </a:xfrm>
        </p:spPr>
        <p:txBody>
          <a:bodyPr lIns="91440" tIns="45720" rIns="91440" bIns="45720" anchor="t"/>
          <a:lstStyle>
            <a:lvl1pPr>
              <a:defRPr sz="6000" b="1">
                <a:solidFill>
                  <a:schemeClr val="bg1"/>
                </a:solidFill>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AB9FF1EC-CF79-CED7-3907-6CC3EC921B45}"/>
              </a:ext>
            </a:extLst>
          </p:cNvPr>
          <p:cNvSpPr>
            <a:spLocks noGrp="1"/>
          </p:cNvSpPr>
          <p:nvPr>
            <p:ph type="body" sz="quarter" idx="10"/>
          </p:nvPr>
        </p:nvSpPr>
        <p:spPr>
          <a:xfrm>
            <a:off x="6099048" y="3429000"/>
            <a:ext cx="5340096" cy="2660904"/>
          </a:xfrm>
        </p:spPr>
        <p:txBody>
          <a:bodyPr anchor="b"/>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p:txBody>
      </p:sp>
      <p:pic>
        <p:nvPicPr>
          <p:cNvPr id="7" name="Graphic 6">
            <a:extLst>
              <a:ext uri="{FF2B5EF4-FFF2-40B4-BE49-F238E27FC236}">
                <a16:creationId xmlns:a16="http://schemas.microsoft.com/office/drawing/2014/main" id="{F291867A-07AF-138A-AC57-59D328A6095D}"/>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122" r="19404" b="26232"/>
          <a:stretch/>
        </p:blipFill>
        <p:spPr>
          <a:xfrm rot="5400000" flipH="1" flipV="1">
            <a:off x="8651875" y="625473"/>
            <a:ext cx="4165601" cy="2914652"/>
          </a:xfrm>
          <a:prstGeom prst="rect">
            <a:avLst/>
          </a:prstGeom>
        </p:spPr>
      </p:pic>
      <p:pic>
        <p:nvPicPr>
          <p:cNvPr id="8" name="Graphic 7">
            <a:extLst>
              <a:ext uri="{FF2B5EF4-FFF2-40B4-BE49-F238E27FC236}">
                <a16:creationId xmlns:a16="http://schemas.microsoft.com/office/drawing/2014/main" id="{1F7C5AD9-C0FD-61EF-DDC7-8F4701419940}"/>
              </a:ext>
            </a:extLst>
          </p:cNvPr>
          <p:cNvPicPr>
            <a:picLocks noChangeAspect="1"/>
          </p:cNvPicPr>
          <p:nvPr userDrawn="1"/>
        </p:nvPicPr>
        <p:blipFill rotWithShape="1">
          <a:blip>
            <a:extLst>
              <a:ext uri="{96DAC541-7B7A-43D3-8B79-37D633B846F1}">
                <asvg:svgBlip xmlns:asvg="http://schemas.microsoft.com/office/drawing/2016/SVG/main" r:embed="rId3"/>
              </a:ext>
            </a:extLst>
          </a:blip>
          <a:srcRect l="533" t="-8495" r="43883" b="25558"/>
          <a:stretch/>
        </p:blipFill>
        <p:spPr>
          <a:xfrm>
            <a:off x="10201275" y="1898651"/>
            <a:ext cx="1990725" cy="4959349"/>
          </a:xfrm>
          <a:prstGeom prst="rect">
            <a:avLst/>
          </a:prstGeom>
        </p:spPr>
      </p:pic>
      <p:pic>
        <p:nvPicPr>
          <p:cNvPr id="9" name="Graphic 8">
            <a:extLst>
              <a:ext uri="{FF2B5EF4-FFF2-40B4-BE49-F238E27FC236}">
                <a16:creationId xmlns:a16="http://schemas.microsoft.com/office/drawing/2014/main" id="{3398A539-AF73-E115-3EDF-231BC59E68D3}"/>
              </a:ext>
            </a:extLst>
          </p:cNvPr>
          <p:cNvPicPr>
            <a:picLocks noChangeAspect="1"/>
          </p:cNvPicPr>
          <p:nvPr userDrawn="1"/>
        </p:nvPicPr>
        <p:blipFill rotWithShape="1">
          <a:blip>
            <a:extLst>
              <a:ext uri="{96DAC541-7B7A-43D3-8B79-37D633B846F1}">
                <asvg:svgBlip xmlns:asvg="http://schemas.microsoft.com/office/drawing/2016/SVG/main" r:embed="rId4"/>
              </a:ext>
            </a:extLst>
          </a:blip>
          <a:srcRect l="1027" t="1169" r="27094" b="32980"/>
          <a:stretch/>
        </p:blipFill>
        <p:spPr>
          <a:xfrm rot="10800000" flipV="1">
            <a:off x="-1" y="2988379"/>
            <a:ext cx="5335584" cy="3869622"/>
          </a:xfrm>
          <a:prstGeom prst="rect">
            <a:avLst/>
          </a:prstGeom>
        </p:spPr>
      </p:pic>
    </p:spTree>
    <p:extLst>
      <p:ext uri="{BB962C8B-B14F-4D97-AF65-F5344CB8AC3E}">
        <p14:creationId xmlns:p14="http://schemas.microsoft.com/office/powerpoint/2010/main" val="11217608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content, and image 01">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a:xfrm>
            <a:off x="4892040" y="996696"/>
            <a:ext cx="6528816" cy="914400"/>
          </a:xfrm>
        </p:spPr>
        <p:txBody>
          <a:bodyPr/>
          <a:lstStyle/>
          <a:p>
            <a:r>
              <a:rPr lang="en-GB"/>
              <a:t>Click to edit Master title style</a:t>
            </a:r>
            <a:endParaRPr lang="en-US" dirty="0"/>
          </a:p>
        </p:txBody>
      </p:sp>
      <p:sp>
        <p:nvSpPr>
          <p:cNvPr id="8" name="Picture Placeholder 7">
            <a:extLst>
              <a:ext uri="{FF2B5EF4-FFF2-40B4-BE49-F238E27FC236}">
                <a16:creationId xmlns:a16="http://schemas.microsoft.com/office/drawing/2014/main" id="{83C7080A-051C-2507-F252-F68346430154}"/>
              </a:ext>
            </a:extLst>
          </p:cNvPr>
          <p:cNvSpPr>
            <a:spLocks noGrp="1"/>
          </p:cNvSpPr>
          <p:nvPr>
            <p:ph type="pic" sz="quarter" idx="13"/>
          </p:nvPr>
        </p:nvSpPr>
        <p:spPr>
          <a:xfrm>
            <a:off x="457200" y="996950"/>
            <a:ext cx="3971925" cy="5857875"/>
          </a:xfrm>
        </p:spPr>
        <p:txBody>
          <a:bodyPr/>
          <a:lstStyle>
            <a:lvl1pPr marL="0" indent="0">
              <a:buNone/>
              <a:defRPr/>
            </a:lvl1pPr>
          </a:lstStyle>
          <a:p>
            <a:r>
              <a:rPr lang="en-GB"/>
              <a:t>Click icon to add picture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4919472" y="2130552"/>
            <a:ext cx="6510528" cy="3959352"/>
          </a:xfrm>
        </p:spPr>
        <p:txBody>
          <a:bodyPr anchor="b"/>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lvl1pPr algn="ctr">
              <a:defRPr/>
            </a:lvl1p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4901275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a:xfrm>
            <a:off x="768096" y="996696"/>
            <a:ext cx="10652760" cy="914400"/>
          </a:xfrm>
        </p:spPr>
        <p:txBody>
          <a:bodyPr/>
          <a:lstStyle/>
          <a:p>
            <a:r>
              <a:rPr lang="en-GB"/>
              <a:t>Click to edit Master title style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768096" y="2130552"/>
            <a:ext cx="4910328" cy="3959352"/>
          </a:xfrm>
        </p:spPr>
        <p:txBody>
          <a:bodyPr anchor="b"/>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p>
            <a:pPr algn="ctr"/>
            <a:fld id="{19B51A1E-902D-48AF-9020-955120F399B6}" type="slidenum">
              <a:rPr lang="en-US" smtClean="0"/>
              <a:pPr algn="ctr"/>
              <a:t>‹#›</a:t>
            </a:fld>
            <a:endParaRPr lang="en-US" dirty="0"/>
          </a:p>
        </p:txBody>
      </p:sp>
    </p:spTree>
    <p:extLst>
      <p:ext uri="{BB962C8B-B14F-4D97-AF65-F5344CB8AC3E}">
        <p14:creationId xmlns:p14="http://schemas.microsoft.com/office/powerpoint/2010/main" val="37343947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content, and image 02">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p:txBody>
          <a:bodyPr/>
          <a:lstStyle/>
          <a:p>
            <a:r>
              <a:rPr lang="en-GB"/>
              <a:t>Click to edit Master title style</a:t>
            </a:r>
            <a:endParaRPr lang="en-US" dirty="0"/>
          </a:p>
        </p:txBody>
      </p:sp>
      <p:sp>
        <p:nvSpPr>
          <p:cNvPr id="2" name="Picture Placeholder 7">
            <a:extLst>
              <a:ext uri="{FF2B5EF4-FFF2-40B4-BE49-F238E27FC236}">
                <a16:creationId xmlns:a16="http://schemas.microsoft.com/office/drawing/2014/main" id="{1153E704-93AB-7E5D-6EB0-56FA23E7BCC7}"/>
              </a:ext>
            </a:extLst>
          </p:cNvPr>
          <p:cNvSpPr>
            <a:spLocks noGrp="1"/>
          </p:cNvSpPr>
          <p:nvPr>
            <p:ph type="pic" sz="quarter" idx="13"/>
          </p:nvPr>
        </p:nvSpPr>
        <p:spPr>
          <a:xfrm>
            <a:off x="0" y="2130552"/>
            <a:ext cx="5641848" cy="3959352"/>
          </a:xfrm>
        </p:spPr>
        <p:txBody>
          <a:bodyPr/>
          <a:lstStyle>
            <a:lvl1pPr marL="0" indent="0">
              <a:buNone/>
              <a:defRPr/>
            </a:lvl1pPr>
          </a:lstStyle>
          <a:p>
            <a:r>
              <a:rPr lang="en-GB"/>
              <a:t>Click icon to add picture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6519672" y="2130552"/>
            <a:ext cx="4910328" cy="3959352"/>
          </a:xfrm>
        </p:spPr>
        <p:txBody>
          <a:bodyPr anchor="b"/>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p>
            <a:pPr algn="ctr"/>
            <a:fld id="{19B51A1E-902D-48AF-9020-955120F399B6}" type="slidenum">
              <a:rPr lang="en-US" smtClean="0"/>
              <a:pPr algn="ctr"/>
              <a:t>‹#›</a:t>
            </a:fld>
            <a:endParaRPr lang="en-US" dirty="0"/>
          </a:p>
        </p:txBody>
      </p:sp>
    </p:spTree>
    <p:extLst>
      <p:ext uri="{BB962C8B-B14F-4D97-AF65-F5344CB8AC3E}">
        <p14:creationId xmlns:p14="http://schemas.microsoft.com/office/powerpoint/2010/main" val="21707023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anchor="t">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anchor="ctr"/>
          <a:lstStyle>
            <a:lvl1pPr marL="0" indent="0" algn="ctr">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a:noAutofit/>
          </a:bodyPr>
          <a:lstStyle>
            <a:lvl1pPr marL="0" indent="0">
              <a:buNone/>
              <a:defRPr sz="14000" b="1">
                <a:solidFill>
                  <a:schemeClr val="tx2"/>
                </a:solidFill>
                <a:latin typeface="+mj-lt"/>
              </a:defRPr>
            </a:lvl1pPr>
          </a:lstStyle>
          <a:p>
            <a:pPr lvl="0"/>
            <a:r>
              <a:rPr lang="en-US" dirty="0"/>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a:noAutofit/>
          </a:bodyPr>
          <a:lstStyle>
            <a:lvl1pPr marL="0" indent="0">
              <a:buNone/>
              <a:defRPr sz="14000" b="1">
                <a:solidFill>
                  <a:schemeClr val="tx2"/>
                </a:solidFill>
                <a:latin typeface="+mj-lt"/>
              </a:defRPr>
            </a:lvl1pPr>
          </a:lstStyle>
          <a:p>
            <a:pPr lvl="0"/>
            <a:r>
              <a:rPr lang="en-US" dirty="0"/>
              <a:t>“</a:t>
            </a:r>
          </a:p>
        </p:txBody>
      </p:sp>
    </p:spTree>
    <p:extLst>
      <p:ext uri="{BB962C8B-B14F-4D97-AF65-F5344CB8AC3E}">
        <p14:creationId xmlns:p14="http://schemas.microsoft.com/office/powerpoint/2010/main" val="5129424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a:lstStyle>
            <a:lvl1pPr algn="ctr">
              <a:defRPr/>
            </a:lvl1pPr>
          </a:lstStyle>
          <a:p>
            <a:r>
              <a:rPr lang="en-US"/>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anchor="ctr">
            <a:normAutofit/>
          </a:bodyPr>
          <a:lstStyle>
            <a:lvl1pPr marL="0" indent="0" algn="l">
              <a:lnSpc>
                <a:spcPct val="150000"/>
              </a:lnSpc>
              <a:buNone/>
              <a:defRPr sz="2400">
                <a:latin typeface="Gill Sans Nova Light" panose="020F0302020204030204" pitchFamily="34" charset="0"/>
                <a:cs typeface="Gill Sans Nova Light" panose="020F0302020204030204" pitchFamily="34" charset="0"/>
              </a:defRPr>
            </a:lvl1pPr>
            <a:lvl2pPr algn="l">
              <a:lnSpc>
                <a:spcPct val="150000"/>
              </a:lnSpc>
              <a:defRPr sz="20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975177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Add Footer</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2943907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Add Footer</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9B51A1E-902D-48AF-9020-955120F399B6}" type="slidenum">
              <a:rPr lang="en-US" smtClean="0"/>
              <a:pPr/>
              <a:t>‹#›</a:t>
            </a:fld>
            <a:endParaRPr lang="en-US" dirty="0"/>
          </a:p>
        </p:txBody>
      </p:sp>
      <p:sp>
        <p:nvSpPr>
          <p:cNvPr id="8" name="TextBox 7">
            <a:extLst>
              <a:ext uri="{FF2B5EF4-FFF2-40B4-BE49-F238E27FC236}">
                <a16:creationId xmlns:a16="http://schemas.microsoft.com/office/drawing/2014/main" id="{F8C33829-0123-AC0C-6972-7ED9BC3C5C64}"/>
              </a:ext>
            </a:extLst>
          </p:cNvPr>
          <p:cNvSpPr txBox="1"/>
          <p:nvPr userDrawn="1"/>
        </p:nvSpPr>
        <p:spPr>
          <a:xfrm>
            <a:off x="11741419" y="-1537"/>
            <a:ext cx="457200" cy="457200"/>
          </a:xfrm>
          <a:prstGeom prst="rect">
            <a:avLst/>
          </a:prstGeom>
          <a:noFill/>
        </p:spPr>
        <p:txBody>
          <a:bodyPr wrap="square" rtlCol="0" anchor="ctr">
            <a:noAutofit/>
          </a:bodyPr>
          <a:lstStyle/>
          <a:p>
            <a:pPr algn="ctr"/>
            <a:r>
              <a:rPr lang="en-US" sz="4000" b="0" dirty="0">
                <a:solidFill>
                  <a:schemeClr val="accent3"/>
                </a:solidFill>
                <a:latin typeface="+mn-lt"/>
                <a:ea typeface="BIZ UDPGothic" panose="020B0400000000000000" pitchFamily="34" charset="-128"/>
              </a:rPr>
              <a:t>*</a:t>
            </a:r>
          </a:p>
        </p:txBody>
      </p:sp>
      <p:cxnSp>
        <p:nvCxnSpPr>
          <p:cNvPr id="9" name="Straight Connector 8">
            <a:extLst>
              <a:ext uri="{FF2B5EF4-FFF2-40B4-BE49-F238E27FC236}">
                <a16:creationId xmlns:a16="http://schemas.microsoft.com/office/drawing/2014/main" id="{EB1E0FCE-426F-2185-1AF3-2EC154D25DC2}"/>
              </a:ext>
            </a:extLst>
          </p:cNvPr>
          <p:cNvCxnSpPr>
            <a:cxnSpLocks/>
          </p:cNvCxnSpPr>
          <p:nvPr userDrawn="1"/>
        </p:nvCxnSpPr>
        <p:spPr>
          <a:xfrm>
            <a:off x="0" y="457200"/>
            <a:ext cx="12192000" cy="0"/>
          </a:xfrm>
          <a:prstGeom prst="line">
            <a:avLst/>
          </a:prstGeom>
          <a:ln w="63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CDF09BF-ED49-0649-4735-BE49247D164A}"/>
              </a:ext>
            </a:extLst>
          </p:cNvPr>
          <p:cNvCxnSpPr>
            <a:cxnSpLocks/>
          </p:cNvCxnSpPr>
          <p:nvPr userDrawn="1"/>
        </p:nvCxnSpPr>
        <p:spPr>
          <a:xfrm>
            <a:off x="11734800" y="0"/>
            <a:ext cx="0" cy="685800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6876054"/>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22" r:id="rId19"/>
    <p:sldLayoutId id="2147483689" r:id="rId20"/>
    <p:sldLayoutId id="2147483691" r:id="rId21"/>
    <p:sldLayoutId id="2147483693" r:id="rId22"/>
    <p:sldLayoutId id="2147483723" r:id="rId23"/>
    <p:sldLayoutId id="2147483724" r:id="rId24"/>
    <p:sldLayoutId id="2147483725" r:id="rId25"/>
  </p:sldLayoutIdLst>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8" Type="http://schemas.openxmlformats.org/officeDocument/2006/relationships/hyperlink" Target="https://tactfostering.org.uk/news/north-west-awarded-ofsted-outstanding/" TargetMode="External"/><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18.xml"/><Relationship Id="rId6" Type="http://schemas.openxmlformats.org/officeDocument/2006/relationships/image" Target="../media/image16.jpg"/><Relationship Id="rId5" Type="http://schemas.openxmlformats.org/officeDocument/2006/relationships/hyperlink" Target="https://freepngimg.com/png/62759-computer-location-icon-icons-free-download-png-hd" TargetMode="Externa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18.xml"/><Relationship Id="rId4" Type="http://schemas.openxmlformats.org/officeDocument/2006/relationships/hyperlink" Target="http://www.westonway.herts.sch.u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2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1.png"/><Relationship Id="rId1" Type="http://schemas.openxmlformats.org/officeDocument/2006/relationships/slideLayout" Target="../slideLayouts/slideLayout18.xml"/><Relationship Id="rId5" Type="http://schemas.openxmlformats.org/officeDocument/2006/relationships/image" Target="../media/image25.jpg"/><Relationship Id="rId4" Type="http://schemas.openxmlformats.org/officeDocument/2006/relationships/image" Target="../media/image24.jpg"/></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1.png"/><Relationship Id="rId1" Type="http://schemas.openxmlformats.org/officeDocument/2006/relationships/slideLayout" Target="../slideLayouts/slideLayout19.xml"/><Relationship Id="rId4" Type="http://schemas.openxmlformats.org/officeDocument/2006/relationships/hyperlink" Target="http://www.westonway.herts.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40570-13B1-E20C-28EA-4514891DB373}"/>
              </a:ext>
            </a:extLst>
          </p:cNvPr>
          <p:cNvSpPr>
            <a:spLocks noGrp="1"/>
          </p:cNvSpPr>
          <p:nvPr>
            <p:ph type="title"/>
          </p:nvPr>
        </p:nvSpPr>
        <p:spPr>
          <a:xfrm>
            <a:off x="1502664" y="1734821"/>
            <a:ext cx="10689336" cy="3383280"/>
          </a:xfrm>
        </p:spPr>
        <p:txBody>
          <a:bodyPr/>
          <a:lstStyle/>
          <a:p>
            <a:r>
              <a:rPr lang="en-US" sz="4800" b="0" dirty="0">
                <a:latin typeface="Cavolini" panose="020B0502040204020203" pitchFamily="66" charset="0"/>
                <a:cs typeface="Cavolini" panose="020B0502040204020203" pitchFamily="66" charset="0"/>
              </a:rPr>
              <a:t>Weston Way Nursery School</a:t>
            </a:r>
            <a:br>
              <a:rPr lang="en-US" sz="4800" b="0" dirty="0">
                <a:latin typeface="Cavolini" panose="020B0502040204020203" pitchFamily="66" charset="0"/>
                <a:cs typeface="Cavolini" panose="020B0502040204020203" pitchFamily="66" charset="0"/>
              </a:rPr>
            </a:br>
            <a:br>
              <a:rPr lang="en-US" sz="4800" b="0" dirty="0">
                <a:latin typeface="Cavolini" panose="020B0502040204020203" pitchFamily="66" charset="0"/>
                <a:cs typeface="Cavolini" panose="020B0502040204020203" pitchFamily="66" charset="0"/>
              </a:rPr>
            </a:br>
            <a:r>
              <a:rPr lang="en-US" sz="4800" b="0" dirty="0">
                <a:latin typeface="Cavolini" panose="020B0502040204020203" pitchFamily="66" charset="0"/>
                <a:cs typeface="Cavolini" panose="020B0502040204020203" pitchFamily="66" charset="0"/>
              </a:rPr>
              <a:t>   Inclusion Early Years    </a:t>
            </a:r>
            <a:br>
              <a:rPr lang="en-US" sz="4800" b="0" dirty="0">
                <a:latin typeface="Cavolini" panose="020B0502040204020203" pitchFamily="66" charset="0"/>
                <a:cs typeface="Cavolini" panose="020B0502040204020203" pitchFamily="66" charset="0"/>
              </a:rPr>
            </a:br>
            <a:r>
              <a:rPr lang="en-US" sz="4800" b="0" dirty="0">
                <a:latin typeface="Cavolini" panose="020B0502040204020203" pitchFamily="66" charset="0"/>
                <a:cs typeface="Cavolini" panose="020B0502040204020203" pitchFamily="66" charset="0"/>
              </a:rPr>
              <a:t>                    Practitioner</a:t>
            </a:r>
          </a:p>
        </p:txBody>
      </p:sp>
      <p:sp>
        <p:nvSpPr>
          <p:cNvPr id="3" name="Text Placeholder 2">
            <a:extLst>
              <a:ext uri="{FF2B5EF4-FFF2-40B4-BE49-F238E27FC236}">
                <a16:creationId xmlns:a16="http://schemas.microsoft.com/office/drawing/2014/main" id="{E9D97285-76D8-7E4B-5301-2C5C7F50D0A6}"/>
              </a:ext>
            </a:extLst>
          </p:cNvPr>
          <p:cNvSpPr>
            <a:spLocks noGrp="1"/>
          </p:cNvSpPr>
          <p:nvPr>
            <p:ph type="body" sz="quarter" idx="10"/>
          </p:nvPr>
        </p:nvSpPr>
        <p:spPr/>
        <p:txBody>
          <a:bodyPr>
            <a:normAutofit/>
          </a:bodyPr>
          <a:lstStyle/>
          <a:p>
            <a:r>
              <a:rPr lang="en-US" sz="4800" dirty="0">
                <a:latin typeface="Baguet Script" panose="020F0502020204030204" pitchFamily="2" charset="0"/>
              </a:rPr>
              <a:t>Recruitment Pack</a:t>
            </a:r>
          </a:p>
        </p:txBody>
      </p:sp>
      <p:pic>
        <p:nvPicPr>
          <p:cNvPr id="4" name="Picture 3">
            <a:extLst>
              <a:ext uri="{FF2B5EF4-FFF2-40B4-BE49-F238E27FC236}">
                <a16:creationId xmlns:a16="http://schemas.microsoft.com/office/drawing/2014/main" id="{9C1E8913-51E6-8ADB-C922-F93FE02B9F86}"/>
              </a:ext>
            </a:extLst>
          </p:cNvPr>
          <p:cNvPicPr>
            <a:picLocks noChangeAspect="1"/>
          </p:cNvPicPr>
          <p:nvPr/>
        </p:nvPicPr>
        <p:blipFill>
          <a:blip r:embed="rId2"/>
          <a:stretch>
            <a:fillRect/>
          </a:stretch>
        </p:blipFill>
        <p:spPr>
          <a:xfrm>
            <a:off x="4871870" y="125802"/>
            <a:ext cx="1781760" cy="1614098"/>
          </a:xfrm>
          <a:prstGeom prst="rect">
            <a:avLst/>
          </a:prstGeom>
        </p:spPr>
      </p:pic>
      <p:sp>
        <p:nvSpPr>
          <p:cNvPr id="5" name="TextBox 4">
            <a:extLst>
              <a:ext uri="{FF2B5EF4-FFF2-40B4-BE49-F238E27FC236}">
                <a16:creationId xmlns:a16="http://schemas.microsoft.com/office/drawing/2014/main" id="{4286BF78-3AC1-1F91-58CC-9770045B03BA}"/>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068343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664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7E564-4283-8AE2-ADD2-7B3FFCFA26C7}"/>
              </a:ext>
            </a:extLst>
          </p:cNvPr>
          <p:cNvSpPr>
            <a:spLocks noGrp="1"/>
          </p:cNvSpPr>
          <p:nvPr>
            <p:ph type="title"/>
          </p:nvPr>
        </p:nvSpPr>
        <p:spPr/>
        <p:txBody>
          <a:bodyPr>
            <a:normAutofit/>
          </a:bodyPr>
          <a:lstStyle/>
          <a:p>
            <a:r>
              <a:rPr lang="en-GB" sz="3600" b="0" i="0" dirty="0">
                <a:solidFill>
                  <a:srgbClr val="444444"/>
                </a:solidFill>
                <a:effectLst/>
                <a:latin typeface="Dreaming Outloud Script Pro" panose="03050502040304050704" pitchFamily="66" charset="0"/>
                <a:cs typeface="Dreaming Outloud Script Pro" panose="03050502040304050704" pitchFamily="66" charset="0"/>
              </a:rPr>
              <a:t> ‘Home from Home’, where as a family, we play, learn and grow in our journey  together, shaping the future</a:t>
            </a:r>
            <a:r>
              <a:rPr lang="en-US" sz="3600" dirty="0">
                <a:latin typeface="Dreaming Outloud Script Pro" panose="03050502040304050704" pitchFamily="66" charset="0"/>
                <a:cs typeface="Dreaming Outloud Script Pro" panose="03050502040304050704" pitchFamily="66" charset="0"/>
              </a:rPr>
              <a:t>.</a:t>
            </a:r>
          </a:p>
        </p:txBody>
      </p:sp>
      <p:sp>
        <p:nvSpPr>
          <p:cNvPr id="3" name="Text Placeholder 2">
            <a:extLst>
              <a:ext uri="{FF2B5EF4-FFF2-40B4-BE49-F238E27FC236}">
                <a16:creationId xmlns:a16="http://schemas.microsoft.com/office/drawing/2014/main" id="{C9CFA000-38C2-F344-E543-42483390408A}"/>
              </a:ext>
            </a:extLst>
          </p:cNvPr>
          <p:cNvSpPr>
            <a:spLocks noGrp="1"/>
          </p:cNvSpPr>
          <p:nvPr>
            <p:ph type="body" idx="1"/>
          </p:nvPr>
        </p:nvSpPr>
        <p:spPr>
          <a:xfrm>
            <a:off x="1709797" y="4309413"/>
            <a:ext cx="8705089" cy="457200"/>
          </a:xfrm>
        </p:spPr>
        <p:txBody>
          <a:bodyPr>
            <a:noAutofit/>
          </a:bodyPr>
          <a:lstStyle/>
          <a:p>
            <a:r>
              <a:rPr lang="en-US" sz="3200" b="1" dirty="0">
                <a:solidFill>
                  <a:srgbClr val="FFC000"/>
                </a:solidFill>
                <a:latin typeface="Cavolini" panose="03000502040302020204" pitchFamily="66" charset="0"/>
                <a:cs typeface="Cavolini" panose="03000502040302020204" pitchFamily="66" charset="0"/>
              </a:rPr>
              <a:t>Our Vision</a:t>
            </a:r>
          </a:p>
        </p:txBody>
      </p:sp>
      <p:sp>
        <p:nvSpPr>
          <p:cNvPr id="11" name="Text Placeholder 10">
            <a:extLst>
              <a:ext uri="{FF2B5EF4-FFF2-40B4-BE49-F238E27FC236}">
                <a16:creationId xmlns:a16="http://schemas.microsoft.com/office/drawing/2014/main" id="{CB634FAD-36DD-9FB0-7030-266A29178C42}"/>
              </a:ext>
            </a:extLst>
          </p:cNvPr>
          <p:cNvSpPr>
            <a:spLocks noGrp="1"/>
          </p:cNvSpPr>
          <p:nvPr>
            <p:ph type="body" sz="quarter" idx="11"/>
          </p:nvPr>
        </p:nvSpPr>
        <p:spPr/>
        <p:txBody>
          <a:bodyPr/>
          <a:lstStyle/>
          <a:p>
            <a:r>
              <a:rPr lang="en-US" dirty="0"/>
              <a:t>”</a:t>
            </a:r>
          </a:p>
        </p:txBody>
      </p:sp>
      <p:sp>
        <p:nvSpPr>
          <p:cNvPr id="10" name="Text Placeholder 9">
            <a:extLst>
              <a:ext uri="{FF2B5EF4-FFF2-40B4-BE49-F238E27FC236}">
                <a16:creationId xmlns:a16="http://schemas.microsoft.com/office/drawing/2014/main" id="{FA47ED29-D9DA-9DC6-8B43-80EC2A2E5B50}"/>
              </a:ext>
            </a:extLst>
          </p:cNvPr>
          <p:cNvSpPr>
            <a:spLocks noGrp="1"/>
          </p:cNvSpPr>
          <p:nvPr>
            <p:ph type="body" sz="quarter" idx="10"/>
          </p:nvPr>
        </p:nvSpPr>
        <p:spPr/>
        <p:txBody>
          <a:bodyPr/>
          <a:lstStyle/>
          <a:p>
            <a:r>
              <a:rPr lang="en-US" dirty="0"/>
              <a:t>“</a:t>
            </a:r>
          </a:p>
        </p:txBody>
      </p:sp>
      <p:sp>
        <p:nvSpPr>
          <p:cNvPr id="4" name="TextBox 3">
            <a:extLst>
              <a:ext uri="{FF2B5EF4-FFF2-40B4-BE49-F238E27FC236}">
                <a16:creationId xmlns:a16="http://schemas.microsoft.com/office/drawing/2014/main" id="{8B521A19-428D-BC2B-433C-815506977C39}"/>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BC73E012-E2BA-641C-BE90-5A5493C1E872}"/>
              </a:ext>
            </a:extLst>
          </p:cNvPr>
          <p:cNvSpPr txBox="1"/>
          <p:nvPr/>
        </p:nvSpPr>
        <p:spPr>
          <a:xfrm>
            <a:off x="-2510790" y="6361521"/>
            <a:ext cx="6195060" cy="369332"/>
          </a:xfrm>
          <a:prstGeom prst="rect">
            <a:avLst/>
          </a:prstGeom>
          <a:noFill/>
        </p:spPr>
        <p:txBody>
          <a:bodyPr wrap="square">
            <a:spAutoFit/>
          </a:bodyPr>
          <a:lstStyle/>
          <a:p>
            <a:pPr algn="ctr"/>
            <a:r>
              <a:rPr lang="en-US" dirty="0">
                <a:solidFill>
                  <a:schemeClr val="bg1"/>
                </a:solidFill>
              </a:rPr>
              <a:t>2</a:t>
            </a:r>
          </a:p>
        </p:txBody>
      </p:sp>
      <p:sp>
        <p:nvSpPr>
          <p:cNvPr id="12" name="TextBox 11">
            <a:extLst>
              <a:ext uri="{FF2B5EF4-FFF2-40B4-BE49-F238E27FC236}">
                <a16:creationId xmlns:a16="http://schemas.microsoft.com/office/drawing/2014/main" id="{160D9EE4-1600-1AD6-4B0D-1BDF9195E158}"/>
              </a:ext>
            </a:extLst>
          </p:cNvPr>
          <p:cNvSpPr txBox="1"/>
          <p:nvPr/>
        </p:nvSpPr>
        <p:spPr>
          <a:xfrm>
            <a:off x="1211580" y="3130034"/>
            <a:ext cx="7452360" cy="369332"/>
          </a:xfrm>
          <a:prstGeom prst="rect">
            <a:avLst/>
          </a:prstGeom>
          <a:noFill/>
        </p:spPr>
        <p:txBody>
          <a:bodyPr wrap="square">
            <a:spAutoFit/>
          </a:bodyPr>
          <a:lstStyle/>
          <a:p>
            <a:pPr algn="ctr"/>
            <a:fld id="{19B51A1E-902D-48AF-9020-955120F399B6}" type="slidenum">
              <a:rPr lang="en-US" smtClean="0"/>
              <a:pPr algn="ctr"/>
              <a:t>2</a:t>
            </a:fld>
            <a:endParaRPr lang="en-US" dirty="0"/>
          </a:p>
        </p:txBody>
      </p:sp>
    </p:spTree>
    <p:extLst>
      <p:ext uri="{BB962C8B-B14F-4D97-AF65-F5344CB8AC3E}">
        <p14:creationId xmlns:p14="http://schemas.microsoft.com/office/powerpoint/2010/main" val="1563980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87227-5295-5F41-A0AB-0823ABEA6151}"/>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CONTENTS</a:t>
            </a:r>
          </a:p>
        </p:txBody>
      </p:sp>
      <p:sp>
        <p:nvSpPr>
          <p:cNvPr id="4" name="Slide Number Placeholder 3">
            <a:extLst>
              <a:ext uri="{FF2B5EF4-FFF2-40B4-BE49-F238E27FC236}">
                <a16:creationId xmlns:a16="http://schemas.microsoft.com/office/drawing/2014/main" id="{04CC44E0-4AB1-14C4-94D7-C3BA6FB807B4}"/>
              </a:ext>
            </a:extLst>
          </p:cNvPr>
          <p:cNvSpPr>
            <a:spLocks noGrp="1"/>
          </p:cNvSpPr>
          <p:nvPr>
            <p:ph type="sldNum" sz="quarter" idx="10"/>
          </p:nvPr>
        </p:nvSpPr>
        <p:spPr>
          <a:xfrm>
            <a:off x="210970" y="6409616"/>
            <a:ext cx="779767" cy="365125"/>
          </a:xfrm>
        </p:spPr>
        <p:txBody>
          <a:bodyPr/>
          <a:lstStyle/>
          <a:p>
            <a:pPr algn="ctr"/>
            <a:r>
              <a:rPr lang="en-US" dirty="0"/>
              <a:t>3</a:t>
            </a:r>
          </a:p>
        </p:txBody>
      </p:sp>
      <p:grpSp>
        <p:nvGrpSpPr>
          <p:cNvPr id="12" name="object 2">
            <a:extLst>
              <a:ext uri="{FF2B5EF4-FFF2-40B4-BE49-F238E27FC236}">
                <a16:creationId xmlns:a16="http://schemas.microsoft.com/office/drawing/2014/main" id="{C4B5E016-A0C2-CF4A-847C-ED248613D36E}"/>
              </a:ext>
            </a:extLst>
          </p:cNvPr>
          <p:cNvGrpSpPr/>
          <p:nvPr/>
        </p:nvGrpSpPr>
        <p:grpSpPr>
          <a:xfrm>
            <a:off x="8136873" y="892628"/>
            <a:ext cx="4055199" cy="4941753"/>
            <a:chOff x="8158825" y="816612"/>
            <a:chExt cx="4033247" cy="5017770"/>
          </a:xfrm>
        </p:grpSpPr>
        <p:sp>
          <p:nvSpPr>
            <p:cNvPr id="13" name="object 3">
              <a:extLst>
                <a:ext uri="{FF2B5EF4-FFF2-40B4-BE49-F238E27FC236}">
                  <a16:creationId xmlns:a16="http://schemas.microsoft.com/office/drawing/2014/main" id="{B7004C27-4B6F-C9DB-D0DB-7CF532CAAD29}"/>
                </a:ext>
              </a:extLst>
            </p:cNvPr>
            <p:cNvSpPr/>
            <p:nvPr/>
          </p:nvSpPr>
          <p:spPr>
            <a:xfrm>
              <a:off x="9912422" y="816612"/>
              <a:ext cx="2279650" cy="5017770"/>
            </a:xfrm>
            <a:custGeom>
              <a:avLst/>
              <a:gdLst/>
              <a:ahLst/>
              <a:cxnLst/>
              <a:rect l="l" t="t" r="r" b="b"/>
              <a:pathLst>
                <a:path w="2279650" h="5017770">
                  <a:moveTo>
                    <a:pt x="2279577" y="5017345"/>
                  </a:moveTo>
                  <a:lnTo>
                    <a:pt x="2232841" y="5012488"/>
                  </a:lnTo>
                  <a:lnTo>
                    <a:pt x="2185854" y="5006712"/>
                  </a:lnTo>
                  <a:lnTo>
                    <a:pt x="2139137" y="5000077"/>
                  </a:lnTo>
                  <a:lnTo>
                    <a:pt x="2092700" y="4992592"/>
                  </a:lnTo>
                  <a:lnTo>
                    <a:pt x="2046549" y="4984265"/>
                  </a:lnTo>
                  <a:lnTo>
                    <a:pt x="2000694" y="4975105"/>
                  </a:lnTo>
                  <a:lnTo>
                    <a:pt x="1955143" y="4965119"/>
                  </a:lnTo>
                  <a:lnTo>
                    <a:pt x="1909903" y="4954315"/>
                  </a:lnTo>
                  <a:lnTo>
                    <a:pt x="1864983" y="4942702"/>
                  </a:lnTo>
                  <a:lnTo>
                    <a:pt x="1820391" y="4930289"/>
                  </a:lnTo>
                  <a:lnTo>
                    <a:pt x="1776135" y="4917082"/>
                  </a:lnTo>
                  <a:lnTo>
                    <a:pt x="1732224" y="4903090"/>
                  </a:lnTo>
                  <a:lnTo>
                    <a:pt x="1688665" y="4888322"/>
                  </a:lnTo>
                  <a:lnTo>
                    <a:pt x="1645466" y="4872786"/>
                  </a:lnTo>
                  <a:lnTo>
                    <a:pt x="1602636" y="4856489"/>
                  </a:lnTo>
                  <a:lnTo>
                    <a:pt x="1560183" y="4839440"/>
                  </a:lnTo>
                  <a:lnTo>
                    <a:pt x="1518116" y="4821647"/>
                  </a:lnTo>
                  <a:lnTo>
                    <a:pt x="1476441" y="4803118"/>
                  </a:lnTo>
                  <a:lnTo>
                    <a:pt x="1435168" y="4783862"/>
                  </a:lnTo>
                  <a:lnTo>
                    <a:pt x="1394304" y="4763886"/>
                  </a:lnTo>
                  <a:lnTo>
                    <a:pt x="1353858" y="4743198"/>
                  </a:lnTo>
                  <a:lnTo>
                    <a:pt x="1313838" y="4721808"/>
                  </a:lnTo>
                  <a:lnTo>
                    <a:pt x="1274252" y="4699722"/>
                  </a:lnTo>
                  <a:lnTo>
                    <a:pt x="1235108" y="4676949"/>
                  </a:lnTo>
                  <a:lnTo>
                    <a:pt x="1196415" y="4653498"/>
                  </a:lnTo>
                  <a:lnTo>
                    <a:pt x="1158180" y="4629376"/>
                  </a:lnTo>
                  <a:lnTo>
                    <a:pt x="1120411" y="4604592"/>
                  </a:lnTo>
                  <a:lnTo>
                    <a:pt x="1083118" y="4579154"/>
                  </a:lnTo>
                  <a:lnTo>
                    <a:pt x="1046307" y="4553069"/>
                  </a:lnTo>
                  <a:lnTo>
                    <a:pt x="1009987" y="4526347"/>
                  </a:lnTo>
                  <a:lnTo>
                    <a:pt x="974167" y="4498994"/>
                  </a:lnTo>
                  <a:lnTo>
                    <a:pt x="938854" y="4471020"/>
                  </a:lnTo>
                  <a:lnTo>
                    <a:pt x="904057" y="4442433"/>
                  </a:lnTo>
                  <a:lnTo>
                    <a:pt x="869784" y="4413240"/>
                  </a:lnTo>
                  <a:lnTo>
                    <a:pt x="836042" y="4383450"/>
                  </a:lnTo>
                  <a:lnTo>
                    <a:pt x="802840" y="4353071"/>
                  </a:lnTo>
                  <a:lnTo>
                    <a:pt x="770187" y="4322112"/>
                  </a:lnTo>
                  <a:lnTo>
                    <a:pt x="738090" y="4290579"/>
                  </a:lnTo>
                  <a:lnTo>
                    <a:pt x="706558" y="4258482"/>
                  </a:lnTo>
                  <a:lnTo>
                    <a:pt x="675598" y="4225829"/>
                  </a:lnTo>
                  <a:lnTo>
                    <a:pt x="645219" y="4192627"/>
                  </a:lnTo>
                  <a:lnTo>
                    <a:pt x="615429" y="4158886"/>
                  </a:lnTo>
                  <a:lnTo>
                    <a:pt x="586236" y="4124612"/>
                  </a:lnTo>
                  <a:lnTo>
                    <a:pt x="557649" y="4089815"/>
                  </a:lnTo>
                  <a:lnTo>
                    <a:pt x="529675" y="4054502"/>
                  </a:lnTo>
                  <a:lnTo>
                    <a:pt x="502323" y="4018682"/>
                  </a:lnTo>
                  <a:lnTo>
                    <a:pt x="475600" y="3982362"/>
                  </a:lnTo>
                  <a:lnTo>
                    <a:pt x="449516" y="3945552"/>
                  </a:lnTo>
                  <a:lnTo>
                    <a:pt x="424077" y="3908258"/>
                  </a:lnTo>
                  <a:lnTo>
                    <a:pt x="399293" y="3870490"/>
                  </a:lnTo>
                  <a:lnTo>
                    <a:pt x="375171" y="3832255"/>
                  </a:lnTo>
                  <a:lnTo>
                    <a:pt x="351720" y="3793561"/>
                  </a:lnTo>
                  <a:lnTo>
                    <a:pt x="328947" y="3754417"/>
                  </a:lnTo>
                  <a:lnTo>
                    <a:pt x="306862" y="3714831"/>
                  </a:lnTo>
                  <a:lnTo>
                    <a:pt x="285471" y="3674811"/>
                  </a:lnTo>
                  <a:lnTo>
                    <a:pt x="264784" y="3634365"/>
                  </a:lnTo>
                  <a:lnTo>
                    <a:pt x="244808" y="3593502"/>
                  </a:lnTo>
                  <a:lnTo>
                    <a:pt x="225551" y="3552228"/>
                  </a:lnTo>
                  <a:lnTo>
                    <a:pt x="207023" y="3510554"/>
                  </a:lnTo>
                  <a:lnTo>
                    <a:pt x="189230" y="3468486"/>
                  </a:lnTo>
                  <a:lnTo>
                    <a:pt x="172181" y="3426033"/>
                  </a:lnTo>
                  <a:lnTo>
                    <a:pt x="155884" y="3383203"/>
                  </a:lnTo>
                  <a:lnTo>
                    <a:pt x="140347" y="3340005"/>
                  </a:lnTo>
                  <a:lnTo>
                    <a:pt x="125579" y="3296446"/>
                  </a:lnTo>
                  <a:lnTo>
                    <a:pt x="111588" y="3252534"/>
                  </a:lnTo>
                  <a:lnTo>
                    <a:pt x="98381" y="3208278"/>
                  </a:lnTo>
                  <a:lnTo>
                    <a:pt x="85967" y="3163686"/>
                  </a:lnTo>
                  <a:lnTo>
                    <a:pt x="74354" y="3118766"/>
                  </a:lnTo>
                  <a:lnTo>
                    <a:pt x="63551" y="3073527"/>
                  </a:lnTo>
                  <a:lnTo>
                    <a:pt x="53565" y="3027975"/>
                  </a:lnTo>
                  <a:lnTo>
                    <a:pt x="44404" y="2982120"/>
                  </a:lnTo>
                  <a:lnTo>
                    <a:pt x="36077" y="2935970"/>
                  </a:lnTo>
                  <a:lnTo>
                    <a:pt x="28593" y="2889532"/>
                  </a:lnTo>
                  <a:lnTo>
                    <a:pt x="21958" y="2842816"/>
                  </a:lnTo>
                  <a:lnTo>
                    <a:pt x="16181" y="2795828"/>
                  </a:lnTo>
                  <a:lnTo>
                    <a:pt x="11271" y="2748578"/>
                  </a:lnTo>
                  <a:lnTo>
                    <a:pt x="7235" y="2701074"/>
                  </a:lnTo>
                  <a:lnTo>
                    <a:pt x="4082" y="2653323"/>
                  </a:lnTo>
                  <a:lnTo>
                    <a:pt x="1819" y="2605333"/>
                  </a:lnTo>
                  <a:lnTo>
                    <a:pt x="456" y="2557114"/>
                  </a:lnTo>
                  <a:lnTo>
                    <a:pt x="0" y="2508672"/>
                  </a:lnTo>
                  <a:lnTo>
                    <a:pt x="456" y="2460231"/>
                  </a:lnTo>
                  <a:lnTo>
                    <a:pt x="1819" y="2412012"/>
                  </a:lnTo>
                  <a:lnTo>
                    <a:pt x="4082" y="2364022"/>
                  </a:lnTo>
                  <a:lnTo>
                    <a:pt x="7235" y="2316271"/>
                  </a:lnTo>
                  <a:lnTo>
                    <a:pt x="11271" y="2268767"/>
                  </a:lnTo>
                  <a:lnTo>
                    <a:pt x="16181" y="2221516"/>
                  </a:lnTo>
                  <a:lnTo>
                    <a:pt x="21958" y="2174529"/>
                  </a:lnTo>
                  <a:lnTo>
                    <a:pt x="28593" y="2127813"/>
                  </a:lnTo>
                  <a:lnTo>
                    <a:pt x="36077" y="2081375"/>
                  </a:lnTo>
                  <a:lnTo>
                    <a:pt x="44404" y="2035225"/>
                  </a:lnTo>
                  <a:lnTo>
                    <a:pt x="53565" y="1989370"/>
                  </a:lnTo>
                  <a:lnTo>
                    <a:pt x="63551" y="1943818"/>
                  </a:lnTo>
                  <a:lnTo>
                    <a:pt x="74354" y="1898579"/>
                  </a:lnTo>
                  <a:lnTo>
                    <a:pt x="85967" y="1853659"/>
                  </a:lnTo>
                  <a:lnTo>
                    <a:pt x="98381" y="1809067"/>
                  </a:lnTo>
                  <a:lnTo>
                    <a:pt x="111588" y="1764811"/>
                  </a:lnTo>
                  <a:lnTo>
                    <a:pt x="125579" y="1720899"/>
                  </a:lnTo>
                  <a:lnTo>
                    <a:pt x="140347" y="1677340"/>
                  </a:lnTo>
                  <a:lnTo>
                    <a:pt x="155884" y="1634141"/>
                  </a:lnTo>
                  <a:lnTo>
                    <a:pt x="172181" y="1591312"/>
                  </a:lnTo>
                  <a:lnTo>
                    <a:pt x="189230" y="1548859"/>
                  </a:lnTo>
                  <a:lnTo>
                    <a:pt x="207023" y="1506791"/>
                  </a:lnTo>
                  <a:lnTo>
                    <a:pt x="225551" y="1465116"/>
                  </a:lnTo>
                  <a:lnTo>
                    <a:pt x="244808" y="1423843"/>
                  </a:lnTo>
                  <a:lnTo>
                    <a:pt x="264784" y="1382980"/>
                  </a:lnTo>
                  <a:lnTo>
                    <a:pt x="285471" y="1342534"/>
                  </a:lnTo>
                  <a:lnTo>
                    <a:pt x="306862" y="1302514"/>
                  </a:lnTo>
                  <a:lnTo>
                    <a:pt x="328947" y="1262928"/>
                  </a:lnTo>
                  <a:lnTo>
                    <a:pt x="351720" y="1223784"/>
                  </a:lnTo>
                  <a:lnTo>
                    <a:pt x="375171" y="1185090"/>
                  </a:lnTo>
                  <a:lnTo>
                    <a:pt x="399293" y="1146855"/>
                  </a:lnTo>
                  <a:lnTo>
                    <a:pt x="424077" y="1109087"/>
                  </a:lnTo>
                  <a:lnTo>
                    <a:pt x="449516" y="1071793"/>
                  </a:lnTo>
                  <a:lnTo>
                    <a:pt x="475600" y="1034982"/>
                  </a:lnTo>
                  <a:lnTo>
                    <a:pt x="502323" y="998663"/>
                  </a:lnTo>
                  <a:lnTo>
                    <a:pt x="529675" y="962843"/>
                  </a:lnTo>
                  <a:lnTo>
                    <a:pt x="557649" y="927530"/>
                  </a:lnTo>
                  <a:lnTo>
                    <a:pt x="586236" y="892733"/>
                  </a:lnTo>
                  <a:lnTo>
                    <a:pt x="615429" y="858459"/>
                  </a:lnTo>
                  <a:lnTo>
                    <a:pt x="645219" y="824717"/>
                  </a:lnTo>
                  <a:lnTo>
                    <a:pt x="675598" y="791516"/>
                  </a:lnTo>
                  <a:lnTo>
                    <a:pt x="706558" y="758863"/>
                  </a:lnTo>
                  <a:lnTo>
                    <a:pt x="738090" y="726766"/>
                  </a:lnTo>
                  <a:lnTo>
                    <a:pt x="770187" y="695233"/>
                  </a:lnTo>
                  <a:lnTo>
                    <a:pt x="802840" y="664273"/>
                  </a:lnTo>
                  <a:lnTo>
                    <a:pt x="836042" y="633895"/>
                  </a:lnTo>
                  <a:lnTo>
                    <a:pt x="869784" y="604105"/>
                  </a:lnTo>
                  <a:lnTo>
                    <a:pt x="904057" y="574912"/>
                  </a:lnTo>
                  <a:lnTo>
                    <a:pt x="938854" y="546325"/>
                  </a:lnTo>
                  <a:lnTo>
                    <a:pt x="974167" y="518351"/>
                  </a:lnTo>
                  <a:lnTo>
                    <a:pt x="1009987" y="490998"/>
                  </a:lnTo>
                  <a:lnTo>
                    <a:pt x="1046307" y="464276"/>
                  </a:lnTo>
                  <a:lnTo>
                    <a:pt x="1083118" y="438191"/>
                  </a:lnTo>
                  <a:lnTo>
                    <a:pt x="1120411" y="412753"/>
                  </a:lnTo>
                  <a:lnTo>
                    <a:pt x="1158180" y="387968"/>
                  </a:lnTo>
                  <a:lnTo>
                    <a:pt x="1196415" y="363847"/>
                  </a:lnTo>
                  <a:lnTo>
                    <a:pt x="1235108" y="340395"/>
                  </a:lnTo>
                  <a:lnTo>
                    <a:pt x="1274252" y="317623"/>
                  </a:lnTo>
                  <a:lnTo>
                    <a:pt x="1313838" y="295537"/>
                  </a:lnTo>
                  <a:lnTo>
                    <a:pt x="1353858" y="274147"/>
                  </a:lnTo>
                  <a:lnTo>
                    <a:pt x="1394304" y="253459"/>
                  </a:lnTo>
                  <a:lnTo>
                    <a:pt x="1435168" y="233483"/>
                  </a:lnTo>
                  <a:lnTo>
                    <a:pt x="1476441" y="214227"/>
                  </a:lnTo>
                  <a:lnTo>
                    <a:pt x="1518116" y="195698"/>
                  </a:lnTo>
                  <a:lnTo>
                    <a:pt x="1560183" y="177905"/>
                  </a:lnTo>
                  <a:lnTo>
                    <a:pt x="1602636" y="160856"/>
                  </a:lnTo>
                  <a:lnTo>
                    <a:pt x="1645466" y="144559"/>
                  </a:lnTo>
                  <a:lnTo>
                    <a:pt x="1688665" y="129023"/>
                  </a:lnTo>
                  <a:lnTo>
                    <a:pt x="1732224" y="114254"/>
                  </a:lnTo>
                  <a:lnTo>
                    <a:pt x="1776135" y="100263"/>
                  </a:lnTo>
                  <a:lnTo>
                    <a:pt x="1820391" y="87056"/>
                  </a:lnTo>
                  <a:lnTo>
                    <a:pt x="1864983" y="74642"/>
                  </a:lnTo>
                  <a:lnTo>
                    <a:pt x="1909903" y="63030"/>
                  </a:lnTo>
                  <a:lnTo>
                    <a:pt x="1955143" y="52226"/>
                  </a:lnTo>
                  <a:lnTo>
                    <a:pt x="2000694" y="42240"/>
                  </a:lnTo>
                  <a:lnTo>
                    <a:pt x="2046549" y="33080"/>
                  </a:lnTo>
                  <a:lnTo>
                    <a:pt x="2092700" y="24753"/>
                  </a:lnTo>
                  <a:lnTo>
                    <a:pt x="2139137" y="17268"/>
                  </a:lnTo>
                  <a:lnTo>
                    <a:pt x="2185854" y="10633"/>
                  </a:lnTo>
                  <a:lnTo>
                    <a:pt x="2232841" y="4856"/>
                  </a:lnTo>
                  <a:lnTo>
                    <a:pt x="2279577" y="0"/>
                  </a:lnTo>
                </a:path>
              </a:pathLst>
            </a:custGeom>
            <a:ln w="88900">
              <a:solidFill>
                <a:srgbClr val="FFC000"/>
              </a:solidFill>
            </a:ln>
          </p:spPr>
          <p:txBody>
            <a:bodyPr wrap="square" lIns="0" tIns="0" rIns="0" bIns="0" rtlCol="0"/>
            <a:lstStyle/>
            <a:p>
              <a:endParaRPr/>
            </a:p>
          </p:txBody>
        </p:sp>
        <p:sp>
          <p:nvSpPr>
            <p:cNvPr id="15" name="object 5">
              <a:extLst>
                <a:ext uri="{FF2B5EF4-FFF2-40B4-BE49-F238E27FC236}">
                  <a16:creationId xmlns:a16="http://schemas.microsoft.com/office/drawing/2014/main" id="{0A65CA9A-47EF-62A0-5CE5-7CB8F728075B}"/>
                </a:ext>
              </a:extLst>
            </p:cNvPr>
            <p:cNvSpPr/>
            <p:nvPr/>
          </p:nvSpPr>
          <p:spPr>
            <a:xfrm>
              <a:off x="8158825" y="1157573"/>
              <a:ext cx="4011295" cy="4011295"/>
            </a:xfrm>
            <a:custGeom>
              <a:avLst/>
              <a:gdLst/>
              <a:ahLst/>
              <a:cxnLst/>
              <a:rect l="l" t="t" r="r" b="b"/>
              <a:pathLst>
                <a:path w="4011295" h="4011295">
                  <a:moveTo>
                    <a:pt x="2005406" y="0"/>
                  </a:moveTo>
                  <a:lnTo>
                    <a:pt x="2108580" y="2603"/>
                  </a:lnTo>
                  <a:lnTo>
                    <a:pt x="2210409" y="10350"/>
                  </a:lnTo>
                  <a:lnTo>
                    <a:pt x="2310777" y="23101"/>
                  </a:lnTo>
                  <a:lnTo>
                    <a:pt x="2409532" y="40741"/>
                  </a:lnTo>
                  <a:lnTo>
                    <a:pt x="2506573" y="63131"/>
                  </a:lnTo>
                  <a:lnTo>
                    <a:pt x="2601747" y="90157"/>
                  </a:lnTo>
                  <a:lnTo>
                    <a:pt x="2694927" y="121691"/>
                  </a:lnTo>
                  <a:lnTo>
                    <a:pt x="2786011" y="157607"/>
                  </a:lnTo>
                  <a:lnTo>
                    <a:pt x="2874848" y="197764"/>
                  </a:lnTo>
                  <a:lnTo>
                    <a:pt x="2961322" y="242049"/>
                  </a:lnTo>
                  <a:lnTo>
                    <a:pt x="3045294" y="290347"/>
                  </a:lnTo>
                  <a:lnTo>
                    <a:pt x="3126663" y="342506"/>
                  </a:lnTo>
                  <a:lnTo>
                    <a:pt x="3205289" y="398411"/>
                  </a:lnTo>
                  <a:lnTo>
                    <a:pt x="3281044" y="457936"/>
                  </a:lnTo>
                  <a:lnTo>
                    <a:pt x="3353803" y="520966"/>
                  </a:lnTo>
                  <a:lnTo>
                    <a:pt x="3423437" y="587362"/>
                  </a:lnTo>
                  <a:lnTo>
                    <a:pt x="3489845" y="657009"/>
                  </a:lnTo>
                  <a:lnTo>
                    <a:pt x="3552863" y="729767"/>
                  </a:lnTo>
                  <a:lnTo>
                    <a:pt x="3612400" y="805522"/>
                  </a:lnTo>
                  <a:lnTo>
                    <a:pt x="3668306" y="884135"/>
                  </a:lnTo>
                  <a:lnTo>
                    <a:pt x="3720464" y="965504"/>
                  </a:lnTo>
                  <a:lnTo>
                    <a:pt x="3768763" y="1049489"/>
                  </a:lnTo>
                  <a:lnTo>
                    <a:pt x="3813047" y="1135951"/>
                  </a:lnTo>
                  <a:lnTo>
                    <a:pt x="3853205" y="1224788"/>
                  </a:lnTo>
                  <a:lnTo>
                    <a:pt x="3889120" y="1315872"/>
                  </a:lnTo>
                  <a:lnTo>
                    <a:pt x="3920655" y="1409052"/>
                  </a:lnTo>
                  <a:lnTo>
                    <a:pt x="3947680" y="1504226"/>
                  </a:lnTo>
                  <a:lnTo>
                    <a:pt x="3970070" y="1601254"/>
                  </a:lnTo>
                  <a:lnTo>
                    <a:pt x="3987711" y="1700022"/>
                  </a:lnTo>
                  <a:lnTo>
                    <a:pt x="4000461" y="1800377"/>
                  </a:lnTo>
                  <a:lnTo>
                    <a:pt x="4008208" y="1902206"/>
                  </a:lnTo>
                  <a:lnTo>
                    <a:pt x="4010812" y="2005380"/>
                  </a:lnTo>
                  <a:lnTo>
                    <a:pt x="4008208" y="2108555"/>
                  </a:lnTo>
                  <a:lnTo>
                    <a:pt x="4000461" y="2210396"/>
                  </a:lnTo>
                  <a:lnTo>
                    <a:pt x="3987711" y="2310752"/>
                  </a:lnTo>
                  <a:lnTo>
                    <a:pt x="3970070" y="2409507"/>
                  </a:lnTo>
                  <a:lnTo>
                    <a:pt x="3947680" y="2506548"/>
                  </a:lnTo>
                  <a:lnTo>
                    <a:pt x="3920655" y="2601709"/>
                  </a:lnTo>
                  <a:lnTo>
                    <a:pt x="3889120" y="2694901"/>
                  </a:lnTo>
                  <a:lnTo>
                    <a:pt x="3853205" y="2785973"/>
                  </a:lnTo>
                  <a:lnTo>
                    <a:pt x="3813047" y="2874810"/>
                  </a:lnTo>
                  <a:lnTo>
                    <a:pt x="3768763" y="2961284"/>
                  </a:lnTo>
                  <a:lnTo>
                    <a:pt x="3720464" y="3045269"/>
                  </a:lnTo>
                  <a:lnTo>
                    <a:pt x="3668306" y="3126638"/>
                  </a:lnTo>
                  <a:lnTo>
                    <a:pt x="3612400" y="3205251"/>
                  </a:lnTo>
                  <a:lnTo>
                    <a:pt x="3552863" y="3281006"/>
                  </a:lnTo>
                  <a:lnTo>
                    <a:pt x="3489845" y="3353765"/>
                  </a:lnTo>
                  <a:lnTo>
                    <a:pt x="3423437" y="3423412"/>
                  </a:lnTo>
                  <a:lnTo>
                    <a:pt x="3353803" y="3489807"/>
                  </a:lnTo>
                  <a:lnTo>
                    <a:pt x="3281044" y="3552825"/>
                  </a:lnTo>
                  <a:lnTo>
                    <a:pt x="3205289" y="3612362"/>
                  </a:lnTo>
                  <a:lnTo>
                    <a:pt x="3126663" y="3668267"/>
                  </a:lnTo>
                  <a:lnTo>
                    <a:pt x="3045294" y="3720426"/>
                  </a:lnTo>
                  <a:lnTo>
                    <a:pt x="2961322" y="3768712"/>
                  </a:lnTo>
                  <a:lnTo>
                    <a:pt x="2874848" y="3813009"/>
                  </a:lnTo>
                  <a:lnTo>
                    <a:pt x="2786011" y="3853167"/>
                  </a:lnTo>
                  <a:lnTo>
                    <a:pt x="2694927" y="3889082"/>
                  </a:lnTo>
                  <a:lnTo>
                    <a:pt x="2601747" y="3920604"/>
                  </a:lnTo>
                  <a:lnTo>
                    <a:pt x="2506573" y="3947629"/>
                  </a:lnTo>
                  <a:lnTo>
                    <a:pt x="2409532" y="3970032"/>
                  </a:lnTo>
                  <a:lnTo>
                    <a:pt x="2310777" y="3987673"/>
                  </a:lnTo>
                  <a:lnTo>
                    <a:pt x="2210409" y="4000423"/>
                  </a:lnTo>
                  <a:lnTo>
                    <a:pt x="2108580" y="4008158"/>
                  </a:lnTo>
                  <a:lnTo>
                    <a:pt x="2005406" y="4010774"/>
                  </a:lnTo>
                  <a:lnTo>
                    <a:pt x="1902231" y="4008158"/>
                  </a:lnTo>
                  <a:lnTo>
                    <a:pt x="1800402" y="4000423"/>
                  </a:lnTo>
                  <a:lnTo>
                    <a:pt x="1700034" y="3987673"/>
                  </a:lnTo>
                  <a:lnTo>
                    <a:pt x="1601279" y="3970032"/>
                  </a:lnTo>
                  <a:lnTo>
                    <a:pt x="1504238" y="3947629"/>
                  </a:lnTo>
                  <a:lnTo>
                    <a:pt x="1409064" y="3920604"/>
                  </a:lnTo>
                  <a:lnTo>
                    <a:pt x="1315885" y="3889082"/>
                  </a:lnTo>
                  <a:lnTo>
                    <a:pt x="1224800" y="3853167"/>
                  </a:lnTo>
                  <a:lnTo>
                    <a:pt x="1135964" y="3813009"/>
                  </a:lnTo>
                  <a:lnTo>
                    <a:pt x="1049489" y="3768712"/>
                  </a:lnTo>
                  <a:lnTo>
                    <a:pt x="965517" y="3720426"/>
                  </a:lnTo>
                  <a:lnTo>
                    <a:pt x="884148" y="3668267"/>
                  </a:lnTo>
                  <a:lnTo>
                    <a:pt x="805522" y="3612362"/>
                  </a:lnTo>
                  <a:lnTo>
                    <a:pt x="729767" y="3552825"/>
                  </a:lnTo>
                  <a:lnTo>
                    <a:pt x="657009" y="3489807"/>
                  </a:lnTo>
                  <a:lnTo>
                    <a:pt x="587374" y="3423412"/>
                  </a:lnTo>
                  <a:lnTo>
                    <a:pt x="520966" y="3353765"/>
                  </a:lnTo>
                  <a:lnTo>
                    <a:pt x="457949" y="3281006"/>
                  </a:lnTo>
                  <a:lnTo>
                    <a:pt x="398411" y="3205251"/>
                  </a:lnTo>
                  <a:lnTo>
                    <a:pt x="342506" y="3126638"/>
                  </a:lnTo>
                  <a:lnTo>
                    <a:pt x="290347" y="3045269"/>
                  </a:lnTo>
                  <a:lnTo>
                    <a:pt x="242049" y="2961284"/>
                  </a:lnTo>
                  <a:lnTo>
                    <a:pt x="197764" y="2874810"/>
                  </a:lnTo>
                  <a:lnTo>
                    <a:pt x="157606" y="2785973"/>
                  </a:lnTo>
                  <a:lnTo>
                    <a:pt x="121691" y="2694901"/>
                  </a:lnTo>
                  <a:lnTo>
                    <a:pt x="90157" y="2601709"/>
                  </a:lnTo>
                  <a:lnTo>
                    <a:pt x="63131" y="2506548"/>
                  </a:lnTo>
                  <a:lnTo>
                    <a:pt x="40741" y="2409507"/>
                  </a:lnTo>
                  <a:lnTo>
                    <a:pt x="23101" y="2310752"/>
                  </a:lnTo>
                  <a:lnTo>
                    <a:pt x="10350" y="2210396"/>
                  </a:lnTo>
                  <a:lnTo>
                    <a:pt x="2603" y="2108555"/>
                  </a:lnTo>
                  <a:lnTo>
                    <a:pt x="0" y="2005380"/>
                  </a:lnTo>
                  <a:lnTo>
                    <a:pt x="2603" y="1902206"/>
                  </a:lnTo>
                  <a:lnTo>
                    <a:pt x="10350" y="1800377"/>
                  </a:lnTo>
                  <a:lnTo>
                    <a:pt x="23101" y="1700022"/>
                  </a:lnTo>
                  <a:lnTo>
                    <a:pt x="40741" y="1601254"/>
                  </a:lnTo>
                  <a:lnTo>
                    <a:pt x="63131" y="1504226"/>
                  </a:lnTo>
                  <a:lnTo>
                    <a:pt x="90157" y="1409052"/>
                  </a:lnTo>
                  <a:lnTo>
                    <a:pt x="121691" y="1315872"/>
                  </a:lnTo>
                  <a:lnTo>
                    <a:pt x="157606" y="1224788"/>
                  </a:lnTo>
                  <a:lnTo>
                    <a:pt x="197764" y="1135951"/>
                  </a:lnTo>
                  <a:lnTo>
                    <a:pt x="242049" y="1049489"/>
                  </a:lnTo>
                  <a:lnTo>
                    <a:pt x="290347" y="965504"/>
                  </a:lnTo>
                  <a:lnTo>
                    <a:pt x="342506" y="884135"/>
                  </a:lnTo>
                  <a:lnTo>
                    <a:pt x="398411" y="805522"/>
                  </a:lnTo>
                  <a:lnTo>
                    <a:pt x="457949" y="729767"/>
                  </a:lnTo>
                  <a:lnTo>
                    <a:pt x="520966" y="657009"/>
                  </a:lnTo>
                  <a:lnTo>
                    <a:pt x="587374" y="587362"/>
                  </a:lnTo>
                  <a:lnTo>
                    <a:pt x="657009" y="520966"/>
                  </a:lnTo>
                  <a:lnTo>
                    <a:pt x="729767" y="457936"/>
                  </a:lnTo>
                  <a:lnTo>
                    <a:pt x="805522" y="398411"/>
                  </a:lnTo>
                  <a:lnTo>
                    <a:pt x="884148" y="342506"/>
                  </a:lnTo>
                  <a:lnTo>
                    <a:pt x="965517" y="290347"/>
                  </a:lnTo>
                  <a:lnTo>
                    <a:pt x="1049489" y="242049"/>
                  </a:lnTo>
                  <a:lnTo>
                    <a:pt x="1135964" y="197764"/>
                  </a:lnTo>
                  <a:lnTo>
                    <a:pt x="1224800" y="157607"/>
                  </a:lnTo>
                  <a:lnTo>
                    <a:pt x="1315885" y="121691"/>
                  </a:lnTo>
                  <a:lnTo>
                    <a:pt x="1409064" y="90157"/>
                  </a:lnTo>
                  <a:lnTo>
                    <a:pt x="1504238" y="63131"/>
                  </a:lnTo>
                  <a:lnTo>
                    <a:pt x="1601279" y="40741"/>
                  </a:lnTo>
                  <a:lnTo>
                    <a:pt x="1700034" y="23101"/>
                  </a:lnTo>
                  <a:lnTo>
                    <a:pt x="1800402" y="10350"/>
                  </a:lnTo>
                  <a:lnTo>
                    <a:pt x="1902231" y="2603"/>
                  </a:lnTo>
                  <a:lnTo>
                    <a:pt x="2005406" y="0"/>
                  </a:lnTo>
                  <a:close/>
                </a:path>
              </a:pathLst>
            </a:custGeom>
            <a:ln w="50800">
              <a:solidFill>
                <a:srgbClr val="FFC000"/>
              </a:solidFill>
            </a:ln>
          </p:spPr>
          <p:txBody>
            <a:bodyPr wrap="square" lIns="0" tIns="0" rIns="0" bIns="0" rtlCol="0"/>
            <a:lstStyle/>
            <a:p>
              <a:endParaRPr/>
            </a:p>
          </p:txBody>
        </p:sp>
      </p:grpSp>
      <p:pic>
        <p:nvPicPr>
          <p:cNvPr id="19" name="Content Placeholder 18">
            <a:extLst>
              <a:ext uri="{FF2B5EF4-FFF2-40B4-BE49-F238E27FC236}">
                <a16:creationId xmlns:a16="http://schemas.microsoft.com/office/drawing/2014/main" id="{26846191-85DE-1780-1CA7-95CCE2681A54}"/>
              </a:ext>
            </a:extLst>
          </p:cNvPr>
          <p:cNvPicPr>
            <a:picLocks noGrp="1" noChangeAspect="1"/>
          </p:cNvPicPr>
          <p:nvPr>
            <p:ph sz="quarter" idx="12"/>
          </p:nvPr>
        </p:nvPicPr>
        <p:blipFill rotWithShape="1">
          <a:blip r:embed="rId2"/>
          <a:srcRect/>
          <a:stretch>
            <a:fillRect/>
          </a:stretch>
        </p:blipFill>
        <p:spPr>
          <a:xfrm>
            <a:off x="8159990" y="1247939"/>
            <a:ext cx="4010011" cy="3898353"/>
          </a:xfrm>
          <a:prstGeom prst="flowChartConnector">
            <a:avLst/>
          </a:prstGeom>
        </p:spPr>
      </p:pic>
      <p:graphicFrame>
        <p:nvGraphicFramePr>
          <p:cNvPr id="21" name="object 7">
            <a:extLst>
              <a:ext uri="{FF2B5EF4-FFF2-40B4-BE49-F238E27FC236}">
                <a16:creationId xmlns:a16="http://schemas.microsoft.com/office/drawing/2014/main" id="{F79D9579-A053-A9EC-B51D-62F8DC6D748C}"/>
              </a:ext>
            </a:extLst>
          </p:cNvPr>
          <p:cNvGraphicFramePr>
            <a:graphicFrameLocks noGrp="1"/>
          </p:cNvGraphicFramePr>
          <p:nvPr>
            <p:extLst>
              <p:ext uri="{D42A27DB-BD31-4B8C-83A1-F6EECF244321}">
                <p14:modId xmlns:p14="http://schemas.microsoft.com/office/powerpoint/2010/main" val="438291133"/>
              </p:ext>
            </p:extLst>
          </p:nvPr>
        </p:nvGraphicFramePr>
        <p:xfrm>
          <a:off x="2453639" y="1005840"/>
          <a:ext cx="5337953" cy="4975274"/>
        </p:xfrm>
        <a:graphic>
          <a:graphicData uri="http://schemas.openxmlformats.org/drawingml/2006/table">
            <a:tbl>
              <a:tblPr firstRow="1" bandRow="1">
                <a:tableStyleId>{2D5ABB26-0587-4C30-8999-92F81FD0307C}</a:tableStyleId>
              </a:tblPr>
              <a:tblGrid>
                <a:gridCol w="4043938">
                  <a:extLst>
                    <a:ext uri="{9D8B030D-6E8A-4147-A177-3AD203B41FA5}">
                      <a16:colId xmlns:a16="http://schemas.microsoft.com/office/drawing/2014/main" val="20000"/>
                    </a:ext>
                  </a:extLst>
                </a:gridCol>
                <a:gridCol w="1294015">
                  <a:extLst>
                    <a:ext uri="{9D8B030D-6E8A-4147-A177-3AD203B41FA5}">
                      <a16:colId xmlns:a16="http://schemas.microsoft.com/office/drawing/2014/main" val="20001"/>
                    </a:ext>
                  </a:extLst>
                </a:gridCol>
              </a:tblGrid>
              <a:tr h="450920">
                <a:tc>
                  <a:txBody>
                    <a:bodyPr/>
                    <a:lstStyle/>
                    <a:p>
                      <a:pPr marL="31750">
                        <a:lnSpc>
                          <a:spcPct val="100000"/>
                        </a:lnSpc>
                        <a:spcBef>
                          <a:spcPts val="20"/>
                        </a:spcBef>
                      </a:pPr>
                      <a:endParaRPr sz="2200" dirty="0">
                        <a:solidFill>
                          <a:schemeClr val="tx1"/>
                        </a:solidFill>
                        <a:latin typeface="+mj-lt"/>
                        <a:cs typeface="Arial MT"/>
                      </a:endParaRPr>
                    </a:p>
                  </a:txBody>
                  <a:tcPr marL="0" marR="0" marT="2540" marB="0"/>
                </a:tc>
                <a:tc>
                  <a:txBody>
                    <a:bodyPr/>
                    <a:lstStyle/>
                    <a:p>
                      <a:pPr marR="24130" algn="r">
                        <a:lnSpc>
                          <a:spcPct val="100000"/>
                        </a:lnSpc>
                        <a:spcBef>
                          <a:spcPts val="20"/>
                        </a:spcBef>
                      </a:pPr>
                      <a:endParaRPr sz="2200" dirty="0">
                        <a:solidFill>
                          <a:schemeClr val="tx1"/>
                        </a:solidFill>
                        <a:latin typeface="+mj-lt"/>
                        <a:cs typeface="Arial MT"/>
                      </a:endParaRPr>
                    </a:p>
                  </a:txBody>
                  <a:tcPr marL="0" marR="0" marT="2540" marB="0"/>
                </a:tc>
                <a:extLst>
                  <a:ext uri="{0D108BD9-81ED-4DB2-BD59-A6C34878D82A}">
                    <a16:rowId xmlns:a16="http://schemas.microsoft.com/office/drawing/2014/main" val="10000"/>
                  </a:ext>
                </a:extLst>
              </a:tr>
              <a:tr h="505296">
                <a:tc>
                  <a:txBody>
                    <a:bodyPr/>
                    <a:lstStyle/>
                    <a:p>
                      <a:pPr marL="31750">
                        <a:lnSpc>
                          <a:spcPct val="100000"/>
                        </a:lnSpc>
                        <a:spcBef>
                          <a:spcPts val="430"/>
                        </a:spcBef>
                      </a:pPr>
                      <a:r>
                        <a:rPr lang="en-GB" sz="2200" spc="-20" dirty="0">
                          <a:solidFill>
                            <a:schemeClr val="tx1"/>
                          </a:solidFill>
                          <a:latin typeface="+mj-lt"/>
                          <a:cs typeface="Arial MT"/>
                        </a:rPr>
                        <a:t>Headteacher welcome</a:t>
                      </a:r>
                      <a:endParaRPr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lang="en-GB" sz="2200" dirty="0">
                          <a:solidFill>
                            <a:schemeClr val="tx1"/>
                          </a:solidFill>
                          <a:latin typeface="+mj-lt"/>
                          <a:cs typeface="Arial MT"/>
                        </a:rPr>
                        <a:t>4</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1"/>
                  </a:ext>
                </a:extLst>
              </a:tr>
              <a:tr h="505296">
                <a:tc>
                  <a:txBody>
                    <a:bodyPr/>
                    <a:lstStyle/>
                    <a:p>
                      <a:pPr marL="31750">
                        <a:lnSpc>
                          <a:spcPct val="100000"/>
                        </a:lnSpc>
                        <a:spcBef>
                          <a:spcPts val="430"/>
                        </a:spcBef>
                      </a:pPr>
                      <a:r>
                        <a:rPr sz="2200" spc="65" dirty="0">
                          <a:solidFill>
                            <a:schemeClr val="tx1"/>
                          </a:solidFill>
                          <a:latin typeface="+mj-lt"/>
                          <a:cs typeface="Arial MT"/>
                        </a:rPr>
                        <a:t>About</a:t>
                      </a:r>
                      <a:r>
                        <a:rPr sz="2200" spc="-20" dirty="0">
                          <a:solidFill>
                            <a:schemeClr val="tx1"/>
                          </a:solidFill>
                          <a:latin typeface="+mj-lt"/>
                          <a:cs typeface="Arial MT"/>
                        </a:rPr>
                        <a:t> </a:t>
                      </a:r>
                      <a:r>
                        <a:rPr sz="2200" dirty="0">
                          <a:solidFill>
                            <a:schemeClr val="tx1"/>
                          </a:solidFill>
                          <a:latin typeface="+mj-lt"/>
                          <a:cs typeface="Arial MT"/>
                        </a:rPr>
                        <a:t>our</a:t>
                      </a:r>
                      <a:r>
                        <a:rPr sz="2200" spc="-20" dirty="0">
                          <a:solidFill>
                            <a:schemeClr val="tx1"/>
                          </a:solidFill>
                          <a:latin typeface="+mj-lt"/>
                          <a:cs typeface="Arial MT"/>
                        </a:rPr>
                        <a:t> </a:t>
                      </a:r>
                      <a:r>
                        <a:rPr lang="en-GB" sz="2200" spc="-20" dirty="0">
                          <a:solidFill>
                            <a:schemeClr val="tx1"/>
                          </a:solidFill>
                          <a:latin typeface="+mj-lt"/>
                          <a:cs typeface="Arial MT"/>
                        </a:rPr>
                        <a:t>nursery </a:t>
                      </a:r>
                      <a:r>
                        <a:rPr sz="2200" spc="-10" dirty="0">
                          <a:solidFill>
                            <a:schemeClr val="tx1"/>
                          </a:solidFill>
                          <a:latin typeface="+mj-lt"/>
                          <a:cs typeface="Arial MT"/>
                        </a:rPr>
                        <a:t>school</a:t>
                      </a:r>
                      <a:endParaRPr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lang="en-GB" sz="2200" spc="35" dirty="0">
                          <a:solidFill>
                            <a:schemeClr val="tx1"/>
                          </a:solidFill>
                          <a:latin typeface="+mj-lt"/>
                          <a:cs typeface="Arial MT"/>
                        </a:rPr>
                        <a:t>5</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2"/>
                  </a:ext>
                </a:extLst>
              </a:tr>
              <a:tr h="538738">
                <a:tc>
                  <a:txBody>
                    <a:bodyPr/>
                    <a:lstStyle/>
                    <a:p>
                      <a:pPr marL="274638" indent="-242888">
                        <a:lnSpc>
                          <a:spcPct val="100000"/>
                        </a:lnSpc>
                        <a:spcBef>
                          <a:spcPts val="430"/>
                        </a:spcBef>
                      </a:pPr>
                      <a:r>
                        <a:rPr lang="en-GB" sz="2200" dirty="0">
                          <a:solidFill>
                            <a:schemeClr val="tx1"/>
                          </a:solidFill>
                          <a:latin typeface="+mj-lt"/>
                          <a:cs typeface="Arial MT"/>
                        </a:rPr>
                        <a:t>Information for candidates</a:t>
                      </a:r>
                    </a:p>
                  </a:txBody>
                  <a:tcPr marL="0" marR="0" marT="54610" marB="0"/>
                </a:tc>
                <a:tc>
                  <a:txBody>
                    <a:bodyPr/>
                    <a:lstStyle/>
                    <a:p>
                      <a:pPr marR="24130" algn="r">
                        <a:lnSpc>
                          <a:spcPct val="100000"/>
                        </a:lnSpc>
                        <a:spcBef>
                          <a:spcPts val="430"/>
                        </a:spcBef>
                      </a:pPr>
                      <a:r>
                        <a:rPr lang="en-GB" sz="2200" dirty="0">
                          <a:solidFill>
                            <a:schemeClr val="tx1"/>
                          </a:solidFill>
                          <a:latin typeface="+mj-lt"/>
                          <a:cs typeface="Arial MT"/>
                        </a:rPr>
                        <a:t>6</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2469200454"/>
                  </a:ext>
                </a:extLst>
              </a:tr>
              <a:tr h="502920">
                <a:tc>
                  <a:txBody>
                    <a:bodyPr/>
                    <a:lstStyle/>
                    <a:p>
                      <a:pPr marL="274638" indent="-242888">
                        <a:lnSpc>
                          <a:spcPct val="100000"/>
                        </a:lnSpc>
                        <a:spcBef>
                          <a:spcPts val="430"/>
                        </a:spcBef>
                      </a:pPr>
                      <a:r>
                        <a:rPr lang="en-GB" sz="2200" dirty="0">
                          <a:solidFill>
                            <a:schemeClr val="tx1"/>
                          </a:solidFill>
                          <a:latin typeface="+mj-lt"/>
                          <a:cs typeface="Arial MT"/>
                        </a:rPr>
                        <a:t>What we offer</a:t>
                      </a:r>
                    </a:p>
                  </a:txBody>
                  <a:tcPr marL="0" marR="0" marT="54610" marB="0"/>
                </a:tc>
                <a:tc>
                  <a:txBody>
                    <a:bodyPr/>
                    <a:lstStyle/>
                    <a:p>
                      <a:pPr marR="24130" algn="r">
                        <a:lnSpc>
                          <a:spcPct val="100000"/>
                        </a:lnSpc>
                        <a:spcBef>
                          <a:spcPts val="430"/>
                        </a:spcBef>
                      </a:pPr>
                      <a:r>
                        <a:rPr lang="en-GB" sz="2200" spc="35" dirty="0">
                          <a:solidFill>
                            <a:schemeClr val="tx1"/>
                          </a:solidFill>
                          <a:latin typeface="+mj-lt"/>
                          <a:cs typeface="Arial MT"/>
                        </a:rPr>
                        <a:t>7</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3"/>
                  </a:ext>
                </a:extLst>
              </a:tr>
              <a:tr h="505296">
                <a:tc>
                  <a:txBody>
                    <a:bodyPr/>
                    <a:lstStyle/>
                    <a:p>
                      <a:pPr marL="31750">
                        <a:lnSpc>
                          <a:spcPct val="100000"/>
                        </a:lnSpc>
                        <a:spcBef>
                          <a:spcPts val="430"/>
                        </a:spcBef>
                      </a:pPr>
                      <a:r>
                        <a:rPr lang="en-GB" sz="2200" spc="60" dirty="0">
                          <a:solidFill>
                            <a:schemeClr val="tx1"/>
                          </a:solidFill>
                          <a:latin typeface="+mj-lt"/>
                          <a:cs typeface="Arial MT"/>
                        </a:rPr>
                        <a:t>Safeguarding</a:t>
                      </a:r>
                      <a:endParaRPr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lang="en-GB" sz="2200" dirty="0">
                          <a:solidFill>
                            <a:schemeClr val="tx1"/>
                          </a:solidFill>
                          <a:latin typeface="+mj-lt"/>
                          <a:cs typeface="Arial MT"/>
                        </a:rPr>
                        <a:t>8</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4"/>
                  </a:ext>
                </a:extLst>
              </a:tr>
              <a:tr h="505296">
                <a:tc>
                  <a:txBody>
                    <a:bodyPr/>
                    <a:lstStyle/>
                    <a:p>
                      <a:pPr marL="31750">
                        <a:lnSpc>
                          <a:spcPct val="100000"/>
                        </a:lnSpc>
                        <a:spcBef>
                          <a:spcPts val="430"/>
                        </a:spcBef>
                      </a:pPr>
                      <a:r>
                        <a:rPr lang="en-GB" sz="2200" spc="100" dirty="0">
                          <a:solidFill>
                            <a:schemeClr val="tx1"/>
                          </a:solidFill>
                          <a:latin typeface="+mj-lt"/>
                          <a:cs typeface="Arial MT"/>
                        </a:rPr>
                        <a:t>Job description</a:t>
                      </a:r>
                      <a:endParaRPr lang="en-GB"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lang="en-GB" sz="2200" dirty="0">
                          <a:solidFill>
                            <a:schemeClr val="tx1"/>
                          </a:solidFill>
                          <a:latin typeface="+mj-lt"/>
                          <a:cs typeface="Arial MT"/>
                        </a:rPr>
                        <a:t>9 – 11</a:t>
                      </a:r>
                    </a:p>
                  </a:txBody>
                  <a:tcPr marL="0" marR="0" marT="54610" marB="0"/>
                </a:tc>
                <a:extLst>
                  <a:ext uri="{0D108BD9-81ED-4DB2-BD59-A6C34878D82A}">
                    <a16:rowId xmlns:a16="http://schemas.microsoft.com/office/drawing/2014/main" val="10005"/>
                  </a:ext>
                </a:extLst>
              </a:tr>
              <a:tr h="505296">
                <a:tc>
                  <a:txBody>
                    <a:bodyPr/>
                    <a:lstStyle/>
                    <a:p>
                      <a:pPr marL="31750">
                        <a:lnSpc>
                          <a:spcPct val="100000"/>
                        </a:lnSpc>
                        <a:spcBef>
                          <a:spcPts val="430"/>
                        </a:spcBef>
                      </a:pPr>
                      <a:r>
                        <a:rPr lang="en-GB" sz="2200" spc="-120" dirty="0">
                          <a:solidFill>
                            <a:schemeClr val="tx1"/>
                          </a:solidFill>
                          <a:latin typeface="+mj-lt"/>
                          <a:cs typeface="Arial MT"/>
                        </a:rPr>
                        <a:t>Person specification</a:t>
                      </a:r>
                      <a:endParaRPr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lang="en-GB" sz="2200" dirty="0">
                          <a:solidFill>
                            <a:schemeClr val="tx1"/>
                          </a:solidFill>
                          <a:latin typeface="+mj-lt"/>
                          <a:cs typeface="Arial MT"/>
                        </a:rPr>
                        <a:t>12 - 14 </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6"/>
                  </a:ext>
                </a:extLst>
              </a:tr>
              <a:tr h="505296">
                <a:tc>
                  <a:txBody>
                    <a:bodyPr/>
                    <a:lstStyle/>
                    <a:p>
                      <a:pPr marL="31750">
                        <a:lnSpc>
                          <a:spcPct val="100000"/>
                        </a:lnSpc>
                        <a:spcBef>
                          <a:spcPts val="430"/>
                        </a:spcBef>
                      </a:pPr>
                      <a:r>
                        <a:rPr lang="en-GB" sz="2200" dirty="0">
                          <a:solidFill>
                            <a:schemeClr val="tx1"/>
                          </a:solidFill>
                          <a:latin typeface="+mj-lt"/>
                          <a:cs typeface="Arial MT"/>
                        </a:rPr>
                        <a:t>Thank you</a:t>
                      </a:r>
                      <a:endParaRPr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sz="2200" spc="60" dirty="0">
                          <a:solidFill>
                            <a:schemeClr val="tx1"/>
                          </a:solidFill>
                          <a:latin typeface="+mj-lt"/>
                          <a:cs typeface="Arial MT"/>
                        </a:rPr>
                        <a:t>1</a:t>
                      </a:r>
                      <a:r>
                        <a:rPr lang="en-GB" sz="2200" spc="60" dirty="0">
                          <a:solidFill>
                            <a:schemeClr val="tx1"/>
                          </a:solidFill>
                          <a:latin typeface="+mj-lt"/>
                          <a:cs typeface="Arial MT"/>
                        </a:rPr>
                        <a:t>5</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8"/>
                  </a:ext>
                </a:extLst>
              </a:tr>
              <a:tr h="450920">
                <a:tc>
                  <a:txBody>
                    <a:bodyPr/>
                    <a:lstStyle/>
                    <a:p>
                      <a:pPr marL="31750">
                        <a:lnSpc>
                          <a:spcPct val="100000"/>
                        </a:lnSpc>
                        <a:spcBef>
                          <a:spcPts val="430"/>
                        </a:spcBef>
                      </a:pPr>
                      <a:r>
                        <a:rPr lang="en-GB" sz="2200" dirty="0">
                          <a:solidFill>
                            <a:schemeClr val="tx1"/>
                          </a:solidFill>
                          <a:latin typeface="+mj-lt"/>
                          <a:cs typeface="Arial MT"/>
                        </a:rPr>
                        <a:t>Website</a:t>
                      </a:r>
                      <a:endParaRPr sz="2200" dirty="0">
                        <a:solidFill>
                          <a:schemeClr val="tx1"/>
                        </a:solidFill>
                        <a:latin typeface="+mj-lt"/>
                        <a:cs typeface="Arial MT"/>
                      </a:endParaRPr>
                    </a:p>
                  </a:txBody>
                  <a:tcPr marL="0" marR="0" marT="54610" marB="0"/>
                </a:tc>
                <a:tc>
                  <a:txBody>
                    <a:bodyPr/>
                    <a:lstStyle/>
                    <a:p>
                      <a:pPr marR="24130" algn="r">
                        <a:lnSpc>
                          <a:spcPct val="100000"/>
                        </a:lnSpc>
                        <a:spcBef>
                          <a:spcPts val="430"/>
                        </a:spcBef>
                      </a:pPr>
                      <a:r>
                        <a:rPr sz="2200" spc="60" dirty="0">
                          <a:solidFill>
                            <a:schemeClr val="tx1"/>
                          </a:solidFill>
                          <a:latin typeface="+mj-lt"/>
                          <a:cs typeface="Arial MT"/>
                        </a:rPr>
                        <a:t>1</a:t>
                      </a:r>
                      <a:r>
                        <a:rPr lang="en-GB" sz="2200" spc="60" dirty="0">
                          <a:solidFill>
                            <a:schemeClr val="tx1"/>
                          </a:solidFill>
                          <a:latin typeface="+mj-lt"/>
                          <a:cs typeface="Arial MT"/>
                        </a:rPr>
                        <a:t>6</a:t>
                      </a:r>
                      <a:endParaRPr sz="2200" dirty="0">
                        <a:solidFill>
                          <a:schemeClr val="tx1"/>
                        </a:solidFill>
                        <a:latin typeface="+mj-lt"/>
                        <a:cs typeface="Arial MT"/>
                      </a:endParaRPr>
                    </a:p>
                  </a:txBody>
                  <a:tcPr marL="0" marR="0" marT="54610" marB="0"/>
                </a:tc>
                <a:extLst>
                  <a:ext uri="{0D108BD9-81ED-4DB2-BD59-A6C34878D82A}">
                    <a16:rowId xmlns:a16="http://schemas.microsoft.com/office/drawing/2014/main" val="10009"/>
                  </a:ext>
                </a:extLst>
              </a:tr>
            </a:tbl>
          </a:graphicData>
        </a:graphic>
      </p:graphicFrame>
      <p:pic>
        <p:nvPicPr>
          <p:cNvPr id="22" name="Picture 21">
            <a:extLst>
              <a:ext uri="{FF2B5EF4-FFF2-40B4-BE49-F238E27FC236}">
                <a16:creationId xmlns:a16="http://schemas.microsoft.com/office/drawing/2014/main" id="{200DB538-18DE-D8BD-F4DF-DFF448631680}"/>
              </a:ext>
            </a:extLst>
          </p:cNvPr>
          <p:cNvPicPr>
            <a:picLocks noChangeAspect="1"/>
          </p:cNvPicPr>
          <p:nvPr/>
        </p:nvPicPr>
        <p:blipFill>
          <a:blip r:embed="rId3"/>
          <a:stretch>
            <a:fillRect/>
          </a:stretch>
        </p:blipFill>
        <p:spPr>
          <a:xfrm>
            <a:off x="210970" y="151202"/>
            <a:ext cx="1079478" cy="977900"/>
          </a:xfrm>
          <a:prstGeom prst="rect">
            <a:avLst/>
          </a:prstGeom>
        </p:spPr>
      </p:pic>
      <p:sp>
        <p:nvSpPr>
          <p:cNvPr id="23" name="TextBox 22">
            <a:extLst>
              <a:ext uri="{FF2B5EF4-FFF2-40B4-BE49-F238E27FC236}">
                <a16:creationId xmlns:a16="http://schemas.microsoft.com/office/drawing/2014/main" id="{1EFB826B-623B-D159-447F-FC1A13452BD6}"/>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1391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EE84A-46BA-C96C-2BE8-8D885513E3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B30029-0674-6EE6-A8AE-623162456214}"/>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HEADTEACHER WELCOME</a:t>
            </a:r>
          </a:p>
        </p:txBody>
      </p:sp>
      <p:sp>
        <p:nvSpPr>
          <p:cNvPr id="4" name="Slide Number Placeholder 3">
            <a:extLst>
              <a:ext uri="{FF2B5EF4-FFF2-40B4-BE49-F238E27FC236}">
                <a16:creationId xmlns:a16="http://schemas.microsoft.com/office/drawing/2014/main" id="{911CCAEE-9B82-666D-5F0D-488420AAACEE}"/>
              </a:ext>
            </a:extLst>
          </p:cNvPr>
          <p:cNvSpPr>
            <a:spLocks noGrp="1"/>
          </p:cNvSpPr>
          <p:nvPr>
            <p:ph type="sldNum" sz="quarter" idx="10"/>
          </p:nvPr>
        </p:nvSpPr>
        <p:spPr>
          <a:xfrm>
            <a:off x="210970" y="6409616"/>
            <a:ext cx="779767" cy="365125"/>
          </a:xfrm>
        </p:spPr>
        <p:txBody>
          <a:bodyPr/>
          <a:lstStyle/>
          <a:p>
            <a:pPr algn="ctr"/>
            <a:fld id="{19B51A1E-902D-48AF-9020-955120F399B6}" type="slidenum">
              <a:rPr lang="en-US" smtClean="0"/>
              <a:pPr algn="ctr"/>
              <a:t>4</a:t>
            </a:fld>
            <a:endParaRPr lang="en-US" dirty="0"/>
          </a:p>
        </p:txBody>
      </p:sp>
      <p:sp>
        <p:nvSpPr>
          <p:cNvPr id="6" name="object 3">
            <a:extLst>
              <a:ext uri="{FF2B5EF4-FFF2-40B4-BE49-F238E27FC236}">
                <a16:creationId xmlns:a16="http://schemas.microsoft.com/office/drawing/2014/main" id="{8FB258CC-C79F-DA32-01AE-238513CE07F3}"/>
              </a:ext>
            </a:extLst>
          </p:cNvPr>
          <p:cNvSpPr txBox="1"/>
          <p:nvPr/>
        </p:nvSpPr>
        <p:spPr>
          <a:xfrm>
            <a:off x="6816740" y="1280597"/>
            <a:ext cx="4983016" cy="3249608"/>
          </a:xfrm>
          <a:prstGeom prst="rect">
            <a:avLst/>
          </a:prstGeom>
        </p:spPr>
        <p:txBody>
          <a:bodyPr vert="horz" wrap="square" lIns="0" tIns="12700" rIns="0" bIns="0" rtlCol="0">
            <a:spAutoFit/>
          </a:bodyPr>
          <a:lstStyle>
            <a:defPPr>
              <a:defRPr lang="en-US"/>
            </a:defPPr>
            <a:lvl1pPr marL="12700" marR="5080">
              <a:spcBef>
                <a:spcPts val="100"/>
              </a:spcBef>
              <a:defRPr sz="1200">
                <a:ea typeface="Calibri" panose="020F0502020204030204" pitchFamily="34" charset="0"/>
              </a:defRPr>
            </a:lvl1pPr>
          </a:lstStyle>
          <a:p>
            <a:endParaRPr lang="en-US" dirty="0"/>
          </a:p>
          <a:p>
            <a:pPr fontAlgn="t">
              <a:lnSpc>
                <a:spcPct val="100000"/>
              </a:lnSpc>
              <a:buNone/>
            </a:pPr>
            <a:r>
              <a:rPr lang="en-GB" sz="1000" dirty="0">
                <a:solidFill>
                  <a:schemeClr val="tx1">
                    <a:lumMod val="75000"/>
                    <a:lumOff val="25000"/>
                  </a:schemeClr>
                </a:solidFill>
                <a:latin typeface="+mj-lt"/>
                <a:cs typeface="Calibri" panose="020F0502020204030204" pitchFamily="34" charset="0"/>
              </a:rPr>
              <a:t>We are looking for someone who is highly organised and able to prioritise their workload effectively whilst overseeing inclusive practice across the nursery, including our wraparound care provision. You will work closely with staff, families and external professionals to ensure that all children, particularly those with additional needs, can access high-quality, inclusive experiences throughout the day. We believe in the professional development of staff and invest in training, networks and partnership working opportunities that support this role and promote best practice in inclusion.</a:t>
            </a:r>
          </a:p>
          <a:p>
            <a:endParaRPr lang="en-US" sz="1000" dirty="0">
              <a:solidFill>
                <a:schemeClr val="tx1">
                  <a:lumMod val="75000"/>
                  <a:lumOff val="25000"/>
                </a:schemeClr>
              </a:solidFill>
              <a:latin typeface="+mj-lt"/>
              <a:cs typeface="Calibri" panose="020F0502020204030204" pitchFamily="34" charset="0"/>
            </a:endParaRPr>
          </a:p>
          <a:p>
            <a:r>
              <a:rPr lang="en-US" sz="1000" dirty="0">
                <a:solidFill>
                  <a:schemeClr val="tx1">
                    <a:lumMod val="75000"/>
                    <a:lumOff val="25000"/>
                  </a:schemeClr>
                </a:solidFill>
                <a:latin typeface="+mj-lt"/>
                <a:cs typeface="Calibri" panose="020F0502020204030204" pitchFamily="34" charset="0"/>
              </a:rPr>
              <a:t>Our website provides an overview of everything we offer but please visit us to feel our warm and nurturing environment for yourself.  Please contact me to discuss the role on 01462 892172 or email head@westonway.herts.sch.uk</a:t>
            </a:r>
            <a:endParaRPr lang="en-GB" sz="1000" dirty="0">
              <a:solidFill>
                <a:schemeClr val="tx1">
                  <a:lumMod val="75000"/>
                  <a:lumOff val="25000"/>
                </a:schemeClr>
              </a:solidFill>
              <a:latin typeface="+mj-lt"/>
              <a:cs typeface="Calibri" panose="020F0502020204030204" pitchFamily="34" charset="0"/>
            </a:endParaRPr>
          </a:p>
          <a:p>
            <a:endParaRPr lang="en-GB" sz="1000" dirty="0">
              <a:solidFill>
                <a:schemeClr val="tx1">
                  <a:lumMod val="75000"/>
                  <a:lumOff val="25000"/>
                </a:schemeClr>
              </a:solidFill>
              <a:latin typeface="+mj-lt"/>
              <a:cs typeface="Calibri" panose="020F0502020204030204" pitchFamily="34" charset="0"/>
            </a:endParaRPr>
          </a:p>
          <a:p>
            <a:r>
              <a:rPr sz="1000" dirty="0">
                <a:solidFill>
                  <a:schemeClr val="tx1">
                    <a:lumMod val="75000"/>
                    <a:lumOff val="25000"/>
                  </a:schemeClr>
                </a:solidFill>
                <a:latin typeface="+mj-lt"/>
                <a:cs typeface="Calibri" panose="020F0502020204030204" pitchFamily="34" charset="0"/>
              </a:rPr>
              <a:t>Thank you for your interest in this role at </a:t>
            </a:r>
            <a:r>
              <a:rPr lang="en-GB" sz="1000" dirty="0">
                <a:solidFill>
                  <a:schemeClr val="tx1">
                    <a:lumMod val="75000"/>
                    <a:lumOff val="25000"/>
                  </a:schemeClr>
                </a:solidFill>
                <a:latin typeface="+mj-lt"/>
                <a:cs typeface="Calibri" panose="020F0502020204030204" pitchFamily="34" charset="0"/>
              </a:rPr>
              <a:t>Weston Way Nursery </a:t>
            </a:r>
            <a:r>
              <a:rPr sz="1000" dirty="0">
                <a:solidFill>
                  <a:schemeClr val="tx1">
                    <a:lumMod val="75000"/>
                    <a:lumOff val="25000"/>
                  </a:schemeClr>
                </a:solidFill>
                <a:latin typeface="+mj-lt"/>
                <a:cs typeface="Calibri" panose="020F0502020204030204" pitchFamily="34" charset="0"/>
              </a:rPr>
              <a:t>School. </a:t>
            </a:r>
            <a:endParaRPr lang="en-GB" sz="1000" dirty="0">
              <a:solidFill>
                <a:schemeClr val="tx1">
                  <a:lumMod val="75000"/>
                  <a:lumOff val="25000"/>
                </a:schemeClr>
              </a:solidFill>
              <a:latin typeface="+mj-lt"/>
              <a:cs typeface="Calibri" panose="020F0502020204030204" pitchFamily="34" charset="0"/>
            </a:endParaRPr>
          </a:p>
          <a:p>
            <a:r>
              <a:rPr lang="en-GB" sz="1000" dirty="0">
                <a:solidFill>
                  <a:schemeClr val="tx1">
                    <a:lumMod val="75000"/>
                    <a:lumOff val="25000"/>
                  </a:schemeClr>
                </a:solidFill>
                <a:latin typeface="+mj-lt"/>
                <a:cs typeface="Calibri" panose="020F0502020204030204" pitchFamily="34" charset="0"/>
              </a:rPr>
              <a:t>Our team of co-adventurers look forward to meeting you.</a:t>
            </a:r>
          </a:p>
          <a:p>
            <a:endParaRPr lang="en-GB" sz="1000" dirty="0">
              <a:solidFill>
                <a:schemeClr val="tx1">
                  <a:lumMod val="75000"/>
                  <a:lumOff val="25000"/>
                </a:schemeClr>
              </a:solidFill>
              <a:latin typeface="+mj-lt"/>
              <a:cs typeface="Calibri" panose="020F0502020204030204" pitchFamily="34" charset="0"/>
            </a:endParaRPr>
          </a:p>
          <a:p>
            <a:r>
              <a:rPr lang="en-GB" sz="1000" dirty="0">
                <a:solidFill>
                  <a:schemeClr val="tx1">
                    <a:lumMod val="75000"/>
                    <a:lumOff val="25000"/>
                  </a:schemeClr>
                </a:solidFill>
                <a:latin typeface="+mj-lt"/>
                <a:cs typeface="Calibri" panose="020F0502020204030204" pitchFamily="34" charset="0"/>
              </a:rPr>
              <a:t>Warm Regards,</a:t>
            </a:r>
          </a:p>
          <a:p>
            <a:r>
              <a:rPr lang="en-GB" sz="1000" dirty="0">
                <a:solidFill>
                  <a:schemeClr val="tx1">
                    <a:lumMod val="75000"/>
                    <a:lumOff val="25000"/>
                  </a:schemeClr>
                </a:solidFill>
                <a:latin typeface="+mj-lt"/>
                <a:cs typeface="Calibri" panose="020F0502020204030204" pitchFamily="34" charset="0"/>
              </a:rPr>
              <a:t>Kelly Nichol</a:t>
            </a:r>
          </a:p>
          <a:p>
            <a:r>
              <a:rPr lang="en-GB" sz="1000" dirty="0">
                <a:solidFill>
                  <a:schemeClr val="tx1">
                    <a:lumMod val="75000"/>
                    <a:lumOff val="25000"/>
                  </a:schemeClr>
                </a:solidFill>
                <a:latin typeface="+mj-lt"/>
                <a:cs typeface="Calibri" panose="020F0502020204030204" pitchFamily="34" charset="0"/>
              </a:rPr>
              <a:t>Headteacher Co-adventurer</a:t>
            </a:r>
          </a:p>
        </p:txBody>
      </p:sp>
      <p:sp>
        <p:nvSpPr>
          <p:cNvPr id="5" name="object 2">
            <a:extLst>
              <a:ext uri="{FF2B5EF4-FFF2-40B4-BE49-F238E27FC236}">
                <a16:creationId xmlns:a16="http://schemas.microsoft.com/office/drawing/2014/main" id="{B4F3BE05-8C64-1997-506F-AF0C4DA58593}"/>
              </a:ext>
            </a:extLst>
          </p:cNvPr>
          <p:cNvSpPr txBox="1">
            <a:spLocks/>
          </p:cNvSpPr>
          <p:nvPr/>
        </p:nvSpPr>
        <p:spPr>
          <a:xfrm>
            <a:off x="1441463" y="1160240"/>
            <a:ext cx="5237480" cy="5759077"/>
          </a:xfrm>
          <a:prstGeom prst="rect">
            <a:avLst/>
          </a:prstGeom>
        </p:spPr>
        <p:txBody>
          <a:bodyPr vert="horz" wrap="square" lIns="0" tIns="62865" rIns="0" bIns="0" rtlCol="0">
            <a:sp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spcBef>
                <a:spcPts val="495"/>
              </a:spcBef>
              <a:buNone/>
            </a:pPr>
            <a:r>
              <a:rPr lang="en-GB" sz="1000" dirty="0"/>
              <a:t>Dear</a:t>
            </a:r>
            <a:r>
              <a:rPr lang="en-GB" sz="1000" spc="-30" dirty="0"/>
              <a:t> </a:t>
            </a:r>
            <a:r>
              <a:rPr lang="en-GB" sz="1000" spc="-10" dirty="0"/>
              <a:t>Applicant,</a:t>
            </a:r>
          </a:p>
          <a:p>
            <a:pPr marL="0" indent="0" algn="just">
              <a:lnSpc>
                <a:spcPct val="120000"/>
              </a:lnSpc>
              <a:buNone/>
            </a:pPr>
            <a:r>
              <a:rPr lang="en-US" sz="1000" dirty="0">
                <a:latin typeface="+mj-lt"/>
                <a:ea typeface="Calibri" panose="020F0502020204030204" pitchFamily="34" charset="0"/>
              </a:rPr>
              <a:t>A warm welcome from me and everyone else involved in the life at Weston Way Nursery School. </a:t>
            </a:r>
            <a:endParaRPr lang="en-GB" sz="1000" dirty="0">
              <a:latin typeface="+mj-lt"/>
              <a:ea typeface="Calibri" panose="020F0502020204030204" pitchFamily="34" charset="0"/>
            </a:endParaRPr>
          </a:p>
          <a:p>
            <a:pPr marL="0" indent="0" algn="just">
              <a:lnSpc>
                <a:spcPct val="120000"/>
              </a:lnSpc>
              <a:buNone/>
            </a:pPr>
            <a:r>
              <a:rPr lang="en-US" sz="1000" dirty="0">
                <a:latin typeface="+mj-lt"/>
                <a:ea typeface="Calibri" panose="020F0502020204030204" pitchFamily="34" charset="0"/>
                <a:cs typeface="Calibri" panose="020F0502020204030204" pitchFamily="34" charset="0"/>
              </a:rPr>
              <a:t>Our nursery is at the heart of the </a:t>
            </a:r>
            <a:r>
              <a:rPr lang="en-US" sz="1000" dirty="0" err="1">
                <a:latin typeface="+mj-lt"/>
                <a:ea typeface="Calibri" panose="020F0502020204030204" pitchFamily="34" charset="0"/>
                <a:cs typeface="Calibri" panose="020F0502020204030204" pitchFamily="34" charset="0"/>
              </a:rPr>
              <a:t>Baldock</a:t>
            </a:r>
            <a:r>
              <a:rPr lang="en-US" sz="1000" dirty="0">
                <a:latin typeface="+mj-lt"/>
                <a:ea typeface="Calibri" panose="020F0502020204030204" pitchFamily="34" charset="0"/>
                <a:cs typeface="Calibri" panose="020F0502020204030204" pitchFamily="34" charset="0"/>
              </a:rPr>
              <a:t> community since 1942.  We have a strong vision rooted in our ‘Home from Home’ ethos, whereby we offer quality early years provision for 2-5 year olds from 8.00am-5.00pm Monday to Thursday and 8.00am-4.00pm on a Friday.  During this time, the children have the opportunity to play and grow in our extensive grounds surrounded by the most magical woodland which enables us to fulfil our aims: </a:t>
            </a:r>
          </a:p>
          <a:p>
            <a:pPr marL="0" indent="0" algn="just">
              <a:lnSpc>
                <a:spcPct val="120000"/>
              </a:lnSpc>
              <a:buNone/>
            </a:pPr>
            <a:r>
              <a:rPr lang="en-US" sz="1000" b="1" dirty="0">
                <a:latin typeface="+mj-lt"/>
                <a:ea typeface="Calibri" panose="020F0502020204030204" pitchFamily="34" charset="0"/>
                <a:cs typeface="Calibri" panose="020F0502020204030204" pitchFamily="34" charset="0"/>
              </a:rPr>
              <a:t>H</a:t>
            </a:r>
            <a:r>
              <a:rPr lang="en-US" sz="1000" dirty="0">
                <a:latin typeface="+mj-lt"/>
                <a:ea typeface="Calibri" panose="020F0502020204030204" pitchFamily="34" charset="0"/>
                <a:cs typeface="Calibri" panose="020F0502020204030204" pitchFamily="34" charset="0"/>
              </a:rPr>
              <a:t>appiness / </a:t>
            </a:r>
            <a:r>
              <a:rPr lang="en-US" sz="1000" b="1" dirty="0">
                <a:latin typeface="+mj-lt"/>
                <a:ea typeface="Calibri" panose="020F0502020204030204" pitchFamily="34" charset="0"/>
                <a:cs typeface="Calibri" panose="020F0502020204030204" pitchFamily="34" charset="0"/>
              </a:rPr>
              <a:t>O</a:t>
            </a:r>
            <a:r>
              <a:rPr lang="en-US" sz="1000" dirty="0">
                <a:latin typeface="+mj-lt"/>
                <a:ea typeface="Calibri" panose="020F0502020204030204" pitchFamily="34" charset="0"/>
                <a:cs typeface="Calibri" panose="020F0502020204030204" pitchFamily="34" charset="0"/>
              </a:rPr>
              <a:t>pportunity / </a:t>
            </a:r>
            <a:r>
              <a:rPr lang="en-US" sz="1000" b="1" dirty="0">
                <a:latin typeface="+mj-lt"/>
                <a:ea typeface="Calibri" panose="020F0502020204030204" pitchFamily="34" charset="0"/>
                <a:cs typeface="Calibri" panose="020F0502020204030204" pitchFamily="34" charset="0"/>
              </a:rPr>
              <a:t>M</a:t>
            </a:r>
            <a:r>
              <a:rPr lang="en-US" sz="1000" dirty="0">
                <a:latin typeface="+mj-lt"/>
                <a:ea typeface="Calibri" panose="020F0502020204030204" pitchFamily="34" charset="0"/>
                <a:cs typeface="Calibri" panose="020F0502020204030204" pitchFamily="34" charset="0"/>
              </a:rPr>
              <a:t>agical Moments / </a:t>
            </a:r>
            <a:r>
              <a:rPr lang="en-US" sz="1000" b="1" dirty="0">
                <a:latin typeface="+mj-lt"/>
                <a:ea typeface="Calibri" panose="020F0502020204030204" pitchFamily="34" charset="0"/>
                <a:cs typeface="Calibri" panose="020F0502020204030204" pitchFamily="34" charset="0"/>
              </a:rPr>
              <a:t>E</a:t>
            </a:r>
            <a:r>
              <a:rPr lang="en-US" sz="1000" dirty="0">
                <a:latin typeface="+mj-lt"/>
                <a:ea typeface="Calibri" panose="020F0502020204030204" pitchFamily="34" charset="0"/>
                <a:cs typeface="Calibri" panose="020F0502020204030204" pitchFamily="34" charset="0"/>
              </a:rPr>
              <a:t>ngagement.</a:t>
            </a:r>
          </a:p>
          <a:p>
            <a:pPr marL="0" indent="0" algn="just">
              <a:lnSpc>
                <a:spcPct val="120000"/>
              </a:lnSpc>
              <a:buNone/>
            </a:pPr>
            <a:r>
              <a:rPr lang="en-US" sz="1000" dirty="0">
                <a:latin typeface="+mj-lt"/>
                <a:ea typeface="Calibri" panose="020F0502020204030204" pitchFamily="34" charset="0"/>
              </a:rPr>
              <a:t>Our inspiring practitioners at Weston Way Nursery School strive to ensure the needs of every child are met through our well thought-out curriculum that is unique to us.  We value our partnerships which enable us to build relationships as we seek to offer each child the best start in life.</a:t>
            </a:r>
            <a:endParaRPr lang="en-GB" sz="1000" dirty="0">
              <a:latin typeface="+mj-lt"/>
              <a:ea typeface="Calibri" panose="020F0502020204030204" pitchFamily="34" charset="0"/>
            </a:endParaRPr>
          </a:p>
          <a:p>
            <a:pPr marL="0" indent="0" algn="just" fontAlgn="t">
              <a:lnSpc>
                <a:spcPct val="119048"/>
              </a:lnSpc>
              <a:buNone/>
            </a:pPr>
            <a:r>
              <a:rPr lang="en-GB" sz="1050" dirty="0">
                <a:latin typeface="Segoe UI" panose="020B0502040204020203" pitchFamily="34" charset="0"/>
              </a:rPr>
              <a:t>At Weston Way Nursery School, the Inclusion Early Years Practitioner plays a vital role in supporting children, families and staff as part of our dedicated team, a role we highly value. Our Inclusion Early Years Practitioner will understand the importance of promoting equity, inclusion and positive outcomes for all children, particularly those with SEND, speech and language needs, or social and emotional needs. Through the responsibilities outlined in the job description, you will help ensure every child can access a nurturing, ambitious and inclusive curriculum. You will support safeguarding and children's wellbeing, working closely with colleagues, families and external professionals. We work together as a team and there is always someone on hand to help. We have built a culture where no question is a silly question and we seek solutions together. Each day brings new opportunities and challenges, and we respond flexibly to meet the changing needs of our nursery community.</a:t>
            </a:r>
          </a:p>
        </p:txBody>
      </p:sp>
      <p:pic>
        <p:nvPicPr>
          <p:cNvPr id="8" name="Picture 7">
            <a:extLst>
              <a:ext uri="{FF2B5EF4-FFF2-40B4-BE49-F238E27FC236}">
                <a16:creationId xmlns:a16="http://schemas.microsoft.com/office/drawing/2014/main" id="{FE72AD6D-FC88-09BC-5A3C-2DA382E15DB0}"/>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36CFE3A3-FE3D-C2CD-28E2-2AA34DB2BF12}"/>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pic>
        <p:nvPicPr>
          <p:cNvPr id="11" name="Picture 10">
            <a:extLst>
              <a:ext uri="{FF2B5EF4-FFF2-40B4-BE49-F238E27FC236}">
                <a16:creationId xmlns:a16="http://schemas.microsoft.com/office/drawing/2014/main" id="{4F132D21-9832-9B39-F407-DF8A7D3B0676}"/>
              </a:ext>
            </a:extLst>
          </p:cNvPr>
          <p:cNvPicPr>
            <a:picLocks noChangeAspect="1"/>
          </p:cNvPicPr>
          <p:nvPr/>
        </p:nvPicPr>
        <p:blipFill>
          <a:blip r:embed="rId3"/>
          <a:stretch>
            <a:fillRect/>
          </a:stretch>
        </p:blipFill>
        <p:spPr>
          <a:xfrm>
            <a:off x="8864079" y="4178866"/>
            <a:ext cx="2542720" cy="1983567"/>
          </a:xfrm>
          <a:prstGeom prst="rect">
            <a:avLst/>
          </a:prstGeom>
          <a:ln>
            <a:noFill/>
          </a:ln>
          <a:effectLst>
            <a:softEdge rad="112500"/>
          </a:effectLst>
        </p:spPr>
      </p:pic>
    </p:spTree>
    <p:extLst>
      <p:ext uri="{BB962C8B-B14F-4D97-AF65-F5344CB8AC3E}">
        <p14:creationId xmlns:p14="http://schemas.microsoft.com/office/powerpoint/2010/main" val="2806857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5">
                <a:lumMod val="60000"/>
                <a:lumOff val="4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F8A35890-E02B-E62F-1611-1AA73A8762F7}"/>
            </a:ext>
          </a:extLst>
        </p:cNvPr>
        <p:cNvGrpSpPr/>
        <p:nvPr/>
      </p:nvGrpSpPr>
      <p:grpSpPr>
        <a:xfrm>
          <a:off x="0" y="0"/>
          <a:ext cx="0" cy="0"/>
          <a:chOff x="0" y="0"/>
          <a:chExt cx="0" cy="0"/>
        </a:xfrm>
      </p:grpSpPr>
      <p:sp>
        <p:nvSpPr>
          <p:cNvPr id="41" name="Arrow: Up 40">
            <a:extLst>
              <a:ext uri="{FF2B5EF4-FFF2-40B4-BE49-F238E27FC236}">
                <a16:creationId xmlns:a16="http://schemas.microsoft.com/office/drawing/2014/main" id="{F09AAA0D-566F-2893-80FC-5F5FB0C7ADE9}"/>
              </a:ext>
            </a:extLst>
          </p:cNvPr>
          <p:cNvSpPr/>
          <p:nvPr/>
        </p:nvSpPr>
        <p:spPr>
          <a:xfrm>
            <a:off x="6693532" y="4225863"/>
            <a:ext cx="2161004" cy="1909032"/>
          </a:xfrm>
          <a:prstGeom prst="upArrow">
            <a:avLst>
              <a:gd name="adj1" fmla="val 50000"/>
              <a:gd name="adj2" fmla="val 57413"/>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0AA4F09A-876C-A510-EE0A-26E1FC938F55}"/>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ABOUT OUR NURSERY SCHOOL</a:t>
            </a:r>
          </a:p>
        </p:txBody>
      </p:sp>
      <p:sp>
        <p:nvSpPr>
          <p:cNvPr id="4" name="Slide Number Placeholder 3">
            <a:extLst>
              <a:ext uri="{FF2B5EF4-FFF2-40B4-BE49-F238E27FC236}">
                <a16:creationId xmlns:a16="http://schemas.microsoft.com/office/drawing/2014/main" id="{EB44711B-842C-E65F-8E35-19E4303B8EA0}"/>
              </a:ext>
            </a:extLst>
          </p:cNvPr>
          <p:cNvSpPr>
            <a:spLocks noGrp="1"/>
          </p:cNvSpPr>
          <p:nvPr>
            <p:ph type="sldNum" sz="quarter" idx="10"/>
          </p:nvPr>
        </p:nvSpPr>
        <p:spPr>
          <a:xfrm>
            <a:off x="210970" y="6409616"/>
            <a:ext cx="779767" cy="365125"/>
          </a:xfrm>
        </p:spPr>
        <p:txBody>
          <a:bodyPr/>
          <a:lstStyle/>
          <a:p>
            <a:pPr algn="ctr"/>
            <a:r>
              <a:rPr lang="en-US" dirty="0"/>
              <a:t>5</a:t>
            </a:r>
          </a:p>
        </p:txBody>
      </p:sp>
      <p:sp>
        <p:nvSpPr>
          <p:cNvPr id="8" name="object 2">
            <a:extLst>
              <a:ext uri="{FF2B5EF4-FFF2-40B4-BE49-F238E27FC236}">
                <a16:creationId xmlns:a16="http://schemas.microsoft.com/office/drawing/2014/main" id="{13183007-B60F-4E20-96A3-F5C36E20E305}"/>
              </a:ext>
            </a:extLst>
          </p:cNvPr>
          <p:cNvSpPr/>
          <p:nvPr/>
        </p:nvSpPr>
        <p:spPr>
          <a:xfrm>
            <a:off x="7646316" y="0"/>
            <a:ext cx="3740150" cy="752475"/>
          </a:xfrm>
          <a:custGeom>
            <a:avLst/>
            <a:gdLst/>
            <a:ahLst/>
            <a:cxnLst/>
            <a:rect l="l" t="t" r="r" b="b"/>
            <a:pathLst>
              <a:path w="3740150" h="752475">
                <a:moveTo>
                  <a:pt x="3739524" y="0"/>
                </a:moveTo>
                <a:lnTo>
                  <a:pt x="3681006" y="54643"/>
                </a:lnTo>
                <a:lnTo>
                  <a:pt x="3647335" y="84615"/>
                </a:lnTo>
                <a:lnTo>
                  <a:pt x="3613163" y="114029"/>
                </a:lnTo>
                <a:lnTo>
                  <a:pt x="3578499" y="142879"/>
                </a:lnTo>
                <a:lnTo>
                  <a:pt x="3543349" y="171158"/>
                </a:lnTo>
                <a:lnTo>
                  <a:pt x="3507720" y="198859"/>
                </a:lnTo>
                <a:lnTo>
                  <a:pt x="3471621" y="225973"/>
                </a:lnTo>
                <a:lnTo>
                  <a:pt x="3435056" y="252495"/>
                </a:lnTo>
                <a:lnTo>
                  <a:pt x="3398035" y="278417"/>
                </a:lnTo>
                <a:lnTo>
                  <a:pt x="3360564" y="303732"/>
                </a:lnTo>
                <a:lnTo>
                  <a:pt x="3322649" y="328433"/>
                </a:lnTo>
                <a:lnTo>
                  <a:pt x="3284299" y="352512"/>
                </a:lnTo>
                <a:lnTo>
                  <a:pt x="3245521" y="375963"/>
                </a:lnTo>
                <a:lnTo>
                  <a:pt x="3206321" y="398778"/>
                </a:lnTo>
                <a:lnTo>
                  <a:pt x="3166707" y="420951"/>
                </a:lnTo>
                <a:lnTo>
                  <a:pt x="3126685" y="442473"/>
                </a:lnTo>
                <a:lnTo>
                  <a:pt x="3086264" y="463339"/>
                </a:lnTo>
                <a:lnTo>
                  <a:pt x="3045449" y="483540"/>
                </a:lnTo>
                <a:lnTo>
                  <a:pt x="3004249" y="503070"/>
                </a:lnTo>
                <a:lnTo>
                  <a:pt x="2962670" y="521922"/>
                </a:lnTo>
                <a:lnTo>
                  <a:pt x="2920720" y="540088"/>
                </a:lnTo>
                <a:lnTo>
                  <a:pt x="2878405" y="557561"/>
                </a:lnTo>
                <a:lnTo>
                  <a:pt x="2835734" y="574335"/>
                </a:lnTo>
                <a:lnTo>
                  <a:pt x="2792712" y="590401"/>
                </a:lnTo>
                <a:lnTo>
                  <a:pt x="2749347" y="605754"/>
                </a:lnTo>
                <a:lnTo>
                  <a:pt x="2705647" y="620385"/>
                </a:lnTo>
                <a:lnTo>
                  <a:pt x="2661617" y="634287"/>
                </a:lnTo>
                <a:lnTo>
                  <a:pt x="2617267" y="647454"/>
                </a:lnTo>
                <a:lnTo>
                  <a:pt x="2572602" y="659879"/>
                </a:lnTo>
                <a:lnTo>
                  <a:pt x="2527629" y="671553"/>
                </a:lnTo>
                <a:lnTo>
                  <a:pt x="2482357" y="682471"/>
                </a:lnTo>
                <a:lnTo>
                  <a:pt x="2436792" y="692624"/>
                </a:lnTo>
                <a:lnTo>
                  <a:pt x="2390940" y="702006"/>
                </a:lnTo>
                <a:lnTo>
                  <a:pt x="2344811" y="710610"/>
                </a:lnTo>
                <a:lnTo>
                  <a:pt x="2298409" y="718428"/>
                </a:lnTo>
                <a:lnTo>
                  <a:pt x="2251744" y="725454"/>
                </a:lnTo>
                <a:lnTo>
                  <a:pt x="2204821" y="731680"/>
                </a:lnTo>
                <a:lnTo>
                  <a:pt x="2157648" y="737099"/>
                </a:lnTo>
                <a:lnTo>
                  <a:pt x="2110231" y="741703"/>
                </a:lnTo>
                <a:lnTo>
                  <a:pt x="2062580" y="745487"/>
                </a:lnTo>
                <a:lnTo>
                  <a:pt x="2014699" y="748442"/>
                </a:lnTo>
                <a:lnTo>
                  <a:pt x="1966597" y="750562"/>
                </a:lnTo>
                <a:lnTo>
                  <a:pt x="1918280" y="751839"/>
                </a:lnTo>
                <a:lnTo>
                  <a:pt x="1869756" y="752266"/>
                </a:lnTo>
                <a:lnTo>
                  <a:pt x="1821233" y="751839"/>
                </a:lnTo>
                <a:lnTo>
                  <a:pt x="1772917" y="750562"/>
                </a:lnTo>
                <a:lnTo>
                  <a:pt x="1724815" y="748442"/>
                </a:lnTo>
                <a:lnTo>
                  <a:pt x="1676935" y="745487"/>
                </a:lnTo>
                <a:lnTo>
                  <a:pt x="1629283" y="741703"/>
                </a:lnTo>
                <a:lnTo>
                  <a:pt x="1581867" y="737099"/>
                </a:lnTo>
                <a:lnTo>
                  <a:pt x="1534695" y="731680"/>
                </a:lnTo>
                <a:lnTo>
                  <a:pt x="1487772" y="725454"/>
                </a:lnTo>
                <a:lnTo>
                  <a:pt x="1441107" y="718428"/>
                </a:lnTo>
                <a:lnTo>
                  <a:pt x="1394706" y="710610"/>
                </a:lnTo>
                <a:lnTo>
                  <a:pt x="1348576" y="702006"/>
                </a:lnTo>
                <a:lnTo>
                  <a:pt x="1302725" y="692624"/>
                </a:lnTo>
                <a:lnTo>
                  <a:pt x="1257160" y="682471"/>
                </a:lnTo>
                <a:lnTo>
                  <a:pt x="1211888" y="671553"/>
                </a:lnTo>
                <a:lnTo>
                  <a:pt x="1166916" y="659879"/>
                </a:lnTo>
                <a:lnTo>
                  <a:pt x="1122252" y="647454"/>
                </a:lnTo>
                <a:lnTo>
                  <a:pt x="1077901" y="634287"/>
                </a:lnTo>
                <a:lnTo>
                  <a:pt x="1033872" y="620385"/>
                </a:lnTo>
                <a:lnTo>
                  <a:pt x="990172" y="605754"/>
                </a:lnTo>
                <a:lnTo>
                  <a:pt x="946807" y="590401"/>
                </a:lnTo>
                <a:lnTo>
                  <a:pt x="903786" y="574335"/>
                </a:lnTo>
                <a:lnTo>
                  <a:pt x="861114" y="557561"/>
                </a:lnTo>
                <a:lnTo>
                  <a:pt x="818800" y="540088"/>
                </a:lnTo>
                <a:lnTo>
                  <a:pt x="776850" y="521922"/>
                </a:lnTo>
                <a:lnTo>
                  <a:pt x="735271" y="503070"/>
                </a:lnTo>
                <a:lnTo>
                  <a:pt x="694071" y="483540"/>
                </a:lnTo>
                <a:lnTo>
                  <a:pt x="653257" y="463339"/>
                </a:lnTo>
                <a:lnTo>
                  <a:pt x="612836" y="442473"/>
                </a:lnTo>
                <a:lnTo>
                  <a:pt x="572815" y="420951"/>
                </a:lnTo>
                <a:lnTo>
                  <a:pt x="533201" y="398778"/>
                </a:lnTo>
                <a:lnTo>
                  <a:pt x="494001" y="375963"/>
                </a:lnTo>
                <a:lnTo>
                  <a:pt x="455222" y="352512"/>
                </a:lnTo>
                <a:lnTo>
                  <a:pt x="416873" y="328433"/>
                </a:lnTo>
                <a:lnTo>
                  <a:pt x="378959" y="303732"/>
                </a:lnTo>
                <a:lnTo>
                  <a:pt x="341487" y="278417"/>
                </a:lnTo>
                <a:lnTo>
                  <a:pt x="304466" y="252495"/>
                </a:lnTo>
                <a:lnTo>
                  <a:pt x="267902" y="225973"/>
                </a:lnTo>
                <a:lnTo>
                  <a:pt x="231802" y="198859"/>
                </a:lnTo>
                <a:lnTo>
                  <a:pt x="196174" y="171158"/>
                </a:lnTo>
                <a:lnTo>
                  <a:pt x="161024" y="142879"/>
                </a:lnTo>
                <a:lnTo>
                  <a:pt x="126360" y="114029"/>
                </a:lnTo>
                <a:lnTo>
                  <a:pt x="92189" y="84615"/>
                </a:lnTo>
                <a:lnTo>
                  <a:pt x="58518" y="54643"/>
                </a:lnTo>
                <a:lnTo>
                  <a:pt x="25353" y="24122"/>
                </a:lnTo>
                <a:lnTo>
                  <a:pt x="0" y="0"/>
                </a:lnTo>
              </a:path>
            </a:pathLst>
          </a:custGeom>
          <a:ln w="88900">
            <a:solidFill>
              <a:srgbClr val="FFC000"/>
            </a:solidFill>
          </a:ln>
        </p:spPr>
        <p:txBody>
          <a:bodyPr wrap="square" lIns="0" tIns="0" rIns="0" bIns="0" rtlCol="0"/>
          <a:lstStyle/>
          <a:p>
            <a:endParaRPr/>
          </a:p>
        </p:txBody>
      </p:sp>
      <p:sp>
        <p:nvSpPr>
          <p:cNvPr id="26" name="object 13">
            <a:extLst>
              <a:ext uri="{FF2B5EF4-FFF2-40B4-BE49-F238E27FC236}">
                <a16:creationId xmlns:a16="http://schemas.microsoft.com/office/drawing/2014/main" id="{8B038E4B-9AAD-A270-3C0D-38127B9970AC}"/>
              </a:ext>
            </a:extLst>
          </p:cNvPr>
          <p:cNvSpPr txBox="1"/>
          <p:nvPr/>
        </p:nvSpPr>
        <p:spPr>
          <a:xfrm>
            <a:off x="1758774" y="4429281"/>
            <a:ext cx="1772463" cy="598241"/>
          </a:xfrm>
          <a:prstGeom prst="rect">
            <a:avLst/>
          </a:prstGeom>
        </p:spPr>
        <p:txBody>
          <a:bodyPr vert="horz" wrap="square" lIns="0" tIns="13335" rIns="0" bIns="0" rtlCol="0">
            <a:spAutoFit/>
          </a:bodyPr>
          <a:lstStyle/>
          <a:p>
            <a:pPr marL="12700">
              <a:lnSpc>
                <a:spcPct val="100000"/>
              </a:lnSpc>
              <a:spcBef>
                <a:spcPts val="105"/>
              </a:spcBef>
            </a:pPr>
            <a:r>
              <a:rPr lang="en-GB" sz="2000" b="1" spc="-20" dirty="0">
                <a:latin typeface="Cavolini" panose="03000502040302020204" pitchFamily="66" charset="0"/>
                <a:cs typeface="Cavolini" panose="03000502040302020204" pitchFamily="66" charset="0"/>
              </a:rPr>
              <a:t>March 2024</a:t>
            </a:r>
            <a:endParaRPr sz="2000" dirty="0">
              <a:latin typeface="Cavolini" panose="03000502040302020204" pitchFamily="66" charset="0"/>
              <a:cs typeface="Cavolini" panose="03000502040302020204" pitchFamily="66" charset="0"/>
            </a:endParaRPr>
          </a:p>
          <a:p>
            <a:pPr marL="12700">
              <a:lnSpc>
                <a:spcPct val="100000"/>
              </a:lnSpc>
              <a:spcBef>
                <a:spcPts val="20"/>
              </a:spcBef>
            </a:pPr>
            <a:endParaRPr sz="1800" dirty="0">
              <a:latin typeface="Cavolini" panose="03000502040302020204" pitchFamily="66" charset="0"/>
              <a:cs typeface="Cavolini" panose="03000502040302020204" pitchFamily="66" charset="0"/>
            </a:endParaRPr>
          </a:p>
        </p:txBody>
      </p:sp>
      <p:sp>
        <p:nvSpPr>
          <p:cNvPr id="29" name="object 16">
            <a:extLst>
              <a:ext uri="{FF2B5EF4-FFF2-40B4-BE49-F238E27FC236}">
                <a16:creationId xmlns:a16="http://schemas.microsoft.com/office/drawing/2014/main" id="{B98A5B0E-F51C-5DE3-12FD-4A61E2372D4F}"/>
              </a:ext>
            </a:extLst>
          </p:cNvPr>
          <p:cNvSpPr txBox="1"/>
          <p:nvPr/>
        </p:nvSpPr>
        <p:spPr>
          <a:xfrm>
            <a:off x="1738341" y="1829475"/>
            <a:ext cx="1350645" cy="321242"/>
          </a:xfrm>
          <a:prstGeom prst="rect">
            <a:avLst/>
          </a:prstGeom>
        </p:spPr>
        <p:txBody>
          <a:bodyPr vert="horz" wrap="square" lIns="0" tIns="13335" rIns="0" bIns="0" rtlCol="0">
            <a:spAutoFit/>
          </a:bodyPr>
          <a:lstStyle/>
          <a:p>
            <a:pPr marL="12700" marR="5080">
              <a:lnSpc>
                <a:spcPct val="100000"/>
              </a:lnSpc>
              <a:spcBef>
                <a:spcPts val="105"/>
              </a:spcBef>
            </a:pPr>
            <a:r>
              <a:rPr lang="en-GB" sz="2000" b="1" spc="-10" dirty="0">
                <a:latin typeface="Cavolini" panose="03000502040302020204" pitchFamily="66" charset="0"/>
                <a:cs typeface="Cavolini" panose="03000502040302020204" pitchFamily="66" charset="0"/>
              </a:rPr>
              <a:t>Baldock</a:t>
            </a:r>
            <a:endParaRPr sz="2000" b="1" dirty="0">
              <a:latin typeface="Cavolini" panose="03000502040302020204" pitchFamily="66" charset="0"/>
              <a:cs typeface="Cavolini" panose="03000502040302020204" pitchFamily="66" charset="0"/>
            </a:endParaRPr>
          </a:p>
        </p:txBody>
      </p:sp>
      <p:sp>
        <p:nvSpPr>
          <p:cNvPr id="35" name="object 22">
            <a:extLst>
              <a:ext uri="{FF2B5EF4-FFF2-40B4-BE49-F238E27FC236}">
                <a16:creationId xmlns:a16="http://schemas.microsoft.com/office/drawing/2014/main" id="{ECE5622E-0A35-F25F-CB26-A99AB827D568}"/>
              </a:ext>
            </a:extLst>
          </p:cNvPr>
          <p:cNvSpPr txBox="1"/>
          <p:nvPr/>
        </p:nvSpPr>
        <p:spPr>
          <a:xfrm>
            <a:off x="1674747" y="2949744"/>
            <a:ext cx="3663947" cy="321242"/>
          </a:xfrm>
          <a:prstGeom prst="rect">
            <a:avLst/>
          </a:prstGeom>
        </p:spPr>
        <p:txBody>
          <a:bodyPr vert="horz" wrap="square" lIns="0" tIns="13335" rIns="0" bIns="0" rtlCol="0">
            <a:spAutoFit/>
          </a:bodyPr>
          <a:lstStyle/>
          <a:p>
            <a:pPr marL="12700">
              <a:lnSpc>
                <a:spcPct val="100000"/>
              </a:lnSpc>
              <a:spcBef>
                <a:spcPts val="105"/>
              </a:spcBef>
            </a:pPr>
            <a:r>
              <a:rPr sz="2000" b="1" spc="-25" dirty="0">
                <a:latin typeface="Cavolini" panose="03000502040302020204" pitchFamily="66" charset="0"/>
                <a:cs typeface="Cavolini" panose="03000502040302020204" pitchFamily="66" charset="0"/>
              </a:rPr>
              <a:t>Age</a:t>
            </a:r>
            <a:r>
              <a:rPr lang="en-GB" sz="2000" b="1" spc="-25" dirty="0">
                <a:latin typeface="Cavolini" panose="03000502040302020204" pitchFamily="66" charset="0"/>
                <a:cs typeface="Cavolini" panose="03000502040302020204" pitchFamily="66" charset="0"/>
              </a:rPr>
              <a:t> </a:t>
            </a:r>
            <a:r>
              <a:rPr lang="en-GB" sz="2000" b="1" spc="85" dirty="0">
                <a:latin typeface="Cavolini" panose="03000502040302020204" pitchFamily="66" charset="0"/>
                <a:cs typeface="Cavolini" panose="03000502040302020204" pitchFamily="66" charset="0"/>
              </a:rPr>
              <a:t>2-5 years</a:t>
            </a:r>
            <a:endParaRPr sz="2000" b="1" dirty="0">
              <a:latin typeface="Cavolini" panose="03000502040302020204" pitchFamily="66" charset="0"/>
              <a:cs typeface="Cavolini" panose="03000502040302020204" pitchFamily="66" charset="0"/>
            </a:endParaRPr>
          </a:p>
        </p:txBody>
      </p:sp>
      <p:sp>
        <p:nvSpPr>
          <p:cNvPr id="38" name="Arrow: Up 37">
            <a:extLst>
              <a:ext uri="{FF2B5EF4-FFF2-40B4-BE49-F238E27FC236}">
                <a16:creationId xmlns:a16="http://schemas.microsoft.com/office/drawing/2014/main" id="{6659E0BE-C632-1B61-E6D8-65BC505213FC}"/>
              </a:ext>
            </a:extLst>
          </p:cNvPr>
          <p:cNvSpPr/>
          <p:nvPr/>
        </p:nvSpPr>
        <p:spPr>
          <a:xfrm>
            <a:off x="6565814" y="1710391"/>
            <a:ext cx="2161004" cy="1909032"/>
          </a:xfrm>
          <a:prstGeom prst="upArrow">
            <a:avLst>
              <a:gd name="adj1" fmla="val 50000"/>
              <a:gd name="adj2" fmla="val 57413"/>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bject 11">
            <a:extLst>
              <a:ext uri="{FF2B5EF4-FFF2-40B4-BE49-F238E27FC236}">
                <a16:creationId xmlns:a16="http://schemas.microsoft.com/office/drawing/2014/main" id="{F867DAF7-A436-B17D-7A10-D12CF23A92C5}"/>
              </a:ext>
            </a:extLst>
          </p:cNvPr>
          <p:cNvSpPr txBox="1"/>
          <p:nvPr/>
        </p:nvSpPr>
        <p:spPr>
          <a:xfrm>
            <a:off x="7258192" y="4718281"/>
            <a:ext cx="1088390" cy="1128129"/>
          </a:xfrm>
          <a:prstGeom prst="rect">
            <a:avLst/>
          </a:prstGeom>
        </p:spPr>
        <p:txBody>
          <a:bodyPr vert="horz" wrap="square" lIns="0" tIns="5080" rIns="0" bIns="0" rtlCol="0">
            <a:spAutoFit/>
          </a:bodyPr>
          <a:lstStyle/>
          <a:p>
            <a:pPr marL="12700" marR="5080" indent="635" algn="ctr">
              <a:lnSpc>
                <a:spcPct val="102499"/>
              </a:lnSpc>
              <a:spcBef>
                <a:spcPts val="40"/>
              </a:spcBef>
            </a:pPr>
            <a:r>
              <a:rPr lang="en-GB" b="1" spc="-10" dirty="0">
                <a:latin typeface="Cavolini" panose="03000502040302020204" pitchFamily="66" charset="0"/>
                <a:cs typeface="Cavolini" panose="03000502040302020204" pitchFamily="66" charset="0"/>
              </a:rPr>
              <a:t>EAL</a:t>
            </a:r>
          </a:p>
          <a:p>
            <a:pPr marL="12700" marR="5080" indent="635" algn="ctr">
              <a:lnSpc>
                <a:spcPct val="102499"/>
              </a:lnSpc>
              <a:spcBef>
                <a:spcPts val="40"/>
              </a:spcBef>
            </a:pP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r>
              <a:rPr lang="en-GB" spc="50" dirty="0">
                <a:latin typeface="Cavolini" panose="03000502040302020204" pitchFamily="66" charset="0"/>
                <a:cs typeface="Cavolini" panose="03000502040302020204" pitchFamily="66" charset="0"/>
              </a:rPr>
              <a:t>8</a:t>
            </a:r>
            <a:r>
              <a:rPr spc="50" dirty="0">
                <a:latin typeface="Cavolini" panose="03000502040302020204" pitchFamily="66" charset="0"/>
                <a:cs typeface="Cavolini" panose="03000502040302020204" pitchFamily="66" charset="0"/>
              </a:rPr>
              <a:t>%</a:t>
            </a:r>
            <a:endParaRPr dirty="0">
              <a:latin typeface="Cavolini" panose="03000502040302020204" pitchFamily="66" charset="0"/>
              <a:cs typeface="Cavolini" panose="03000502040302020204" pitchFamily="66" charset="0"/>
            </a:endParaRPr>
          </a:p>
        </p:txBody>
      </p:sp>
      <p:sp>
        <p:nvSpPr>
          <p:cNvPr id="39" name="Arrow: Up 38">
            <a:extLst>
              <a:ext uri="{FF2B5EF4-FFF2-40B4-BE49-F238E27FC236}">
                <a16:creationId xmlns:a16="http://schemas.microsoft.com/office/drawing/2014/main" id="{F17B4EE9-EB68-CCDC-5C2F-5E604092D821}"/>
              </a:ext>
            </a:extLst>
          </p:cNvPr>
          <p:cNvSpPr/>
          <p:nvPr/>
        </p:nvSpPr>
        <p:spPr>
          <a:xfrm>
            <a:off x="3774874" y="1705611"/>
            <a:ext cx="2161004" cy="1909032"/>
          </a:xfrm>
          <a:prstGeom prst="upArrow">
            <a:avLst>
              <a:gd name="adj1" fmla="val 50000"/>
              <a:gd name="adj2" fmla="val 57413"/>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object 11">
            <a:extLst>
              <a:ext uri="{FF2B5EF4-FFF2-40B4-BE49-F238E27FC236}">
                <a16:creationId xmlns:a16="http://schemas.microsoft.com/office/drawing/2014/main" id="{4884BE6C-99D9-1837-969F-DA7DA4A77846}"/>
              </a:ext>
            </a:extLst>
          </p:cNvPr>
          <p:cNvSpPr txBox="1"/>
          <p:nvPr/>
        </p:nvSpPr>
        <p:spPr>
          <a:xfrm>
            <a:off x="4311181" y="2198654"/>
            <a:ext cx="1088390" cy="1128129"/>
          </a:xfrm>
          <a:prstGeom prst="rect">
            <a:avLst/>
          </a:prstGeom>
        </p:spPr>
        <p:txBody>
          <a:bodyPr vert="horz" wrap="square" lIns="0" tIns="5080" rIns="0" bIns="0" rtlCol="0">
            <a:spAutoFit/>
          </a:bodyPr>
          <a:lstStyle/>
          <a:p>
            <a:pPr marL="12700" marR="5080" indent="635" algn="ctr">
              <a:lnSpc>
                <a:spcPct val="102499"/>
              </a:lnSpc>
              <a:spcBef>
                <a:spcPts val="40"/>
              </a:spcBef>
            </a:pPr>
            <a:r>
              <a:rPr lang="en-GB" b="1" spc="-10" dirty="0">
                <a:latin typeface="Cavolini" panose="03000502040302020204" pitchFamily="66" charset="0"/>
                <a:cs typeface="Cavolini" panose="03000502040302020204" pitchFamily="66" charset="0"/>
              </a:rPr>
              <a:t>ON ROLL</a:t>
            </a:r>
          </a:p>
          <a:p>
            <a:pPr marL="12700" marR="5080" indent="635" algn="ctr">
              <a:lnSpc>
                <a:spcPct val="102499"/>
              </a:lnSpc>
              <a:spcBef>
                <a:spcPts val="40"/>
              </a:spcBef>
            </a:pP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r>
              <a:rPr lang="en-GB" spc="50" dirty="0">
                <a:latin typeface="Cavolini" panose="03000502040302020204" pitchFamily="66" charset="0"/>
                <a:cs typeface="Cavolini" panose="03000502040302020204" pitchFamily="66" charset="0"/>
              </a:rPr>
              <a:t>7</a:t>
            </a:r>
            <a:r>
              <a:rPr lang="en-GB" spc="50">
                <a:latin typeface="Cavolini" panose="03000502040302020204" pitchFamily="66" charset="0"/>
                <a:cs typeface="Cavolini" panose="03000502040302020204" pitchFamily="66" charset="0"/>
              </a:rPr>
              <a:t>5</a:t>
            </a:r>
            <a:endParaRPr lang="en-GB" spc="5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r>
              <a:rPr lang="en-GB" spc="50" dirty="0">
                <a:latin typeface="Cavolini" panose="03000502040302020204" pitchFamily="66" charset="0"/>
                <a:cs typeface="Cavolini" panose="03000502040302020204" pitchFamily="66" charset="0"/>
              </a:rPr>
              <a:t>children</a:t>
            </a:r>
            <a:endParaRPr dirty="0">
              <a:latin typeface="Cavolini" panose="03000502040302020204" pitchFamily="66" charset="0"/>
              <a:cs typeface="Cavolini" panose="03000502040302020204" pitchFamily="66" charset="0"/>
            </a:endParaRPr>
          </a:p>
        </p:txBody>
      </p:sp>
      <p:sp>
        <p:nvSpPr>
          <p:cNvPr id="42" name="object 11">
            <a:extLst>
              <a:ext uri="{FF2B5EF4-FFF2-40B4-BE49-F238E27FC236}">
                <a16:creationId xmlns:a16="http://schemas.microsoft.com/office/drawing/2014/main" id="{D1443E47-FD0E-5BBB-1E1B-7569B0A75BC8}"/>
              </a:ext>
            </a:extLst>
          </p:cNvPr>
          <p:cNvSpPr txBox="1"/>
          <p:nvPr/>
        </p:nvSpPr>
        <p:spPr>
          <a:xfrm>
            <a:off x="7102121" y="2186988"/>
            <a:ext cx="1088390" cy="1128129"/>
          </a:xfrm>
          <a:prstGeom prst="rect">
            <a:avLst/>
          </a:prstGeom>
        </p:spPr>
        <p:txBody>
          <a:bodyPr vert="horz" wrap="square" lIns="0" tIns="5080" rIns="0" bIns="0" rtlCol="0">
            <a:spAutoFit/>
          </a:bodyPr>
          <a:lstStyle/>
          <a:p>
            <a:pPr marL="12700" marR="5080" indent="635" algn="ctr">
              <a:lnSpc>
                <a:spcPct val="102499"/>
              </a:lnSpc>
              <a:spcBef>
                <a:spcPts val="40"/>
              </a:spcBef>
            </a:pPr>
            <a:r>
              <a:rPr lang="en-GB" b="1" spc="-10" dirty="0">
                <a:latin typeface="Cavolini" panose="03000502040302020204" pitchFamily="66" charset="0"/>
                <a:cs typeface="Cavolini" panose="03000502040302020204" pitchFamily="66" charset="0"/>
              </a:rPr>
              <a:t>SEND</a:t>
            </a:r>
          </a:p>
          <a:p>
            <a:pPr marL="12700" marR="5080" indent="635" algn="ctr">
              <a:lnSpc>
                <a:spcPct val="102499"/>
              </a:lnSpc>
              <a:spcBef>
                <a:spcPts val="40"/>
              </a:spcBef>
            </a:pP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r>
              <a:rPr lang="en-GB" spc="50" dirty="0">
                <a:latin typeface="Cavolini" panose="03000502040302020204" pitchFamily="66" charset="0"/>
                <a:cs typeface="Cavolini" panose="03000502040302020204" pitchFamily="66" charset="0"/>
              </a:rPr>
              <a:t>4</a:t>
            </a:r>
            <a:r>
              <a:rPr spc="50" dirty="0">
                <a:latin typeface="Cavolini" panose="03000502040302020204" pitchFamily="66" charset="0"/>
                <a:cs typeface="Cavolini" panose="03000502040302020204" pitchFamily="66" charset="0"/>
              </a:rPr>
              <a:t>%</a:t>
            </a:r>
            <a:endParaRPr dirty="0">
              <a:latin typeface="Cavolini" panose="03000502040302020204" pitchFamily="66" charset="0"/>
              <a:cs typeface="Cavolini" panose="03000502040302020204" pitchFamily="66" charset="0"/>
            </a:endParaRPr>
          </a:p>
        </p:txBody>
      </p:sp>
      <p:sp>
        <p:nvSpPr>
          <p:cNvPr id="43" name="Arrow: Up 42">
            <a:extLst>
              <a:ext uri="{FF2B5EF4-FFF2-40B4-BE49-F238E27FC236}">
                <a16:creationId xmlns:a16="http://schemas.microsoft.com/office/drawing/2014/main" id="{F38C61A0-226E-A70E-ABFA-C93D68E30BE0}"/>
              </a:ext>
            </a:extLst>
          </p:cNvPr>
          <p:cNvSpPr/>
          <p:nvPr/>
        </p:nvSpPr>
        <p:spPr>
          <a:xfrm>
            <a:off x="3813567" y="4212099"/>
            <a:ext cx="2161004" cy="1909032"/>
          </a:xfrm>
          <a:prstGeom prst="upArrow">
            <a:avLst>
              <a:gd name="adj1" fmla="val 50000"/>
              <a:gd name="adj2" fmla="val 57413"/>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bject 11">
            <a:extLst>
              <a:ext uri="{FF2B5EF4-FFF2-40B4-BE49-F238E27FC236}">
                <a16:creationId xmlns:a16="http://schemas.microsoft.com/office/drawing/2014/main" id="{C8099E8F-AF4F-44E7-113C-6FDC74D8E3DF}"/>
              </a:ext>
            </a:extLst>
          </p:cNvPr>
          <p:cNvSpPr txBox="1"/>
          <p:nvPr/>
        </p:nvSpPr>
        <p:spPr>
          <a:xfrm>
            <a:off x="4378227" y="4704517"/>
            <a:ext cx="1088390" cy="1128129"/>
          </a:xfrm>
          <a:prstGeom prst="rect">
            <a:avLst/>
          </a:prstGeom>
        </p:spPr>
        <p:txBody>
          <a:bodyPr vert="horz" wrap="square" lIns="0" tIns="5080" rIns="0" bIns="0" rtlCol="0">
            <a:spAutoFit/>
          </a:bodyPr>
          <a:lstStyle/>
          <a:p>
            <a:pPr marL="12700" marR="5080" indent="635" algn="ctr">
              <a:lnSpc>
                <a:spcPct val="102499"/>
              </a:lnSpc>
              <a:spcBef>
                <a:spcPts val="40"/>
              </a:spcBef>
            </a:pPr>
            <a:r>
              <a:rPr lang="en-GB" b="1" spc="-10" dirty="0">
                <a:latin typeface="Cavolini" panose="03000502040302020204" pitchFamily="66" charset="0"/>
                <a:cs typeface="Cavolini" panose="03000502040302020204" pitchFamily="66" charset="0"/>
              </a:rPr>
              <a:t>EY </a:t>
            </a:r>
            <a:r>
              <a:rPr b="1" spc="-10" dirty="0">
                <a:latin typeface="Cavolini" panose="03000502040302020204" pitchFamily="66" charset="0"/>
                <a:cs typeface="Cavolini" panose="03000502040302020204" pitchFamily="66" charset="0"/>
              </a:rPr>
              <a:t>Pupil </a:t>
            </a:r>
            <a:r>
              <a:rPr b="1" spc="-40" dirty="0">
                <a:latin typeface="Cavolini" panose="03000502040302020204" pitchFamily="66" charset="0"/>
                <a:cs typeface="Cavolini" panose="03000502040302020204" pitchFamily="66" charset="0"/>
              </a:rPr>
              <a:t>Premium</a:t>
            </a: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endParaRPr lang="en-GB" b="1" spc="-40" dirty="0">
              <a:latin typeface="Cavolini" panose="03000502040302020204" pitchFamily="66" charset="0"/>
              <a:cs typeface="Cavolini" panose="03000502040302020204" pitchFamily="66" charset="0"/>
            </a:endParaRPr>
          </a:p>
          <a:p>
            <a:pPr marL="12700" marR="5080" indent="635" algn="ctr">
              <a:lnSpc>
                <a:spcPct val="102499"/>
              </a:lnSpc>
              <a:spcBef>
                <a:spcPts val="40"/>
              </a:spcBef>
            </a:pPr>
            <a:r>
              <a:rPr lang="en-GB" spc="50" dirty="0">
                <a:latin typeface="Cavolini" panose="03000502040302020204" pitchFamily="66" charset="0"/>
                <a:cs typeface="Cavolini" panose="03000502040302020204" pitchFamily="66" charset="0"/>
              </a:rPr>
              <a:t>13</a:t>
            </a:r>
            <a:r>
              <a:rPr spc="50" dirty="0">
                <a:latin typeface="Cavolini" panose="03000502040302020204" pitchFamily="66" charset="0"/>
                <a:cs typeface="Cavolini" panose="03000502040302020204" pitchFamily="66" charset="0"/>
              </a:rPr>
              <a:t>%</a:t>
            </a:r>
            <a:endParaRPr dirty="0">
              <a:latin typeface="Cavolini" panose="03000502040302020204" pitchFamily="66" charset="0"/>
              <a:cs typeface="Cavolini" panose="03000502040302020204" pitchFamily="66" charset="0"/>
            </a:endParaRPr>
          </a:p>
        </p:txBody>
      </p:sp>
      <p:pic>
        <p:nvPicPr>
          <p:cNvPr id="45" name="Picture 44">
            <a:extLst>
              <a:ext uri="{FF2B5EF4-FFF2-40B4-BE49-F238E27FC236}">
                <a16:creationId xmlns:a16="http://schemas.microsoft.com/office/drawing/2014/main" id="{108EA830-56FA-D10D-A89C-08F2DDAB45C1}"/>
              </a:ext>
            </a:extLst>
          </p:cNvPr>
          <p:cNvPicPr>
            <a:picLocks noChangeAspect="1"/>
          </p:cNvPicPr>
          <p:nvPr/>
        </p:nvPicPr>
        <p:blipFill>
          <a:blip r:embed="rId2"/>
          <a:stretch>
            <a:fillRect/>
          </a:stretch>
        </p:blipFill>
        <p:spPr>
          <a:xfrm>
            <a:off x="210970" y="151202"/>
            <a:ext cx="1079478" cy="977900"/>
          </a:xfrm>
          <a:prstGeom prst="rect">
            <a:avLst/>
          </a:prstGeom>
        </p:spPr>
      </p:pic>
      <p:grpSp>
        <p:nvGrpSpPr>
          <p:cNvPr id="46" name="object 2">
            <a:extLst>
              <a:ext uri="{FF2B5EF4-FFF2-40B4-BE49-F238E27FC236}">
                <a16:creationId xmlns:a16="http://schemas.microsoft.com/office/drawing/2014/main" id="{64E51783-B09A-763B-DA5F-E21C7721DECA}"/>
              </a:ext>
            </a:extLst>
          </p:cNvPr>
          <p:cNvGrpSpPr/>
          <p:nvPr/>
        </p:nvGrpSpPr>
        <p:grpSpPr>
          <a:xfrm>
            <a:off x="9620885" y="1867789"/>
            <a:ext cx="2587922" cy="4541827"/>
            <a:chOff x="9604573" y="408329"/>
            <a:chExt cx="2587922" cy="4541827"/>
          </a:xfrm>
        </p:grpSpPr>
        <p:sp>
          <p:nvSpPr>
            <p:cNvPr id="47" name="object 3">
              <a:extLst>
                <a:ext uri="{FF2B5EF4-FFF2-40B4-BE49-F238E27FC236}">
                  <a16:creationId xmlns:a16="http://schemas.microsoft.com/office/drawing/2014/main" id="{59DC500E-EFE8-46DF-94A0-E34228E68C8C}"/>
                </a:ext>
              </a:extLst>
            </p:cNvPr>
            <p:cNvSpPr/>
            <p:nvPr/>
          </p:nvSpPr>
          <p:spPr>
            <a:xfrm>
              <a:off x="10298925" y="993471"/>
              <a:ext cx="1893570" cy="3956685"/>
            </a:xfrm>
            <a:custGeom>
              <a:avLst/>
              <a:gdLst/>
              <a:ahLst/>
              <a:cxnLst/>
              <a:rect l="l" t="t" r="r" b="b"/>
              <a:pathLst>
                <a:path w="1893570" h="3956685">
                  <a:moveTo>
                    <a:pt x="1893074" y="3956077"/>
                  </a:moveTo>
                  <a:lnTo>
                    <a:pt x="1836541" y="3952920"/>
                  </a:lnTo>
                  <a:lnTo>
                    <a:pt x="1789317" y="3948974"/>
                  </a:lnTo>
                  <a:lnTo>
                    <a:pt x="1742414" y="3943929"/>
                  </a:lnTo>
                  <a:lnTo>
                    <a:pt x="1695844" y="3937800"/>
                  </a:lnTo>
                  <a:lnTo>
                    <a:pt x="1649621" y="3930597"/>
                  </a:lnTo>
                  <a:lnTo>
                    <a:pt x="1603757" y="3922335"/>
                  </a:lnTo>
                  <a:lnTo>
                    <a:pt x="1558265" y="3913027"/>
                  </a:lnTo>
                  <a:lnTo>
                    <a:pt x="1513159" y="3902685"/>
                  </a:lnTo>
                  <a:lnTo>
                    <a:pt x="1468451" y="3891322"/>
                  </a:lnTo>
                  <a:lnTo>
                    <a:pt x="1424155" y="3878951"/>
                  </a:lnTo>
                  <a:lnTo>
                    <a:pt x="1380283" y="3865586"/>
                  </a:lnTo>
                  <a:lnTo>
                    <a:pt x="1336847" y="3851240"/>
                  </a:lnTo>
                  <a:lnTo>
                    <a:pt x="1293863" y="3835924"/>
                  </a:lnTo>
                  <a:lnTo>
                    <a:pt x="1251341" y="3819653"/>
                  </a:lnTo>
                  <a:lnTo>
                    <a:pt x="1209295" y="3802438"/>
                  </a:lnTo>
                  <a:lnTo>
                    <a:pt x="1167739" y="3784294"/>
                  </a:lnTo>
                  <a:lnTo>
                    <a:pt x="1126684" y="3765233"/>
                  </a:lnTo>
                  <a:lnTo>
                    <a:pt x="1086145" y="3745268"/>
                  </a:lnTo>
                  <a:lnTo>
                    <a:pt x="1046133" y="3724412"/>
                  </a:lnTo>
                  <a:lnTo>
                    <a:pt x="1006663" y="3702678"/>
                  </a:lnTo>
                  <a:lnTo>
                    <a:pt x="967746" y="3680079"/>
                  </a:lnTo>
                  <a:lnTo>
                    <a:pt x="929396" y="3656628"/>
                  </a:lnTo>
                  <a:lnTo>
                    <a:pt x="891626" y="3632338"/>
                  </a:lnTo>
                  <a:lnTo>
                    <a:pt x="854449" y="3607222"/>
                  </a:lnTo>
                  <a:lnTo>
                    <a:pt x="817878" y="3581292"/>
                  </a:lnTo>
                  <a:lnTo>
                    <a:pt x="781925" y="3554562"/>
                  </a:lnTo>
                  <a:lnTo>
                    <a:pt x="746604" y="3527045"/>
                  </a:lnTo>
                  <a:lnTo>
                    <a:pt x="711927" y="3498754"/>
                  </a:lnTo>
                  <a:lnTo>
                    <a:pt x="677909" y="3469701"/>
                  </a:lnTo>
                  <a:lnTo>
                    <a:pt x="644560" y="3439900"/>
                  </a:lnTo>
                  <a:lnTo>
                    <a:pt x="611896" y="3409364"/>
                  </a:lnTo>
                  <a:lnTo>
                    <a:pt x="579928" y="3378105"/>
                  </a:lnTo>
                  <a:lnTo>
                    <a:pt x="548669" y="3346137"/>
                  </a:lnTo>
                  <a:lnTo>
                    <a:pt x="518133" y="3313472"/>
                  </a:lnTo>
                  <a:lnTo>
                    <a:pt x="488332" y="3280124"/>
                  </a:lnTo>
                  <a:lnTo>
                    <a:pt x="459279" y="3246105"/>
                  </a:lnTo>
                  <a:lnTo>
                    <a:pt x="430988" y="3211428"/>
                  </a:lnTo>
                  <a:lnTo>
                    <a:pt x="403471" y="3176107"/>
                  </a:lnTo>
                  <a:lnTo>
                    <a:pt x="376742" y="3140154"/>
                  </a:lnTo>
                  <a:lnTo>
                    <a:pt x="350812" y="3103583"/>
                  </a:lnTo>
                  <a:lnTo>
                    <a:pt x="325696" y="3066406"/>
                  </a:lnTo>
                  <a:lnTo>
                    <a:pt x="301406" y="3028636"/>
                  </a:lnTo>
                  <a:lnTo>
                    <a:pt x="277955" y="2990286"/>
                  </a:lnTo>
                  <a:lnTo>
                    <a:pt x="255356" y="2951369"/>
                  </a:lnTo>
                  <a:lnTo>
                    <a:pt x="233623" y="2911898"/>
                  </a:lnTo>
                  <a:lnTo>
                    <a:pt x="212767" y="2871887"/>
                  </a:lnTo>
                  <a:lnTo>
                    <a:pt x="192802" y="2831348"/>
                  </a:lnTo>
                  <a:lnTo>
                    <a:pt x="173741" y="2790293"/>
                  </a:lnTo>
                  <a:lnTo>
                    <a:pt x="155597" y="2748737"/>
                  </a:lnTo>
                  <a:lnTo>
                    <a:pt x="138383" y="2706691"/>
                  </a:lnTo>
                  <a:lnTo>
                    <a:pt x="122112" y="2664170"/>
                  </a:lnTo>
                  <a:lnTo>
                    <a:pt x="106797" y="2621185"/>
                  </a:lnTo>
                  <a:lnTo>
                    <a:pt x="92450" y="2577750"/>
                  </a:lnTo>
                  <a:lnTo>
                    <a:pt x="79085" y="2533878"/>
                  </a:lnTo>
                  <a:lnTo>
                    <a:pt x="66715" y="2489582"/>
                  </a:lnTo>
                  <a:lnTo>
                    <a:pt x="55352" y="2444874"/>
                  </a:lnTo>
                  <a:lnTo>
                    <a:pt x="45010" y="2399768"/>
                  </a:lnTo>
                  <a:lnTo>
                    <a:pt x="35702" y="2354277"/>
                  </a:lnTo>
                  <a:lnTo>
                    <a:pt x="27440" y="2308414"/>
                  </a:lnTo>
                  <a:lnTo>
                    <a:pt x="20238" y="2262191"/>
                  </a:lnTo>
                  <a:lnTo>
                    <a:pt x="14108" y="2215621"/>
                  </a:lnTo>
                  <a:lnTo>
                    <a:pt x="9063" y="2168718"/>
                  </a:lnTo>
                  <a:lnTo>
                    <a:pt x="5117" y="2121495"/>
                  </a:lnTo>
                  <a:lnTo>
                    <a:pt x="2283" y="2073964"/>
                  </a:lnTo>
                  <a:lnTo>
                    <a:pt x="572" y="2026139"/>
                  </a:lnTo>
                  <a:lnTo>
                    <a:pt x="0" y="1978032"/>
                  </a:lnTo>
                  <a:lnTo>
                    <a:pt x="572" y="1929925"/>
                  </a:lnTo>
                  <a:lnTo>
                    <a:pt x="2283" y="1882099"/>
                  </a:lnTo>
                  <a:lnTo>
                    <a:pt x="5117" y="1834568"/>
                  </a:lnTo>
                  <a:lnTo>
                    <a:pt x="9063" y="1787345"/>
                  </a:lnTo>
                  <a:lnTo>
                    <a:pt x="14108" y="1740442"/>
                  </a:lnTo>
                  <a:lnTo>
                    <a:pt x="20238" y="1693873"/>
                  </a:lnTo>
                  <a:lnTo>
                    <a:pt x="27440" y="1647650"/>
                  </a:lnTo>
                  <a:lnTo>
                    <a:pt x="35702" y="1601787"/>
                  </a:lnTo>
                  <a:lnTo>
                    <a:pt x="45010" y="1556296"/>
                  </a:lnTo>
                  <a:lnTo>
                    <a:pt x="55352" y="1511190"/>
                  </a:lnTo>
                  <a:lnTo>
                    <a:pt x="66715" y="1466482"/>
                  </a:lnTo>
                  <a:lnTo>
                    <a:pt x="79085" y="1422186"/>
                  </a:lnTo>
                  <a:lnTo>
                    <a:pt x="92450" y="1378314"/>
                  </a:lnTo>
                  <a:lnTo>
                    <a:pt x="106797" y="1334880"/>
                  </a:lnTo>
                  <a:lnTo>
                    <a:pt x="122112" y="1291895"/>
                  </a:lnTo>
                  <a:lnTo>
                    <a:pt x="138383" y="1249374"/>
                  </a:lnTo>
                  <a:lnTo>
                    <a:pt x="155597" y="1207329"/>
                  </a:lnTo>
                  <a:lnTo>
                    <a:pt x="173741" y="1165772"/>
                  </a:lnTo>
                  <a:lnTo>
                    <a:pt x="192802" y="1124718"/>
                  </a:lnTo>
                  <a:lnTo>
                    <a:pt x="212767" y="1084179"/>
                  </a:lnTo>
                  <a:lnTo>
                    <a:pt x="233623" y="1044168"/>
                  </a:lnTo>
                  <a:lnTo>
                    <a:pt x="255356" y="1004697"/>
                  </a:lnTo>
                  <a:lnTo>
                    <a:pt x="277955" y="965781"/>
                  </a:lnTo>
                  <a:lnTo>
                    <a:pt x="301406" y="927431"/>
                  </a:lnTo>
                  <a:lnTo>
                    <a:pt x="325696" y="889662"/>
                  </a:lnTo>
                  <a:lnTo>
                    <a:pt x="350812" y="852485"/>
                  </a:lnTo>
                  <a:lnTo>
                    <a:pt x="376742" y="815913"/>
                  </a:lnTo>
                  <a:lnTo>
                    <a:pt x="403471" y="779961"/>
                  </a:lnTo>
                  <a:lnTo>
                    <a:pt x="430988" y="744640"/>
                  </a:lnTo>
                  <a:lnTo>
                    <a:pt x="459279" y="709964"/>
                  </a:lnTo>
                  <a:lnTo>
                    <a:pt x="488332" y="675945"/>
                  </a:lnTo>
                  <a:lnTo>
                    <a:pt x="518133" y="642597"/>
                  </a:lnTo>
                  <a:lnTo>
                    <a:pt x="548669" y="609933"/>
                  </a:lnTo>
                  <a:lnTo>
                    <a:pt x="579928" y="577965"/>
                  </a:lnTo>
                  <a:lnTo>
                    <a:pt x="611896" y="546706"/>
                  </a:lnTo>
                  <a:lnTo>
                    <a:pt x="644560" y="516170"/>
                  </a:lnTo>
                  <a:lnTo>
                    <a:pt x="677909" y="486369"/>
                  </a:lnTo>
                  <a:lnTo>
                    <a:pt x="711927" y="457317"/>
                  </a:lnTo>
                  <a:lnTo>
                    <a:pt x="746604" y="429026"/>
                  </a:lnTo>
                  <a:lnTo>
                    <a:pt x="781925" y="401509"/>
                  </a:lnTo>
                  <a:lnTo>
                    <a:pt x="817878" y="374780"/>
                  </a:lnTo>
                  <a:lnTo>
                    <a:pt x="854449" y="348850"/>
                  </a:lnTo>
                  <a:lnTo>
                    <a:pt x="891626" y="323734"/>
                  </a:lnTo>
                  <a:lnTo>
                    <a:pt x="929396" y="299444"/>
                  </a:lnTo>
                  <a:lnTo>
                    <a:pt x="967746" y="275993"/>
                  </a:lnTo>
                  <a:lnTo>
                    <a:pt x="1006663" y="253395"/>
                  </a:lnTo>
                  <a:lnTo>
                    <a:pt x="1046133" y="231661"/>
                  </a:lnTo>
                  <a:lnTo>
                    <a:pt x="1086145" y="210805"/>
                  </a:lnTo>
                  <a:lnTo>
                    <a:pt x="1126684" y="190841"/>
                  </a:lnTo>
                  <a:lnTo>
                    <a:pt x="1167739" y="171780"/>
                  </a:lnTo>
                  <a:lnTo>
                    <a:pt x="1209295" y="153636"/>
                  </a:lnTo>
                  <a:lnTo>
                    <a:pt x="1251341" y="136422"/>
                  </a:lnTo>
                  <a:lnTo>
                    <a:pt x="1293863" y="120151"/>
                  </a:lnTo>
                  <a:lnTo>
                    <a:pt x="1336847" y="104835"/>
                  </a:lnTo>
                  <a:lnTo>
                    <a:pt x="1380283" y="90488"/>
                  </a:lnTo>
                  <a:lnTo>
                    <a:pt x="1424155" y="77124"/>
                  </a:lnTo>
                  <a:lnTo>
                    <a:pt x="1468451" y="64753"/>
                  </a:lnTo>
                  <a:lnTo>
                    <a:pt x="1513159" y="53391"/>
                  </a:lnTo>
                  <a:lnTo>
                    <a:pt x="1558265" y="43049"/>
                  </a:lnTo>
                  <a:lnTo>
                    <a:pt x="1603757" y="33740"/>
                  </a:lnTo>
                  <a:lnTo>
                    <a:pt x="1649621" y="25479"/>
                  </a:lnTo>
                  <a:lnTo>
                    <a:pt x="1695844" y="18276"/>
                  </a:lnTo>
                  <a:lnTo>
                    <a:pt x="1742414" y="12146"/>
                  </a:lnTo>
                  <a:lnTo>
                    <a:pt x="1789317" y="7102"/>
                  </a:lnTo>
                  <a:lnTo>
                    <a:pt x="1836541" y="3156"/>
                  </a:lnTo>
                  <a:lnTo>
                    <a:pt x="1884072" y="321"/>
                  </a:lnTo>
                  <a:lnTo>
                    <a:pt x="1893074" y="0"/>
                  </a:lnTo>
                </a:path>
              </a:pathLst>
            </a:custGeom>
            <a:ln w="88900">
              <a:solidFill>
                <a:srgbClr val="FFC000"/>
              </a:solidFill>
            </a:ln>
          </p:spPr>
          <p:txBody>
            <a:bodyPr wrap="square" lIns="0" tIns="0" rIns="0" bIns="0" rtlCol="0"/>
            <a:lstStyle/>
            <a:p>
              <a:endParaRPr/>
            </a:p>
          </p:txBody>
        </p:sp>
        <p:sp>
          <p:nvSpPr>
            <p:cNvPr id="48" name="object 5">
              <a:extLst>
                <a:ext uri="{FF2B5EF4-FFF2-40B4-BE49-F238E27FC236}">
                  <a16:creationId xmlns:a16="http://schemas.microsoft.com/office/drawing/2014/main" id="{62B845DF-7D87-B291-B297-7A9788078385}"/>
                </a:ext>
              </a:extLst>
            </p:cNvPr>
            <p:cNvSpPr/>
            <p:nvPr/>
          </p:nvSpPr>
          <p:spPr>
            <a:xfrm>
              <a:off x="9604573" y="408329"/>
              <a:ext cx="2571115" cy="2571115"/>
            </a:xfrm>
            <a:custGeom>
              <a:avLst/>
              <a:gdLst/>
              <a:ahLst/>
              <a:cxnLst/>
              <a:rect l="l" t="t" r="r" b="b"/>
              <a:pathLst>
                <a:path w="2571115" h="2571115">
                  <a:moveTo>
                    <a:pt x="1285405" y="0"/>
                  </a:moveTo>
                  <a:lnTo>
                    <a:pt x="1351533" y="1676"/>
                  </a:lnTo>
                  <a:lnTo>
                    <a:pt x="1416799" y="6629"/>
                  </a:lnTo>
                  <a:lnTo>
                    <a:pt x="1481124" y="14808"/>
                  </a:lnTo>
                  <a:lnTo>
                    <a:pt x="1544434" y="26111"/>
                  </a:lnTo>
                  <a:lnTo>
                    <a:pt x="1606626" y="40474"/>
                  </a:lnTo>
                  <a:lnTo>
                    <a:pt x="1667636" y="57797"/>
                  </a:lnTo>
                  <a:lnTo>
                    <a:pt x="1727365" y="78003"/>
                  </a:lnTo>
                  <a:lnTo>
                    <a:pt x="1785746" y="101028"/>
                  </a:lnTo>
                  <a:lnTo>
                    <a:pt x="1842693" y="126771"/>
                  </a:lnTo>
                  <a:lnTo>
                    <a:pt x="1898129" y="155155"/>
                  </a:lnTo>
                  <a:lnTo>
                    <a:pt x="1951951" y="186105"/>
                  </a:lnTo>
                  <a:lnTo>
                    <a:pt x="2004364" y="219710"/>
                  </a:lnTo>
                  <a:lnTo>
                    <a:pt x="2103069" y="293522"/>
                  </a:lnTo>
                  <a:lnTo>
                    <a:pt x="2194344" y="376478"/>
                  </a:lnTo>
                  <a:lnTo>
                    <a:pt x="2277300" y="467741"/>
                  </a:lnTo>
                  <a:lnTo>
                    <a:pt x="2351112" y="566445"/>
                  </a:lnTo>
                  <a:lnTo>
                    <a:pt x="2384704" y="618858"/>
                  </a:lnTo>
                  <a:lnTo>
                    <a:pt x="2415654" y="672693"/>
                  </a:lnTo>
                  <a:lnTo>
                    <a:pt x="2444051" y="728116"/>
                  </a:lnTo>
                  <a:lnTo>
                    <a:pt x="2469794" y="785063"/>
                  </a:lnTo>
                  <a:lnTo>
                    <a:pt x="2492806" y="843445"/>
                  </a:lnTo>
                  <a:lnTo>
                    <a:pt x="2513025" y="903173"/>
                  </a:lnTo>
                  <a:lnTo>
                    <a:pt x="2530347" y="964184"/>
                  </a:lnTo>
                  <a:lnTo>
                    <a:pt x="2544698" y="1026388"/>
                  </a:lnTo>
                  <a:lnTo>
                    <a:pt x="2556001" y="1089685"/>
                  </a:lnTo>
                  <a:lnTo>
                    <a:pt x="2564180" y="1154010"/>
                  </a:lnTo>
                  <a:lnTo>
                    <a:pt x="2569146" y="1219288"/>
                  </a:lnTo>
                  <a:lnTo>
                    <a:pt x="2570810" y="1285405"/>
                  </a:lnTo>
                  <a:lnTo>
                    <a:pt x="2569146" y="1351534"/>
                  </a:lnTo>
                  <a:lnTo>
                    <a:pt x="2564180" y="1416799"/>
                  </a:lnTo>
                  <a:lnTo>
                    <a:pt x="2556001" y="1481124"/>
                  </a:lnTo>
                  <a:lnTo>
                    <a:pt x="2544698" y="1544434"/>
                  </a:lnTo>
                  <a:lnTo>
                    <a:pt x="2530347" y="1606626"/>
                  </a:lnTo>
                  <a:lnTo>
                    <a:pt x="2513025" y="1667637"/>
                  </a:lnTo>
                  <a:lnTo>
                    <a:pt x="2492806" y="1727377"/>
                  </a:lnTo>
                  <a:lnTo>
                    <a:pt x="2469794" y="1785759"/>
                  </a:lnTo>
                  <a:lnTo>
                    <a:pt x="2444051" y="1842693"/>
                  </a:lnTo>
                  <a:lnTo>
                    <a:pt x="2415654" y="1898129"/>
                  </a:lnTo>
                  <a:lnTo>
                    <a:pt x="2384704" y="1951951"/>
                  </a:lnTo>
                  <a:lnTo>
                    <a:pt x="2351112" y="2004364"/>
                  </a:lnTo>
                  <a:lnTo>
                    <a:pt x="2277300" y="2103069"/>
                  </a:lnTo>
                  <a:lnTo>
                    <a:pt x="2194344" y="2194344"/>
                  </a:lnTo>
                  <a:lnTo>
                    <a:pt x="2103069" y="2277300"/>
                  </a:lnTo>
                  <a:lnTo>
                    <a:pt x="2004364" y="2351112"/>
                  </a:lnTo>
                  <a:lnTo>
                    <a:pt x="1951951" y="2384704"/>
                  </a:lnTo>
                  <a:lnTo>
                    <a:pt x="1898129" y="2415654"/>
                  </a:lnTo>
                  <a:lnTo>
                    <a:pt x="1842693" y="2444051"/>
                  </a:lnTo>
                  <a:lnTo>
                    <a:pt x="1785746" y="2469794"/>
                  </a:lnTo>
                  <a:lnTo>
                    <a:pt x="1727365" y="2492806"/>
                  </a:lnTo>
                  <a:lnTo>
                    <a:pt x="1667636" y="2513025"/>
                  </a:lnTo>
                  <a:lnTo>
                    <a:pt x="1606626" y="2530348"/>
                  </a:lnTo>
                  <a:lnTo>
                    <a:pt x="1544434" y="2544699"/>
                  </a:lnTo>
                  <a:lnTo>
                    <a:pt x="1481124" y="2556002"/>
                  </a:lnTo>
                  <a:lnTo>
                    <a:pt x="1416799" y="2564180"/>
                  </a:lnTo>
                  <a:lnTo>
                    <a:pt x="1351533" y="2569146"/>
                  </a:lnTo>
                  <a:lnTo>
                    <a:pt x="1285405" y="2570810"/>
                  </a:lnTo>
                  <a:lnTo>
                    <a:pt x="1219276" y="2569146"/>
                  </a:lnTo>
                  <a:lnTo>
                    <a:pt x="1154010" y="2564180"/>
                  </a:lnTo>
                  <a:lnTo>
                    <a:pt x="1089685" y="2556002"/>
                  </a:lnTo>
                  <a:lnTo>
                    <a:pt x="1026375" y="2544699"/>
                  </a:lnTo>
                  <a:lnTo>
                    <a:pt x="964183" y="2530348"/>
                  </a:lnTo>
                  <a:lnTo>
                    <a:pt x="903173" y="2513025"/>
                  </a:lnTo>
                  <a:lnTo>
                    <a:pt x="843445" y="2492806"/>
                  </a:lnTo>
                  <a:lnTo>
                    <a:pt x="785063" y="2469794"/>
                  </a:lnTo>
                  <a:lnTo>
                    <a:pt x="728116" y="2444051"/>
                  </a:lnTo>
                  <a:lnTo>
                    <a:pt x="672693" y="2415654"/>
                  </a:lnTo>
                  <a:lnTo>
                    <a:pt x="618858" y="2384704"/>
                  </a:lnTo>
                  <a:lnTo>
                    <a:pt x="566445" y="2351112"/>
                  </a:lnTo>
                  <a:lnTo>
                    <a:pt x="467740" y="2277300"/>
                  </a:lnTo>
                  <a:lnTo>
                    <a:pt x="376466" y="2194344"/>
                  </a:lnTo>
                  <a:lnTo>
                    <a:pt x="293509" y="2103069"/>
                  </a:lnTo>
                  <a:lnTo>
                    <a:pt x="219709" y="2004364"/>
                  </a:lnTo>
                  <a:lnTo>
                    <a:pt x="186105" y="1951951"/>
                  </a:lnTo>
                  <a:lnTo>
                    <a:pt x="155155" y="1898129"/>
                  </a:lnTo>
                  <a:lnTo>
                    <a:pt x="126771" y="1842693"/>
                  </a:lnTo>
                  <a:lnTo>
                    <a:pt x="101015" y="1785759"/>
                  </a:lnTo>
                  <a:lnTo>
                    <a:pt x="78003" y="1727377"/>
                  </a:lnTo>
                  <a:lnTo>
                    <a:pt x="57784" y="1667637"/>
                  </a:lnTo>
                  <a:lnTo>
                    <a:pt x="40462" y="1606626"/>
                  </a:lnTo>
                  <a:lnTo>
                    <a:pt x="26111" y="1544434"/>
                  </a:lnTo>
                  <a:lnTo>
                    <a:pt x="14808" y="1481124"/>
                  </a:lnTo>
                  <a:lnTo>
                    <a:pt x="6629" y="1416799"/>
                  </a:lnTo>
                  <a:lnTo>
                    <a:pt x="1663" y="1351534"/>
                  </a:lnTo>
                  <a:lnTo>
                    <a:pt x="0" y="1285405"/>
                  </a:lnTo>
                  <a:lnTo>
                    <a:pt x="1663" y="1219288"/>
                  </a:lnTo>
                  <a:lnTo>
                    <a:pt x="6629" y="1154010"/>
                  </a:lnTo>
                  <a:lnTo>
                    <a:pt x="14808" y="1089685"/>
                  </a:lnTo>
                  <a:lnTo>
                    <a:pt x="26111" y="1026388"/>
                  </a:lnTo>
                  <a:lnTo>
                    <a:pt x="40462" y="964184"/>
                  </a:lnTo>
                  <a:lnTo>
                    <a:pt x="57784" y="903173"/>
                  </a:lnTo>
                  <a:lnTo>
                    <a:pt x="78003" y="843445"/>
                  </a:lnTo>
                  <a:lnTo>
                    <a:pt x="101015" y="785063"/>
                  </a:lnTo>
                  <a:lnTo>
                    <a:pt x="126771" y="728116"/>
                  </a:lnTo>
                  <a:lnTo>
                    <a:pt x="155155" y="672693"/>
                  </a:lnTo>
                  <a:lnTo>
                    <a:pt x="186105" y="618858"/>
                  </a:lnTo>
                  <a:lnTo>
                    <a:pt x="219709" y="566445"/>
                  </a:lnTo>
                  <a:lnTo>
                    <a:pt x="293509" y="467741"/>
                  </a:lnTo>
                  <a:lnTo>
                    <a:pt x="376466" y="376478"/>
                  </a:lnTo>
                  <a:lnTo>
                    <a:pt x="467740" y="293522"/>
                  </a:lnTo>
                  <a:lnTo>
                    <a:pt x="566445" y="219710"/>
                  </a:lnTo>
                  <a:lnTo>
                    <a:pt x="618858" y="186105"/>
                  </a:lnTo>
                  <a:lnTo>
                    <a:pt x="672693" y="155155"/>
                  </a:lnTo>
                  <a:lnTo>
                    <a:pt x="728116" y="126771"/>
                  </a:lnTo>
                  <a:lnTo>
                    <a:pt x="785063" y="101028"/>
                  </a:lnTo>
                  <a:lnTo>
                    <a:pt x="843445" y="78003"/>
                  </a:lnTo>
                  <a:lnTo>
                    <a:pt x="903173" y="57797"/>
                  </a:lnTo>
                  <a:lnTo>
                    <a:pt x="964183" y="40474"/>
                  </a:lnTo>
                  <a:lnTo>
                    <a:pt x="1026375" y="26111"/>
                  </a:lnTo>
                  <a:lnTo>
                    <a:pt x="1089685" y="14808"/>
                  </a:lnTo>
                  <a:lnTo>
                    <a:pt x="1154010" y="6629"/>
                  </a:lnTo>
                  <a:lnTo>
                    <a:pt x="1219276" y="1676"/>
                  </a:lnTo>
                  <a:lnTo>
                    <a:pt x="1285405" y="0"/>
                  </a:lnTo>
                  <a:close/>
                </a:path>
              </a:pathLst>
            </a:custGeom>
            <a:ln w="50800">
              <a:solidFill>
                <a:srgbClr val="FFC000"/>
              </a:solidFill>
            </a:ln>
          </p:spPr>
          <p:txBody>
            <a:bodyPr wrap="square" lIns="0" tIns="0" rIns="0" bIns="0" rtlCol="0"/>
            <a:lstStyle/>
            <a:p>
              <a:endParaRPr/>
            </a:p>
          </p:txBody>
        </p:sp>
      </p:grpSp>
      <p:pic>
        <p:nvPicPr>
          <p:cNvPr id="49" name="Picture 48">
            <a:extLst>
              <a:ext uri="{FF2B5EF4-FFF2-40B4-BE49-F238E27FC236}">
                <a16:creationId xmlns:a16="http://schemas.microsoft.com/office/drawing/2014/main" id="{C7E9E368-4A98-9613-8B7C-ED357F155C1A}"/>
              </a:ext>
            </a:extLst>
          </p:cNvPr>
          <p:cNvPicPr>
            <a:picLocks noChangeAspect="1"/>
          </p:cNvPicPr>
          <p:nvPr/>
        </p:nvPicPr>
        <p:blipFill>
          <a:blip r:embed="rId3"/>
          <a:srcRect b="2040"/>
          <a:stretch>
            <a:fillRect/>
          </a:stretch>
        </p:blipFill>
        <p:spPr>
          <a:xfrm>
            <a:off x="9630509" y="1867789"/>
            <a:ext cx="2561491" cy="2561492"/>
          </a:xfrm>
          <a:prstGeom prst="flowChartConnector">
            <a:avLst/>
          </a:prstGeom>
        </p:spPr>
      </p:pic>
      <p:sp>
        <p:nvSpPr>
          <p:cNvPr id="50" name="TextBox 49">
            <a:extLst>
              <a:ext uri="{FF2B5EF4-FFF2-40B4-BE49-F238E27FC236}">
                <a16:creationId xmlns:a16="http://schemas.microsoft.com/office/drawing/2014/main" id="{038A7EF7-917C-AAA3-2511-1C99977BB54A}"/>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pic>
        <p:nvPicPr>
          <p:cNvPr id="54" name="Picture 53">
            <a:extLst>
              <a:ext uri="{FF2B5EF4-FFF2-40B4-BE49-F238E27FC236}">
                <a16:creationId xmlns:a16="http://schemas.microsoft.com/office/drawing/2014/main" id="{2B921CB4-E8C8-5FD8-337B-3B9DBE456213}"/>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25258" y="1449466"/>
            <a:ext cx="653628" cy="933755"/>
          </a:xfrm>
          <a:prstGeom prst="rect">
            <a:avLst/>
          </a:prstGeom>
        </p:spPr>
      </p:pic>
      <p:pic>
        <p:nvPicPr>
          <p:cNvPr id="57" name="Picture 56">
            <a:extLst>
              <a:ext uri="{FF2B5EF4-FFF2-40B4-BE49-F238E27FC236}">
                <a16:creationId xmlns:a16="http://schemas.microsoft.com/office/drawing/2014/main" id="{8A703293-7E0D-C514-3FC6-9E0701FB13AE}"/>
              </a:ext>
            </a:extLst>
          </p:cNvPr>
          <p:cNvPicPr>
            <a:picLocks noChangeAspect="1"/>
          </p:cNvPicPr>
          <p:nvPr/>
        </p:nvPicPr>
        <p:blipFill>
          <a:blip r:embed="rId6"/>
          <a:stretch>
            <a:fillRect/>
          </a:stretch>
        </p:blipFill>
        <p:spPr>
          <a:xfrm>
            <a:off x="703296" y="2660127"/>
            <a:ext cx="856137" cy="1126496"/>
          </a:xfrm>
          <a:prstGeom prst="rect">
            <a:avLst/>
          </a:prstGeom>
          <a:ln w="19050">
            <a:solidFill>
              <a:schemeClr val="tx1"/>
            </a:solidFill>
          </a:ln>
        </p:spPr>
      </p:pic>
      <p:pic>
        <p:nvPicPr>
          <p:cNvPr id="63" name="Picture 62">
            <a:extLst>
              <a:ext uri="{FF2B5EF4-FFF2-40B4-BE49-F238E27FC236}">
                <a16:creationId xmlns:a16="http://schemas.microsoft.com/office/drawing/2014/main" id="{25BA9A70-E2F7-D72E-B756-DB2452691538}"/>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30223" y="3965192"/>
            <a:ext cx="2364590" cy="1323373"/>
          </a:xfrm>
          <a:prstGeom prst="rect">
            <a:avLst/>
          </a:prstGeom>
        </p:spPr>
      </p:pic>
    </p:spTree>
    <p:extLst>
      <p:ext uri="{BB962C8B-B14F-4D97-AF65-F5344CB8AC3E}">
        <p14:creationId xmlns:p14="http://schemas.microsoft.com/office/powerpoint/2010/main" val="3572391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51C1F-DE12-ED7C-ADC8-70ED187C57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4C9EE0-D931-E3FD-7637-2DB311D40D12}"/>
              </a:ext>
            </a:extLst>
          </p:cNvPr>
          <p:cNvSpPr>
            <a:spLocks noGrp="1"/>
          </p:cNvSpPr>
          <p:nvPr>
            <p:ph type="title"/>
          </p:nvPr>
        </p:nvSpPr>
        <p:spPr>
          <a:xfrm>
            <a:off x="1311579" y="640152"/>
            <a:ext cx="8911687" cy="1280890"/>
          </a:xfrm>
        </p:spPr>
        <p:txBody>
          <a:bodyPr>
            <a:normAutofit/>
          </a:bodyPr>
          <a:lstStyle/>
          <a:p>
            <a:r>
              <a:rPr lang="en-GB" b="1" dirty="0">
                <a:solidFill>
                  <a:srgbClr val="FFC000"/>
                </a:solidFill>
                <a:latin typeface="Cavolini" panose="03000502040302020204" pitchFamily="66" charset="0"/>
                <a:cs typeface="Cavolini" panose="03000502040302020204" pitchFamily="66" charset="0"/>
              </a:rPr>
              <a:t>INFORMATION FOR CANDIDATES</a:t>
            </a:r>
            <a:endParaRPr lang="en-GB" b="1" dirty="0">
              <a:solidFill>
                <a:srgbClr val="FFC000"/>
              </a:solidFill>
            </a:endParaRPr>
          </a:p>
        </p:txBody>
      </p:sp>
      <p:sp>
        <p:nvSpPr>
          <p:cNvPr id="4" name="Slide Number Placeholder 3">
            <a:extLst>
              <a:ext uri="{FF2B5EF4-FFF2-40B4-BE49-F238E27FC236}">
                <a16:creationId xmlns:a16="http://schemas.microsoft.com/office/drawing/2014/main" id="{9D2CD8E1-29ED-2CD9-C70B-C16F947B6DFD}"/>
              </a:ext>
            </a:extLst>
          </p:cNvPr>
          <p:cNvSpPr>
            <a:spLocks noGrp="1"/>
          </p:cNvSpPr>
          <p:nvPr>
            <p:ph type="sldNum" sz="quarter" idx="10"/>
          </p:nvPr>
        </p:nvSpPr>
        <p:spPr>
          <a:xfrm>
            <a:off x="210970" y="6409616"/>
            <a:ext cx="779767" cy="365125"/>
          </a:xfrm>
        </p:spPr>
        <p:txBody>
          <a:bodyPr/>
          <a:lstStyle/>
          <a:p>
            <a:pPr algn="ctr"/>
            <a:r>
              <a:rPr lang="en-US" dirty="0"/>
              <a:t>6 </a:t>
            </a:r>
          </a:p>
        </p:txBody>
      </p:sp>
      <p:pic>
        <p:nvPicPr>
          <p:cNvPr id="8" name="Picture 7">
            <a:extLst>
              <a:ext uri="{FF2B5EF4-FFF2-40B4-BE49-F238E27FC236}">
                <a16:creationId xmlns:a16="http://schemas.microsoft.com/office/drawing/2014/main" id="{BEE323CA-B2DD-CB02-C8F1-10115BB09FE1}"/>
              </a:ext>
            </a:extLst>
          </p:cNvPr>
          <p:cNvPicPr>
            <a:picLocks noChangeAspect="1"/>
          </p:cNvPicPr>
          <p:nvPr/>
        </p:nvPicPr>
        <p:blipFill>
          <a:blip r:embed="rId2"/>
          <a:stretch>
            <a:fillRect/>
          </a:stretch>
        </p:blipFill>
        <p:spPr>
          <a:xfrm>
            <a:off x="210970" y="151202"/>
            <a:ext cx="1079478" cy="977900"/>
          </a:xfrm>
          <a:prstGeom prst="rect">
            <a:avLst/>
          </a:prstGeom>
        </p:spPr>
      </p:pic>
      <p:grpSp>
        <p:nvGrpSpPr>
          <p:cNvPr id="7" name="object 2">
            <a:extLst>
              <a:ext uri="{FF2B5EF4-FFF2-40B4-BE49-F238E27FC236}">
                <a16:creationId xmlns:a16="http://schemas.microsoft.com/office/drawing/2014/main" id="{0FB0BBA5-E870-D5A6-11BD-575242385945}"/>
              </a:ext>
            </a:extLst>
          </p:cNvPr>
          <p:cNvGrpSpPr/>
          <p:nvPr/>
        </p:nvGrpSpPr>
        <p:grpSpPr>
          <a:xfrm>
            <a:off x="9578050" y="492255"/>
            <a:ext cx="2587922" cy="4541827"/>
            <a:chOff x="9604573" y="408329"/>
            <a:chExt cx="2587922" cy="4541827"/>
          </a:xfrm>
        </p:grpSpPr>
        <p:sp>
          <p:nvSpPr>
            <p:cNvPr id="9" name="object 3">
              <a:extLst>
                <a:ext uri="{FF2B5EF4-FFF2-40B4-BE49-F238E27FC236}">
                  <a16:creationId xmlns:a16="http://schemas.microsoft.com/office/drawing/2014/main" id="{658E15F8-37F9-EC4B-DA12-64046169ED51}"/>
                </a:ext>
              </a:extLst>
            </p:cNvPr>
            <p:cNvSpPr/>
            <p:nvPr/>
          </p:nvSpPr>
          <p:spPr>
            <a:xfrm>
              <a:off x="10298925" y="993471"/>
              <a:ext cx="1893570" cy="3956685"/>
            </a:xfrm>
            <a:custGeom>
              <a:avLst/>
              <a:gdLst/>
              <a:ahLst/>
              <a:cxnLst/>
              <a:rect l="l" t="t" r="r" b="b"/>
              <a:pathLst>
                <a:path w="1893570" h="3956685">
                  <a:moveTo>
                    <a:pt x="1893074" y="3956077"/>
                  </a:moveTo>
                  <a:lnTo>
                    <a:pt x="1836541" y="3952920"/>
                  </a:lnTo>
                  <a:lnTo>
                    <a:pt x="1789317" y="3948974"/>
                  </a:lnTo>
                  <a:lnTo>
                    <a:pt x="1742414" y="3943929"/>
                  </a:lnTo>
                  <a:lnTo>
                    <a:pt x="1695844" y="3937800"/>
                  </a:lnTo>
                  <a:lnTo>
                    <a:pt x="1649621" y="3930597"/>
                  </a:lnTo>
                  <a:lnTo>
                    <a:pt x="1603757" y="3922335"/>
                  </a:lnTo>
                  <a:lnTo>
                    <a:pt x="1558265" y="3913027"/>
                  </a:lnTo>
                  <a:lnTo>
                    <a:pt x="1513159" y="3902685"/>
                  </a:lnTo>
                  <a:lnTo>
                    <a:pt x="1468451" y="3891322"/>
                  </a:lnTo>
                  <a:lnTo>
                    <a:pt x="1424155" y="3878951"/>
                  </a:lnTo>
                  <a:lnTo>
                    <a:pt x="1380283" y="3865586"/>
                  </a:lnTo>
                  <a:lnTo>
                    <a:pt x="1336847" y="3851240"/>
                  </a:lnTo>
                  <a:lnTo>
                    <a:pt x="1293863" y="3835924"/>
                  </a:lnTo>
                  <a:lnTo>
                    <a:pt x="1251341" y="3819653"/>
                  </a:lnTo>
                  <a:lnTo>
                    <a:pt x="1209295" y="3802438"/>
                  </a:lnTo>
                  <a:lnTo>
                    <a:pt x="1167739" y="3784294"/>
                  </a:lnTo>
                  <a:lnTo>
                    <a:pt x="1126684" y="3765233"/>
                  </a:lnTo>
                  <a:lnTo>
                    <a:pt x="1086145" y="3745268"/>
                  </a:lnTo>
                  <a:lnTo>
                    <a:pt x="1046133" y="3724412"/>
                  </a:lnTo>
                  <a:lnTo>
                    <a:pt x="1006663" y="3702678"/>
                  </a:lnTo>
                  <a:lnTo>
                    <a:pt x="967746" y="3680079"/>
                  </a:lnTo>
                  <a:lnTo>
                    <a:pt x="929396" y="3656628"/>
                  </a:lnTo>
                  <a:lnTo>
                    <a:pt x="891626" y="3632338"/>
                  </a:lnTo>
                  <a:lnTo>
                    <a:pt x="854449" y="3607222"/>
                  </a:lnTo>
                  <a:lnTo>
                    <a:pt x="817878" y="3581292"/>
                  </a:lnTo>
                  <a:lnTo>
                    <a:pt x="781925" y="3554562"/>
                  </a:lnTo>
                  <a:lnTo>
                    <a:pt x="746604" y="3527045"/>
                  </a:lnTo>
                  <a:lnTo>
                    <a:pt x="711927" y="3498754"/>
                  </a:lnTo>
                  <a:lnTo>
                    <a:pt x="677909" y="3469701"/>
                  </a:lnTo>
                  <a:lnTo>
                    <a:pt x="644560" y="3439900"/>
                  </a:lnTo>
                  <a:lnTo>
                    <a:pt x="611896" y="3409364"/>
                  </a:lnTo>
                  <a:lnTo>
                    <a:pt x="579928" y="3378105"/>
                  </a:lnTo>
                  <a:lnTo>
                    <a:pt x="548669" y="3346137"/>
                  </a:lnTo>
                  <a:lnTo>
                    <a:pt x="518133" y="3313472"/>
                  </a:lnTo>
                  <a:lnTo>
                    <a:pt x="488332" y="3280124"/>
                  </a:lnTo>
                  <a:lnTo>
                    <a:pt x="459279" y="3246105"/>
                  </a:lnTo>
                  <a:lnTo>
                    <a:pt x="430988" y="3211428"/>
                  </a:lnTo>
                  <a:lnTo>
                    <a:pt x="403471" y="3176107"/>
                  </a:lnTo>
                  <a:lnTo>
                    <a:pt x="376742" y="3140154"/>
                  </a:lnTo>
                  <a:lnTo>
                    <a:pt x="350812" y="3103583"/>
                  </a:lnTo>
                  <a:lnTo>
                    <a:pt x="325696" y="3066406"/>
                  </a:lnTo>
                  <a:lnTo>
                    <a:pt x="301406" y="3028636"/>
                  </a:lnTo>
                  <a:lnTo>
                    <a:pt x="277955" y="2990286"/>
                  </a:lnTo>
                  <a:lnTo>
                    <a:pt x="255356" y="2951369"/>
                  </a:lnTo>
                  <a:lnTo>
                    <a:pt x="233623" y="2911898"/>
                  </a:lnTo>
                  <a:lnTo>
                    <a:pt x="212767" y="2871887"/>
                  </a:lnTo>
                  <a:lnTo>
                    <a:pt x="192802" y="2831348"/>
                  </a:lnTo>
                  <a:lnTo>
                    <a:pt x="173741" y="2790293"/>
                  </a:lnTo>
                  <a:lnTo>
                    <a:pt x="155597" y="2748737"/>
                  </a:lnTo>
                  <a:lnTo>
                    <a:pt x="138383" y="2706691"/>
                  </a:lnTo>
                  <a:lnTo>
                    <a:pt x="122112" y="2664170"/>
                  </a:lnTo>
                  <a:lnTo>
                    <a:pt x="106797" y="2621185"/>
                  </a:lnTo>
                  <a:lnTo>
                    <a:pt x="92450" y="2577750"/>
                  </a:lnTo>
                  <a:lnTo>
                    <a:pt x="79085" y="2533878"/>
                  </a:lnTo>
                  <a:lnTo>
                    <a:pt x="66715" y="2489582"/>
                  </a:lnTo>
                  <a:lnTo>
                    <a:pt x="55352" y="2444874"/>
                  </a:lnTo>
                  <a:lnTo>
                    <a:pt x="45010" y="2399768"/>
                  </a:lnTo>
                  <a:lnTo>
                    <a:pt x="35702" y="2354277"/>
                  </a:lnTo>
                  <a:lnTo>
                    <a:pt x="27440" y="2308414"/>
                  </a:lnTo>
                  <a:lnTo>
                    <a:pt x="20238" y="2262191"/>
                  </a:lnTo>
                  <a:lnTo>
                    <a:pt x="14108" y="2215621"/>
                  </a:lnTo>
                  <a:lnTo>
                    <a:pt x="9063" y="2168718"/>
                  </a:lnTo>
                  <a:lnTo>
                    <a:pt x="5117" y="2121495"/>
                  </a:lnTo>
                  <a:lnTo>
                    <a:pt x="2283" y="2073964"/>
                  </a:lnTo>
                  <a:lnTo>
                    <a:pt x="572" y="2026139"/>
                  </a:lnTo>
                  <a:lnTo>
                    <a:pt x="0" y="1978032"/>
                  </a:lnTo>
                  <a:lnTo>
                    <a:pt x="572" y="1929925"/>
                  </a:lnTo>
                  <a:lnTo>
                    <a:pt x="2283" y="1882099"/>
                  </a:lnTo>
                  <a:lnTo>
                    <a:pt x="5117" y="1834568"/>
                  </a:lnTo>
                  <a:lnTo>
                    <a:pt x="9063" y="1787345"/>
                  </a:lnTo>
                  <a:lnTo>
                    <a:pt x="14108" y="1740442"/>
                  </a:lnTo>
                  <a:lnTo>
                    <a:pt x="20238" y="1693873"/>
                  </a:lnTo>
                  <a:lnTo>
                    <a:pt x="27440" y="1647650"/>
                  </a:lnTo>
                  <a:lnTo>
                    <a:pt x="35702" y="1601787"/>
                  </a:lnTo>
                  <a:lnTo>
                    <a:pt x="45010" y="1556296"/>
                  </a:lnTo>
                  <a:lnTo>
                    <a:pt x="55352" y="1511190"/>
                  </a:lnTo>
                  <a:lnTo>
                    <a:pt x="66715" y="1466482"/>
                  </a:lnTo>
                  <a:lnTo>
                    <a:pt x="79085" y="1422186"/>
                  </a:lnTo>
                  <a:lnTo>
                    <a:pt x="92450" y="1378314"/>
                  </a:lnTo>
                  <a:lnTo>
                    <a:pt x="106797" y="1334880"/>
                  </a:lnTo>
                  <a:lnTo>
                    <a:pt x="122112" y="1291895"/>
                  </a:lnTo>
                  <a:lnTo>
                    <a:pt x="138383" y="1249374"/>
                  </a:lnTo>
                  <a:lnTo>
                    <a:pt x="155597" y="1207329"/>
                  </a:lnTo>
                  <a:lnTo>
                    <a:pt x="173741" y="1165772"/>
                  </a:lnTo>
                  <a:lnTo>
                    <a:pt x="192802" y="1124718"/>
                  </a:lnTo>
                  <a:lnTo>
                    <a:pt x="212767" y="1084179"/>
                  </a:lnTo>
                  <a:lnTo>
                    <a:pt x="233623" y="1044168"/>
                  </a:lnTo>
                  <a:lnTo>
                    <a:pt x="255356" y="1004697"/>
                  </a:lnTo>
                  <a:lnTo>
                    <a:pt x="277955" y="965781"/>
                  </a:lnTo>
                  <a:lnTo>
                    <a:pt x="301406" y="927431"/>
                  </a:lnTo>
                  <a:lnTo>
                    <a:pt x="325696" y="889662"/>
                  </a:lnTo>
                  <a:lnTo>
                    <a:pt x="350812" y="852485"/>
                  </a:lnTo>
                  <a:lnTo>
                    <a:pt x="376742" y="815913"/>
                  </a:lnTo>
                  <a:lnTo>
                    <a:pt x="403471" y="779961"/>
                  </a:lnTo>
                  <a:lnTo>
                    <a:pt x="430988" y="744640"/>
                  </a:lnTo>
                  <a:lnTo>
                    <a:pt x="459279" y="709964"/>
                  </a:lnTo>
                  <a:lnTo>
                    <a:pt x="488332" y="675945"/>
                  </a:lnTo>
                  <a:lnTo>
                    <a:pt x="518133" y="642597"/>
                  </a:lnTo>
                  <a:lnTo>
                    <a:pt x="548669" y="609933"/>
                  </a:lnTo>
                  <a:lnTo>
                    <a:pt x="579928" y="577965"/>
                  </a:lnTo>
                  <a:lnTo>
                    <a:pt x="611896" y="546706"/>
                  </a:lnTo>
                  <a:lnTo>
                    <a:pt x="644560" y="516170"/>
                  </a:lnTo>
                  <a:lnTo>
                    <a:pt x="677909" y="486369"/>
                  </a:lnTo>
                  <a:lnTo>
                    <a:pt x="711927" y="457317"/>
                  </a:lnTo>
                  <a:lnTo>
                    <a:pt x="746604" y="429026"/>
                  </a:lnTo>
                  <a:lnTo>
                    <a:pt x="781925" y="401509"/>
                  </a:lnTo>
                  <a:lnTo>
                    <a:pt x="817878" y="374780"/>
                  </a:lnTo>
                  <a:lnTo>
                    <a:pt x="854449" y="348850"/>
                  </a:lnTo>
                  <a:lnTo>
                    <a:pt x="891626" y="323734"/>
                  </a:lnTo>
                  <a:lnTo>
                    <a:pt x="929396" y="299444"/>
                  </a:lnTo>
                  <a:lnTo>
                    <a:pt x="967746" y="275993"/>
                  </a:lnTo>
                  <a:lnTo>
                    <a:pt x="1006663" y="253395"/>
                  </a:lnTo>
                  <a:lnTo>
                    <a:pt x="1046133" y="231661"/>
                  </a:lnTo>
                  <a:lnTo>
                    <a:pt x="1086145" y="210805"/>
                  </a:lnTo>
                  <a:lnTo>
                    <a:pt x="1126684" y="190841"/>
                  </a:lnTo>
                  <a:lnTo>
                    <a:pt x="1167739" y="171780"/>
                  </a:lnTo>
                  <a:lnTo>
                    <a:pt x="1209295" y="153636"/>
                  </a:lnTo>
                  <a:lnTo>
                    <a:pt x="1251341" y="136422"/>
                  </a:lnTo>
                  <a:lnTo>
                    <a:pt x="1293863" y="120151"/>
                  </a:lnTo>
                  <a:lnTo>
                    <a:pt x="1336847" y="104835"/>
                  </a:lnTo>
                  <a:lnTo>
                    <a:pt x="1380283" y="90488"/>
                  </a:lnTo>
                  <a:lnTo>
                    <a:pt x="1424155" y="77124"/>
                  </a:lnTo>
                  <a:lnTo>
                    <a:pt x="1468451" y="64753"/>
                  </a:lnTo>
                  <a:lnTo>
                    <a:pt x="1513159" y="53391"/>
                  </a:lnTo>
                  <a:lnTo>
                    <a:pt x="1558265" y="43049"/>
                  </a:lnTo>
                  <a:lnTo>
                    <a:pt x="1603757" y="33740"/>
                  </a:lnTo>
                  <a:lnTo>
                    <a:pt x="1649621" y="25479"/>
                  </a:lnTo>
                  <a:lnTo>
                    <a:pt x="1695844" y="18276"/>
                  </a:lnTo>
                  <a:lnTo>
                    <a:pt x="1742414" y="12146"/>
                  </a:lnTo>
                  <a:lnTo>
                    <a:pt x="1789317" y="7102"/>
                  </a:lnTo>
                  <a:lnTo>
                    <a:pt x="1836541" y="3156"/>
                  </a:lnTo>
                  <a:lnTo>
                    <a:pt x="1884072" y="321"/>
                  </a:lnTo>
                  <a:lnTo>
                    <a:pt x="1893074" y="0"/>
                  </a:lnTo>
                </a:path>
              </a:pathLst>
            </a:custGeom>
            <a:ln w="88900">
              <a:solidFill>
                <a:srgbClr val="FFC000"/>
              </a:solidFill>
            </a:ln>
          </p:spPr>
          <p:txBody>
            <a:bodyPr wrap="square" lIns="0" tIns="0" rIns="0" bIns="0" rtlCol="0"/>
            <a:lstStyle/>
            <a:p>
              <a:endParaRPr/>
            </a:p>
          </p:txBody>
        </p:sp>
        <p:sp>
          <p:nvSpPr>
            <p:cNvPr id="11" name="object 5">
              <a:extLst>
                <a:ext uri="{FF2B5EF4-FFF2-40B4-BE49-F238E27FC236}">
                  <a16:creationId xmlns:a16="http://schemas.microsoft.com/office/drawing/2014/main" id="{07985449-00D3-0CFF-D56A-8953E7D26495}"/>
                </a:ext>
              </a:extLst>
            </p:cNvPr>
            <p:cNvSpPr/>
            <p:nvPr/>
          </p:nvSpPr>
          <p:spPr>
            <a:xfrm>
              <a:off x="9604573" y="408329"/>
              <a:ext cx="2571115" cy="2571115"/>
            </a:xfrm>
            <a:custGeom>
              <a:avLst/>
              <a:gdLst/>
              <a:ahLst/>
              <a:cxnLst/>
              <a:rect l="l" t="t" r="r" b="b"/>
              <a:pathLst>
                <a:path w="2571115" h="2571115">
                  <a:moveTo>
                    <a:pt x="1285405" y="0"/>
                  </a:moveTo>
                  <a:lnTo>
                    <a:pt x="1351533" y="1676"/>
                  </a:lnTo>
                  <a:lnTo>
                    <a:pt x="1416799" y="6629"/>
                  </a:lnTo>
                  <a:lnTo>
                    <a:pt x="1481124" y="14808"/>
                  </a:lnTo>
                  <a:lnTo>
                    <a:pt x="1544434" y="26111"/>
                  </a:lnTo>
                  <a:lnTo>
                    <a:pt x="1606626" y="40474"/>
                  </a:lnTo>
                  <a:lnTo>
                    <a:pt x="1667636" y="57797"/>
                  </a:lnTo>
                  <a:lnTo>
                    <a:pt x="1727365" y="78003"/>
                  </a:lnTo>
                  <a:lnTo>
                    <a:pt x="1785746" y="101028"/>
                  </a:lnTo>
                  <a:lnTo>
                    <a:pt x="1842693" y="126771"/>
                  </a:lnTo>
                  <a:lnTo>
                    <a:pt x="1898129" y="155155"/>
                  </a:lnTo>
                  <a:lnTo>
                    <a:pt x="1951951" y="186105"/>
                  </a:lnTo>
                  <a:lnTo>
                    <a:pt x="2004364" y="219710"/>
                  </a:lnTo>
                  <a:lnTo>
                    <a:pt x="2103069" y="293522"/>
                  </a:lnTo>
                  <a:lnTo>
                    <a:pt x="2194344" y="376478"/>
                  </a:lnTo>
                  <a:lnTo>
                    <a:pt x="2277300" y="467741"/>
                  </a:lnTo>
                  <a:lnTo>
                    <a:pt x="2351112" y="566445"/>
                  </a:lnTo>
                  <a:lnTo>
                    <a:pt x="2384704" y="618858"/>
                  </a:lnTo>
                  <a:lnTo>
                    <a:pt x="2415654" y="672693"/>
                  </a:lnTo>
                  <a:lnTo>
                    <a:pt x="2444051" y="728116"/>
                  </a:lnTo>
                  <a:lnTo>
                    <a:pt x="2469794" y="785063"/>
                  </a:lnTo>
                  <a:lnTo>
                    <a:pt x="2492806" y="843445"/>
                  </a:lnTo>
                  <a:lnTo>
                    <a:pt x="2513025" y="903173"/>
                  </a:lnTo>
                  <a:lnTo>
                    <a:pt x="2530347" y="964184"/>
                  </a:lnTo>
                  <a:lnTo>
                    <a:pt x="2544698" y="1026388"/>
                  </a:lnTo>
                  <a:lnTo>
                    <a:pt x="2556001" y="1089685"/>
                  </a:lnTo>
                  <a:lnTo>
                    <a:pt x="2564180" y="1154010"/>
                  </a:lnTo>
                  <a:lnTo>
                    <a:pt x="2569146" y="1219288"/>
                  </a:lnTo>
                  <a:lnTo>
                    <a:pt x="2570810" y="1285405"/>
                  </a:lnTo>
                  <a:lnTo>
                    <a:pt x="2569146" y="1351534"/>
                  </a:lnTo>
                  <a:lnTo>
                    <a:pt x="2564180" y="1416799"/>
                  </a:lnTo>
                  <a:lnTo>
                    <a:pt x="2556001" y="1481124"/>
                  </a:lnTo>
                  <a:lnTo>
                    <a:pt x="2544698" y="1544434"/>
                  </a:lnTo>
                  <a:lnTo>
                    <a:pt x="2530347" y="1606626"/>
                  </a:lnTo>
                  <a:lnTo>
                    <a:pt x="2513025" y="1667637"/>
                  </a:lnTo>
                  <a:lnTo>
                    <a:pt x="2492806" y="1727377"/>
                  </a:lnTo>
                  <a:lnTo>
                    <a:pt x="2469794" y="1785759"/>
                  </a:lnTo>
                  <a:lnTo>
                    <a:pt x="2444051" y="1842693"/>
                  </a:lnTo>
                  <a:lnTo>
                    <a:pt x="2415654" y="1898129"/>
                  </a:lnTo>
                  <a:lnTo>
                    <a:pt x="2384704" y="1951951"/>
                  </a:lnTo>
                  <a:lnTo>
                    <a:pt x="2351112" y="2004364"/>
                  </a:lnTo>
                  <a:lnTo>
                    <a:pt x="2277300" y="2103069"/>
                  </a:lnTo>
                  <a:lnTo>
                    <a:pt x="2194344" y="2194344"/>
                  </a:lnTo>
                  <a:lnTo>
                    <a:pt x="2103069" y="2277300"/>
                  </a:lnTo>
                  <a:lnTo>
                    <a:pt x="2004364" y="2351112"/>
                  </a:lnTo>
                  <a:lnTo>
                    <a:pt x="1951951" y="2384704"/>
                  </a:lnTo>
                  <a:lnTo>
                    <a:pt x="1898129" y="2415654"/>
                  </a:lnTo>
                  <a:lnTo>
                    <a:pt x="1842693" y="2444051"/>
                  </a:lnTo>
                  <a:lnTo>
                    <a:pt x="1785746" y="2469794"/>
                  </a:lnTo>
                  <a:lnTo>
                    <a:pt x="1727365" y="2492806"/>
                  </a:lnTo>
                  <a:lnTo>
                    <a:pt x="1667636" y="2513025"/>
                  </a:lnTo>
                  <a:lnTo>
                    <a:pt x="1606626" y="2530348"/>
                  </a:lnTo>
                  <a:lnTo>
                    <a:pt x="1544434" y="2544699"/>
                  </a:lnTo>
                  <a:lnTo>
                    <a:pt x="1481124" y="2556002"/>
                  </a:lnTo>
                  <a:lnTo>
                    <a:pt x="1416799" y="2564180"/>
                  </a:lnTo>
                  <a:lnTo>
                    <a:pt x="1351533" y="2569146"/>
                  </a:lnTo>
                  <a:lnTo>
                    <a:pt x="1285405" y="2570810"/>
                  </a:lnTo>
                  <a:lnTo>
                    <a:pt x="1219276" y="2569146"/>
                  </a:lnTo>
                  <a:lnTo>
                    <a:pt x="1154010" y="2564180"/>
                  </a:lnTo>
                  <a:lnTo>
                    <a:pt x="1089685" y="2556002"/>
                  </a:lnTo>
                  <a:lnTo>
                    <a:pt x="1026375" y="2544699"/>
                  </a:lnTo>
                  <a:lnTo>
                    <a:pt x="964183" y="2530348"/>
                  </a:lnTo>
                  <a:lnTo>
                    <a:pt x="903173" y="2513025"/>
                  </a:lnTo>
                  <a:lnTo>
                    <a:pt x="843445" y="2492806"/>
                  </a:lnTo>
                  <a:lnTo>
                    <a:pt x="785063" y="2469794"/>
                  </a:lnTo>
                  <a:lnTo>
                    <a:pt x="728116" y="2444051"/>
                  </a:lnTo>
                  <a:lnTo>
                    <a:pt x="672693" y="2415654"/>
                  </a:lnTo>
                  <a:lnTo>
                    <a:pt x="618858" y="2384704"/>
                  </a:lnTo>
                  <a:lnTo>
                    <a:pt x="566445" y="2351112"/>
                  </a:lnTo>
                  <a:lnTo>
                    <a:pt x="467740" y="2277300"/>
                  </a:lnTo>
                  <a:lnTo>
                    <a:pt x="376466" y="2194344"/>
                  </a:lnTo>
                  <a:lnTo>
                    <a:pt x="293509" y="2103069"/>
                  </a:lnTo>
                  <a:lnTo>
                    <a:pt x="219709" y="2004364"/>
                  </a:lnTo>
                  <a:lnTo>
                    <a:pt x="186105" y="1951951"/>
                  </a:lnTo>
                  <a:lnTo>
                    <a:pt x="155155" y="1898129"/>
                  </a:lnTo>
                  <a:lnTo>
                    <a:pt x="126771" y="1842693"/>
                  </a:lnTo>
                  <a:lnTo>
                    <a:pt x="101015" y="1785759"/>
                  </a:lnTo>
                  <a:lnTo>
                    <a:pt x="78003" y="1727377"/>
                  </a:lnTo>
                  <a:lnTo>
                    <a:pt x="57784" y="1667637"/>
                  </a:lnTo>
                  <a:lnTo>
                    <a:pt x="40462" y="1606626"/>
                  </a:lnTo>
                  <a:lnTo>
                    <a:pt x="26111" y="1544434"/>
                  </a:lnTo>
                  <a:lnTo>
                    <a:pt x="14808" y="1481124"/>
                  </a:lnTo>
                  <a:lnTo>
                    <a:pt x="6629" y="1416799"/>
                  </a:lnTo>
                  <a:lnTo>
                    <a:pt x="1663" y="1351534"/>
                  </a:lnTo>
                  <a:lnTo>
                    <a:pt x="0" y="1285405"/>
                  </a:lnTo>
                  <a:lnTo>
                    <a:pt x="1663" y="1219288"/>
                  </a:lnTo>
                  <a:lnTo>
                    <a:pt x="6629" y="1154010"/>
                  </a:lnTo>
                  <a:lnTo>
                    <a:pt x="14808" y="1089685"/>
                  </a:lnTo>
                  <a:lnTo>
                    <a:pt x="26111" y="1026388"/>
                  </a:lnTo>
                  <a:lnTo>
                    <a:pt x="40462" y="964184"/>
                  </a:lnTo>
                  <a:lnTo>
                    <a:pt x="57784" y="903173"/>
                  </a:lnTo>
                  <a:lnTo>
                    <a:pt x="78003" y="843445"/>
                  </a:lnTo>
                  <a:lnTo>
                    <a:pt x="101015" y="785063"/>
                  </a:lnTo>
                  <a:lnTo>
                    <a:pt x="126771" y="728116"/>
                  </a:lnTo>
                  <a:lnTo>
                    <a:pt x="155155" y="672693"/>
                  </a:lnTo>
                  <a:lnTo>
                    <a:pt x="186105" y="618858"/>
                  </a:lnTo>
                  <a:lnTo>
                    <a:pt x="219709" y="566445"/>
                  </a:lnTo>
                  <a:lnTo>
                    <a:pt x="293509" y="467741"/>
                  </a:lnTo>
                  <a:lnTo>
                    <a:pt x="376466" y="376478"/>
                  </a:lnTo>
                  <a:lnTo>
                    <a:pt x="467740" y="293522"/>
                  </a:lnTo>
                  <a:lnTo>
                    <a:pt x="566445" y="219710"/>
                  </a:lnTo>
                  <a:lnTo>
                    <a:pt x="618858" y="186105"/>
                  </a:lnTo>
                  <a:lnTo>
                    <a:pt x="672693" y="155155"/>
                  </a:lnTo>
                  <a:lnTo>
                    <a:pt x="728116" y="126771"/>
                  </a:lnTo>
                  <a:lnTo>
                    <a:pt x="785063" y="101028"/>
                  </a:lnTo>
                  <a:lnTo>
                    <a:pt x="843445" y="78003"/>
                  </a:lnTo>
                  <a:lnTo>
                    <a:pt x="903173" y="57797"/>
                  </a:lnTo>
                  <a:lnTo>
                    <a:pt x="964183" y="40474"/>
                  </a:lnTo>
                  <a:lnTo>
                    <a:pt x="1026375" y="26111"/>
                  </a:lnTo>
                  <a:lnTo>
                    <a:pt x="1089685" y="14808"/>
                  </a:lnTo>
                  <a:lnTo>
                    <a:pt x="1154010" y="6629"/>
                  </a:lnTo>
                  <a:lnTo>
                    <a:pt x="1219276" y="1676"/>
                  </a:lnTo>
                  <a:lnTo>
                    <a:pt x="1285405" y="0"/>
                  </a:lnTo>
                  <a:close/>
                </a:path>
              </a:pathLst>
            </a:custGeom>
            <a:ln w="50800">
              <a:solidFill>
                <a:srgbClr val="FFC000"/>
              </a:solidFill>
            </a:ln>
          </p:spPr>
          <p:txBody>
            <a:bodyPr wrap="square" lIns="0" tIns="0" rIns="0" bIns="0" rtlCol="0"/>
            <a:lstStyle/>
            <a:p>
              <a:endParaRPr/>
            </a:p>
          </p:txBody>
        </p:sp>
      </p:grpSp>
      <p:sp>
        <p:nvSpPr>
          <p:cNvPr id="5" name="object 10">
            <a:extLst>
              <a:ext uri="{FF2B5EF4-FFF2-40B4-BE49-F238E27FC236}">
                <a16:creationId xmlns:a16="http://schemas.microsoft.com/office/drawing/2014/main" id="{C242797C-3416-DBFE-E18F-1A5910D15749}"/>
              </a:ext>
            </a:extLst>
          </p:cNvPr>
          <p:cNvSpPr txBox="1"/>
          <p:nvPr/>
        </p:nvSpPr>
        <p:spPr>
          <a:xfrm>
            <a:off x="419842" y="1276999"/>
            <a:ext cx="9071610" cy="1120178"/>
          </a:xfrm>
          <a:prstGeom prst="rect">
            <a:avLst/>
          </a:prstGeom>
        </p:spPr>
        <p:txBody>
          <a:bodyPr vert="horz" wrap="square" lIns="0" tIns="12065" rIns="0" bIns="0" rtlCol="0">
            <a:spAutoFit/>
          </a:bodyPr>
          <a:lstStyle/>
          <a:p>
            <a:pPr marL="1081088" marR="5080" indent="-120650">
              <a:lnSpc>
                <a:spcPct val="100000"/>
              </a:lnSpc>
              <a:spcBef>
                <a:spcPts val="95"/>
              </a:spcBef>
            </a:pPr>
            <a:r>
              <a:rPr lang="en-GB" sz="2400" dirty="0">
                <a:latin typeface="Baguet Script" panose="00000500000000000000" pitchFamily="2" charset="0"/>
                <a:cs typeface="Arial MT"/>
              </a:rPr>
              <a:t>“</a:t>
            </a:r>
            <a:r>
              <a:rPr lang="en-GB" sz="2400" dirty="0">
                <a:latin typeface="Baguet Script" panose="00000500000000000000" pitchFamily="2" charset="0"/>
              </a:rPr>
              <a:t>The staff are incredibly supportive of my child. They also picked up on some struggles we are having at home and offered their support to us.”</a:t>
            </a:r>
            <a:r>
              <a:rPr lang="en-GB" sz="1400" dirty="0">
                <a:latin typeface="Cavolini" panose="03000502040302020204" pitchFamily="66" charset="0"/>
                <a:cs typeface="Cavolini" panose="03000502040302020204" pitchFamily="66" charset="0"/>
              </a:rPr>
              <a:t>(Nursery Parent)</a:t>
            </a:r>
            <a:endParaRPr sz="1400" dirty="0">
              <a:latin typeface="Cavolini" panose="03000502040302020204" pitchFamily="66" charset="0"/>
              <a:cs typeface="Cavolini" panose="03000502040302020204" pitchFamily="66" charset="0"/>
            </a:endParaRPr>
          </a:p>
        </p:txBody>
      </p:sp>
      <p:pic>
        <p:nvPicPr>
          <p:cNvPr id="10" name="Picture 9">
            <a:extLst>
              <a:ext uri="{FF2B5EF4-FFF2-40B4-BE49-F238E27FC236}">
                <a16:creationId xmlns:a16="http://schemas.microsoft.com/office/drawing/2014/main" id="{C18F6C79-4D91-4CEE-D4DB-DB40DC8F313A}"/>
              </a:ext>
            </a:extLst>
          </p:cNvPr>
          <p:cNvPicPr>
            <a:picLocks noChangeAspect="1"/>
          </p:cNvPicPr>
          <p:nvPr/>
        </p:nvPicPr>
        <p:blipFill>
          <a:blip r:embed="rId3"/>
          <a:stretch>
            <a:fillRect/>
          </a:stretch>
        </p:blipFill>
        <p:spPr>
          <a:xfrm>
            <a:off x="9611676" y="525882"/>
            <a:ext cx="2537489" cy="2537488"/>
          </a:xfrm>
          <a:prstGeom prst="flowChartConnector">
            <a:avLst/>
          </a:prstGeom>
        </p:spPr>
      </p:pic>
      <p:graphicFrame>
        <p:nvGraphicFramePr>
          <p:cNvPr id="12" name="Table 11">
            <a:extLst>
              <a:ext uri="{FF2B5EF4-FFF2-40B4-BE49-F238E27FC236}">
                <a16:creationId xmlns:a16="http://schemas.microsoft.com/office/drawing/2014/main" id="{A7B69C0E-AD2A-CFBD-8EDB-245654370FA0}"/>
              </a:ext>
            </a:extLst>
          </p:cNvPr>
          <p:cNvGraphicFramePr>
            <a:graphicFrameLocks noGrp="1"/>
          </p:cNvGraphicFramePr>
          <p:nvPr>
            <p:extLst>
              <p:ext uri="{D42A27DB-BD31-4B8C-83A1-F6EECF244321}">
                <p14:modId xmlns:p14="http://schemas.microsoft.com/office/powerpoint/2010/main" val="1547488089"/>
              </p:ext>
            </p:extLst>
          </p:nvPr>
        </p:nvGraphicFramePr>
        <p:xfrm>
          <a:off x="1535654" y="2697480"/>
          <a:ext cx="8496300" cy="3777840"/>
        </p:xfrm>
        <a:graphic>
          <a:graphicData uri="http://schemas.openxmlformats.org/drawingml/2006/table">
            <a:tbl>
              <a:tblPr firstRow="1" firstCol="1" lastRow="1" lastCol="1" bandRow="1" bandCol="1">
                <a:tableStyleId>{35758FB7-9AC5-4552-8A53-C91805E547FA}</a:tableStyleId>
              </a:tblPr>
              <a:tblGrid>
                <a:gridCol w="2935085">
                  <a:extLst>
                    <a:ext uri="{9D8B030D-6E8A-4147-A177-3AD203B41FA5}">
                      <a16:colId xmlns:a16="http://schemas.microsoft.com/office/drawing/2014/main" val="1722412262"/>
                    </a:ext>
                  </a:extLst>
                </a:gridCol>
                <a:gridCol w="5561215">
                  <a:extLst>
                    <a:ext uri="{9D8B030D-6E8A-4147-A177-3AD203B41FA5}">
                      <a16:colId xmlns:a16="http://schemas.microsoft.com/office/drawing/2014/main" val="1894637103"/>
                    </a:ext>
                  </a:extLst>
                </a:gridCol>
              </a:tblGrid>
              <a:tr h="400050">
                <a:tc>
                  <a:txBody>
                    <a:bodyPr/>
                    <a:lstStyle/>
                    <a:p>
                      <a:pPr marL="351790">
                        <a:lnSpc>
                          <a:spcPts val="1360"/>
                        </a:lnSpc>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Information</a:t>
                      </a:r>
                    </a:p>
                  </a:txBody>
                  <a:tcPr marL="0" marR="0" marT="0" marB="0" anchor="ctr"/>
                </a:tc>
                <a:tc>
                  <a:txBody>
                    <a:bodyPr/>
                    <a:lstStyle/>
                    <a:p>
                      <a:pPr marL="286385">
                        <a:lnSpc>
                          <a:spcPts val="1360"/>
                        </a:lnSpc>
                      </a:pPr>
                      <a:r>
                        <a:rPr lang="en-US" sz="1600" dirty="0">
                          <a:effectLst/>
                          <a:latin typeface="Comic Sans MS" panose="030F0702030302020204" pitchFamily="66" charset="0"/>
                        </a:rPr>
                        <a:t>Detail</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910344393"/>
                  </a:ext>
                </a:extLst>
              </a:tr>
              <a:tr h="605790">
                <a:tc>
                  <a:txBody>
                    <a:bodyPr/>
                    <a:lstStyle/>
                    <a:p>
                      <a:pPr marL="351790">
                        <a:lnSpc>
                          <a:spcPts val="1360"/>
                        </a:lnSpc>
                      </a:pPr>
                      <a:r>
                        <a:rPr lang="en-US" sz="1600" dirty="0">
                          <a:effectLst/>
                          <a:latin typeface="+mn-lt"/>
                        </a:rPr>
                        <a:t>Pay</a:t>
                      </a:r>
                      <a:r>
                        <a:rPr lang="en-US" sz="1600" spc="-15" dirty="0">
                          <a:effectLst/>
                          <a:latin typeface="+mn-lt"/>
                        </a:rPr>
                        <a:t> </a:t>
                      </a:r>
                      <a:r>
                        <a:rPr lang="en-US" sz="1600" dirty="0">
                          <a:effectLst/>
                          <a:latin typeface="+mn-lt"/>
                        </a:rPr>
                        <a:t>range</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nSpc>
                          <a:spcPts val="1360"/>
                        </a:lnSpc>
                      </a:pPr>
                      <a:r>
                        <a:rPr lang="en-US" sz="1600" dirty="0">
                          <a:effectLst/>
                          <a:latin typeface="+mn-lt"/>
                        </a:rPr>
                        <a:t>H5</a:t>
                      </a:r>
                      <a:r>
                        <a:rPr lang="en-US" sz="1600" spc="-5" dirty="0">
                          <a:effectLst/>
                          <a:latin typeface="+mn-lt"/>
                        </a:rPr>
                        <a:t> </a:t>
                      </a:r>
                      <a:r>
                        <a:rPr lang="en-US" sz="1600" dirty="0">
                          <a:effectLst/>
                          <a:latin typeface="+mn-lt"/>
                        </a:rPr>
                        <a:t>(£28,153-</a:t>
                      </a:r>
                      <a:r>
                        <a:rPr lang="en-US" sz="1600" spc="-5" dirty="0">
                          <a:effectLst/>
                          <a:latin typeface="+mn-lt"/>
                        </a:rPr>
                        <a:t> </a:t>
                      </a:r>
                      <a:r>
                        <a:rPr lang="en-US" sz="1600" dirty="0">
                          <a:effectLst/>
                          <a:latin typeface="+mn-lt"/>
                        </a:rPr>
                        <a:t>£30,515</a:t>
                      </a:r>
                      <a:r>
                        <a:rPr lang="en-US" sz="1600" spc="-10" dirty="0">
                          <a:effectLst/>
                          <a:latin typeface="+mn-lt"/>
                        </a:rPr>
                        <a:t> </a:t>
                      </a:r>
                      <a:r>
                        <a:rPr lang="en-US" sz="1600" dirty="0">
                          <a:effectLst/>
                          <a:latin typeface="+mn-lt"/>
                        </a:rPr>
                        <a:t>FTE) </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926354724"/>
                  </a:ext>
                </a:extLst>
              </a:tr>
              <a:tr h="396000">
                <a:tc>
                  <a:txBody>
                    <a:bodyPr/>
                    <a:lstStyle/>
                    <a:p>
                      <a:pPr marL="351790">
                        <a:lnSpc>
                          <a:spcPts val="1360"/>
                        </a:lnSpc>
                      </a:pPr>
                      <a:r>
                        <a:rPr lang="en-US" sz="1600" dirty="0">
                          <a:effectLst/>
                          <a:latin typeface="+mn-lt"/>
                        </a:rPr>
                        <a:t>Start date</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nSpc>
                          <a:spcPts val="1360"/>
                        </a:lnSpc>
                      </a:pPr>
                      <a:r>
                        <a:rPr lang="en-US" sz="1600" dirty="0">
                          <a:effectLst/>
                          <a:latin typeface="+mn-lt"/>
                          <a:ea typeface="Calibri" panose="020F0502020204030204" pitchFamily="34" charset="0"/>
                          <a:cs typeface="Times New Roman" panose="02020603050405020304" pitchFamily="18" charset="0"/>
                        </a:rPr>
                        <a:t>4 January 2027</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26678611"/>
                  </a:ext>
                </a:extLst>
              </a:tr>
              <a:tr h="396000">
                <a:tc>
                  <a:txBody>
                    <a:bodyPr/>
                    <a:lstStyle/>
                    <a:p>
                      <a:pPr marL="351790">
                        <a:lnSpc>
                          <a:spcPts val="1360"/>
                        </a:lnSpc>
                      </a:pPr>
                      <a:r>
                        <a:rPr lang="en-US" sz="1600" dirty="0">
                          <a:effectLst/>
                          <a:latin typeface="+mn-lt"/>
                        </a:rPr>
                        <a:t>Closing</a:t>
                      </a:r>
                      <a:r>
                        <a:rPr lang="en-US" sz="1600" spc="-15" dirty="0">
                          <a:effectLst/>
                          <a:latin typeface="+mn-lt"/>
                        </a:rPr>
                        <a:t> </a:t>
                      </a:r>
                      <a:r>
                        <a:rPr lang="en-US" sz="1600" dirty="0">
                          <a:effectLst/>
                          <a:latin typeface="+mn-lt"/>
                        </a:rPr>
                        <a:t>date</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nSpc>
                          <a:spcPts val="1360"/>
                        </a:lnSpc>
                      </a:pPr>
                      <a:r>
                        <a:rPr lang="en-US" sz="1600" dirty="0">
                          <a:effectLst/>
                          <a:latin typeface="+mn-lt"/>
                        </a:rPr>
                        <a:t>Wednesday 4 November 2026 - midday</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721296377"/>
                  </a:ext>
                </a:extLst>
              </a:tr>
              <a:tr h="396000">
                <a:tc>
                  <a:txBody>
                    <a:bodyPr/>
                    <a:lstStyle/>
                    <a:p>
                      <a:pPr marL="351790">
                        <a:lnSpc>
                          <a:spcPts val="1360"/>
                        </a:lnSpc>
                      </a:pPr>
                      <a:r>
                        <a:rPr lang="en-US" sz="1600" dirty="0">
                          <a:effectLst/>
                          <a:latin typeface="+mn-lt"/>
                        </a:rPr>
                        <a:t>Shortlisting</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nSpc>
                          <a:spcPts val="1360"/>
                        </a:lnSpc>
                      </a:pPr>
                      <a:r>
                        <a:rPr lang="en-US" sz="1600" dirty="0">
                          <a:effectLst/>
                          <a:latin typeface="+mn-lt"/>
                        </a:rPr>
                        <a:t>Wednesday 4 November 2026 </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04690442"/>
                  </a:ext>
                </a:extLst>
              </a:tr>
              <a:tr h="396000">
                <a:tc>
                  <a:txBody>
                    <a:bodyPr/>
                    <a:lstStyle/>
                    <a:p>
                      <a:pPr marL="351790">
                        <a:lnSpc>
                          <a:spcPts val="1360"/>
                        </a:lnSpc>
                      </a:pPr>
                      <a:r>
                        <a:rPr lang="en-US" sz="1600" dirty="0">
                          <a:effectLst/>
                          <a:latin typeface="+mn-lt"/>
                        </a:rPr>
                        <a:t>Interview</a:t>
                      </a:r>
                      <a:r>
                        <a:rPr lang="en-US" sz="1600" spc="-20" dirty="0">
                          <a:effectLst/>
                          <a:latin typeface="+mn-lt"/>
                        </a:rPr>
                        <a:t> </a:t>
                      </a:r>
                      <a:r>
                        <a:rPr lang="en-US" sz="1600" dirty="0">
                          <a:effectLst/>
                          <a:latin typeface="+mn-lt"/>
                        </a:rPr>
                        <a:t>date</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nSpc>
                          <a:spcPts val="1360"/>
                        </a:lnSpc>
                      </a:pPr>
                      <a:r>
                        <a:rPr lang="en-US" sz="1600" dirty="0">
                          <a:effectLst/>
                          <a:latin typeface="+mn-lt"/>
                          <a:ea typeface="Calibri" panose="020F0502020204030204" pitchFamily="34" charset="0"/>
                          <a:cs typeface="Times New Roman" panose="02020603050405020304" pitchFamily="18" charset="0"/>
                        </a:rPr>
                        <a:t>TBC</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52510197"/>
                  </a:ext>
                </a:extLst>
              </a:tr>
              <a:tr h="396000">
                <a:tc>
                  <a:txBody>
                    <a:bodyPr/>
                    <a:lstStyle/>
                    <a:p>
                      <a:pPr marL="351790">
                        <a:lnSpc>
                          <a:spcPts val="1360"/>
                        </a:lnSpc>
                      </a:pPr>
                      <a:r>
                        <a:rPr lang="en-US" sz="1600" dirty="0">
                          <a:effectLst/>
                          <a:latin typeface="+mn-lt"/>
                        </a:rPr>
                        <a:t>Visits to School</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nSpc>
                          <a:spcPts val="1360"/>
                        </a:lnSpc>
                      </a:pPr>
                      <a:r>
                        <a:rPr lang="en-US" sz="1600" dirty="0">
                          <a:effectLst/>
                          <a:latin typeface="+mn-lt"/>
                          <a:ea typeface="Calibri" panose="020F0502020204030204" pitchFamily="34" charset="0"/>
                          <a:cs typeface="Times New Roman" panose="02020603050405020304" pitchFamily="18" charset="0"/>
                        </a:rPr>
                        <a:t>01462  892172 / head@westonway.herts.sch.uk</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237916836"/>
                  </a:ext>
                </a:extLst>
              </a:tr>
              <a:tr h="396000">
                <a:tc>
                  <a:txBody>
                    <a:bodyPr/>
                    <a:lstStyle/>
                    <a:p>
                      <a:pPr marL="351790">
                        <a:lnSpc>
                          <a:spcPts val="1360"/>
                        </a:lnSpc>
                      </a:pPr>
                      <a:r>
                        <a:rPr lang="en-US" sz="1600" dirty="0">
                          <a:effectLst/>
                          <a:latin typeface="+mn-lt"/>
                          <a:ea typeface="Calibri" panose="020F0502020204030204" pitchFamily="34" charset="0"/>
                          <a:cs typeface="Times New Roman" panose="02020603050405020304" pitchFamily="18" charset="0"/>
                        </a:rPr>
                        <a:t>School website</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gn="l">
                        <a:lnSpc>
                          <a:spcPts val="1360"/>
                        </a:lnSpc>
                      </a:pPr>
                      <a:r>
                        <a:rPr lang="en-US" sz="1400" u="sng" dirty="0">
                          <a:solidFill>
                            <a:schemeClr val="tx2">
                              <a:lumMod val="50000"/>
                            </a:schemeClr>
                          </a:solidFill>
                          <a:effectLst/>
                          <a:latin typeface="+mn-lt"/>
                          <a:hlinkClick r:id="rId4">
                            <a:extLst>
                              <a:ext uri="{A12FA001-AC4F-418D-AE19-62706E023703}">
                                <ahyp:hlinkClr xmlns:ahyp="http://schemas.microsoft.com/office/drawing/2018/hyperlinkcolor" val="tx"/>
                              </a:ext>
                            </a:extLst>
                          </a:hlinkClick>
                        </a:rPr>
                        <a:t>www.westonway.herts.sch.uk</a:t>
                      </a:r>
                      <a:endParaRPr lang="en-GB" sz="1400" dirty="0">
                        <a:solidFill>
                          <a:schemeClr val="tx2">
                            <a:lumMod val="50000"/>
                          </a:schemeClr>
                        </a:solidFill>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02042156"/>
                  </a:ext>
                </a:extLst>
              </a:tr>
              <a:tr h="396000">
                <a:tc>
                  <a:txBody>
                    <a:bodyPr/>
                    <a:lstStyle/>
                    <a:p>
                      <a:pPr marL="351790">
                        <a:lnSpc>
                          <a:spcPts val="1360"/>
                        </a:lnSpc>
                      </a:pPr>
                      <a:r>
                        <a:rPr lang="en-US" sz="1600" dirty="0">
                          <a:effectLst/>
                          <a:latin typeface="+mn-lt"/>
                        </a:rPr>
                        <a:t>School Address</a:t>
                      </a:r>
                      <a:endParaRPr lang="en-GB" sz="1600" dirty="0">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marL="286385" algn="l">
                        <a:lnSpc>
                          <a:spcPts val="1360"/>
                        </a:lnSpc>
                      </a:pPr>
                      <a:r>
                        <a:rPr lang="en-US" sz="1400" dirty="0">
                          <a:effectLst/>
                          <a:latin typeface="+mn-lt"/>
                        </a:rPr>
                        <a:t>Weston Way, </a:t>
                      </a:r>
                      <a:r>
                        <a:rPr lang="en-US" sz="1400" dirty="0" err="1">
                          <a:effectLst/>
                          <a:latin typeface="+mn-lt"/>
                        </a:rPr>
                        <a:t>Baldock</a:t>
                      </a:r>
                      <a:r>
                        <a:rPr lang="en-US" sz="1400" dirty="0">
                          <a:effectLst/>
                          <a:latin typeface="+mn-lt"/>
                        </a:rPr>
                        <a:t>, Hertfordshire, SG7 6HD</a:t>
                      </a:r>
                      <a:endParaRPr lang="en-GB" sz="1400" dirty="0">
                        <a:effectLst/>
                        <a:latin typeface="+mn-lt"/>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684299294"/>
                  </a:ext>
                </a:extLst>
              </a:tr>
            </a:tbl>
          </a:graphicData>
        </a:graphic>
      </p:graphicFrame>
      <p:sp>
        <p:nvSpPr>
          <p:cNvPr id="13" name="TextBox 12">
            <a:extLst>
              <a:ext uri="{FF2B5EF4-FFF2-40B4-BE49-F238E27FC236}">
                <a16:creationId xmlns:a16="http://schemas.microsoft.com/office/drawing/2014/main" id="{C2DC7B24-7729-0522-A285-5E70B95E2A1C}"/>
              </a:ext>
            </a:extLst>
          </p:cNvPr>
          <p:cNvSpPr txBox="1"/>
          <p:nvPr/>
        </p:nvSpPr>
        <p:spPr>
          <a:xfrm>
            <a:off x="9438310" y="6518108"/>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53991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8B4BC-AD8A-8687-FDDE-6BCB0E0B2D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54266F-DBED-1C2A-AC6D-3D3770A53334}"/>
              </a:ext>
            </a:extLst>
          </p:cNvPr>
          <p:cNvSpPr>
            <a:spLocks noGrp="1"/>
          </p:cNvSpPr>
          <p:nvPr>
            <p:ph type="title"/>
          </p:nvPr>
        </p:nvSpPr>
        <p:spPr>
          <a:xfrm>
            <a:off x="1311579" y="640152"/>
            <a:ext cx="8911687" cy="1280890"/>
          </a:xfrm>
        </p:spPr>
        <p:txBody>
          <a:bodyPr>
            <a:normAutofit/>
          </a:bodyPr>
          <a:lstStyle/>
          <a:p>
            <a:r>
              <a:rPr lang="en-GB" b="1" dirty="0">
                <a:solidFill>
                  <a:srgbClr val="FFC000"/>
                </a:solidFill>
                <a:latin typeface="Cavolini" panose="03000502040302020204" pitchFamily="66" charset="0"/>
                <a:cs typeface="Cavolini" panose="03000502040302020204" pitchFamily="66" charset="0"/>
              </a:rPr>
              <a:t>WHAT WE OFFER</a:t>
            </a:r>
            <a:endParaRPr lang="en-GB" b="1" dirty="0">
              <a:solidFill>
                <a:srgbClr val="FFC000"/>
              </a:solidFill>
            </a:endParaRPr>
          </a:p>
        </p:txBody>
      </p:sp>
      <p:sp>
        <p:nvSpPr>
          <p:cNvPr id="4" name="Slide Number Placeholder 3">
            <a:extLst>
              <a:ext uri="{FF2B5EF4-FFF2-40B4-BE49-F238E27FC236}">
                <a16:creationId xmlns:a16="http://schemas.microsoft.com/office/drawing/2014/main" id="{B3CB7C2C-4C67-108F-2EF4-EE33D936264C}"/>
              </a:ext>
            </a:extLst>
          </p:cNvPr>
          <p:cNvSpPr>
            <a:spLocks noGrp="1"/>
          </p:cNvSpPr>
          <p:nvPr>
            <p:ph type="sldNum" sz="quarter" idx="10"/>
          </p:nvPr>
        </p:nvSpPr>
        <p:spPr>
          <a:xfrm>
            <a:off x="210970" y="6409616"/>
            <a:ext cx="779767" cy="365125"/>
          </a:xfrm>
        </p:spPr>
        <p:txBody>
          <a:bodyPr/>
          <a:lstStyle/>
          <a:p>
            <a:pPr algn="ctr"/>
            <a:r>
              <a:rPr lang="en-US" dirty="0"/>
              <a:t>7</a:t>
            </a:r>
          </a:p>
        </p:txBody>
      </p:sp>
      <p:pic>
        <p:nvPicPr>
          <p:cNvPr id="8" name="Picture 7">
            <a:extLst>
              <a:ext uri="{FF2B5EF4-FFF2-40B4-BE49-F238E27FC236}">
                <a16:creationId xmlns:a16="http://schemas.microsoft.com/office/drawing/2014/main" id="{3BDFC2CC-7CF9-BFED-BC7B-64169F1BED72}"/>
              </a:ext>
            </a:extLst>
          </p:cNvPr>
          <p:cNvPicPr>
            <a:picLocks noChangeAspect="1"/>
          </p:cNvPicPr>
          <p:nvPr/>
        </p:nvPicPr>
        <p:blipFill>
          <a:blip r:embed="rId2"/>
          <a:stretch>
            <a:fillRect/>
          </a:stretch>
        </p:blipFill>
        <p:spPr>
          <a:xfrm>
            <a:off x="210970" y="151202"/>
            <a:ext cx="1079478" cy="977900"/>
          </a:xfrm>
          <a:prstGeom prst="rect">
            <a:avLst/>
          </a:prstGeom>
        </p:spPr>
      </p:pic>
      <p:sp>
        <p:nvSpPr>
          <p:cNvPr id="13" name="TextBox 12">
            <a:extLst>
              <a:ext uri="{FF2B5EF4-FFF2-40B4-BE49-F238E27FC236}">
                <a16:creationId xmlns:a16="http://schemas.microsoft.com/office/drawing/2014/main" id="{2F669893-2244-92C9-EB17-0826C9633268}"/>
              </a:ext>
            </a:extLst>
          </p:cNvPr>
          <p:cNvSpPr txBox="1"/>
          <p:nvPr/>
        </p:nvSpPr>
        <p:spPr>
          <a:xfrm>
            <a:off x="9438310" y="6488668"/>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
        <p:nvSpPr>
          <p:cNvPr id="3" name="object 2">
            <a:extLst>
              <a:ext uri="{FF2B5EF4-FFF2-40B4-BE49-F238E27FC236}">
                <a16:creationId xmlns:a16="http://schemas.microsoft.com/office/drawing/2014/main" id="{C6D92646-F026-CE79-2A67-F0A3C3D74013}"/>
              </a:ext>
            </a:extLst>
          </p:cNvPr>
          <p:cNvSpPr txBox="1">
            <a:spLocks/>
          </p:cNvSpPr>
          <p:nvPr/>
        </p:nvSpPr>
        <p:spPr>
          <a:xfrm>
            <a:off x="2595783" y="1319388"/>
            <a:ext cx="5237480" cy="4905830"/>
          </a:xfrm>
          <a:prstGeom prst="rect">
            <a:avLst/>
          </a:prstGeom>
        </p:spPr>
        <p:txBody>
          <a:bodyPr vert="horz" wrap="square" lIns="0" tIns="62865" rIns="0" bIns="0" rtlCol="0">
            <a:sp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spcBef>
                <a:spcPts val="495"/>
              </a:spcBef>
              <a:buNone/>
            </a:pPr>
            <a:r>
              <a:rPr lang="en-GB" sz="1200" spc="-10" dirty="0"/>
              <a:t>At Weston Way Nursery School, our vision embodies everything we do.  We offer a workplace that  recognises the importance of building strong working relationships whereby everyone’s wellbeing is held with high importance.</a:t>
            </a:r>
          </a:p>
          <a:p>
            <a:pPr marL="0" indent="0">
              <a:spcBef>
                <a:spcPts val="495"/>
              </a:spcBef>
              <a:buNone/>
            </a:pPr>
            <a:endParaRPr lang="en-GB" sz="1200" spc="-10" dirty="0"/>
          </a:p>
          <a:p>
            <a:pPr marL="0" indent="0">
              <a:spcBef>
                <a:spcPts val="495"/>
              </a:spcBef>
              <a:buNone/>
            </a:pPr>
            <a:r>
              <a:rPr lang="en-GB" sz="1200" spc="-10" dirty="0"/>
              <a:t>We offer:</a:t>
            </a:r>
          </a:p>
          <a:p>
            <a:pPr>
              <a:spcBef>
                <a:spcPts val="495"/>
              </a:spcBef>
              <a:buClr>
                <a:srgbClr val="56643E"/>
              </a:buClr>
              <a:buFont typeface="Wingdings" panose="05000000000000000000" pitchFamily="2" charset="2"/>
              <a:buChar char="Ø"/>
            </a:pPr>
            <a:r>
              <a:rPr lang="en-GB" sz="1200" spc="-10" dirty="0"/>
              <a:t>Professional development opportunities (CPD)</a:t>
            </a:r>
          </a:p>
          <a:p>
            <a:pPr>
              <a:spcBef>
                <a:spcPts val="495"/>
              </a:spcBef>
              <a:buClr>
                <a:srgbClr val="56643E"/>
              </a:buClr>
              <a:buFont typeface="Wingdings" panose="05000000000000000000" pitchFamily="2" charset="2"/>
              <a:buChar char="Ø"/>
            </a:pPr>
            <a:r>
              <a:rPr lang="en-GB" sz="1200" spc="-10" dirty="0"/>
              <a:t>Access to networks</a:t>
            </a:r>
          </a:p>
          <a:p>
            <a:pPr>
              <a:spcBef>
                <a:spcPts val="495"/>
              </a:spcBef>
              <a:buClr>
                <a:srgbClr val="56643E"/>
              </a:buClr>
              <a:buFont typeface="Wingdings" panose="05000000000000000000" pitchFamily="2" charset="2"/>
              <a:buChar char="Ø"/>
            </a:pPr>
            <a:r>
              <a:rPr lang="en-GB" sz="1200" spc="-10" dirty="0"/>
              <a:t>Employee Assistance programme</a:t>
            </a:r>
          </a:p>
          <a:p>
            <a:pPr>
              <a:spcBef>
                <a:spcPts val="495"/>
              </a:spcBef>
              <a:buClr>
                <a:srgbClr val="56643E"/>
              </a:buClr>
              <a:buFont typeface="Wingdings" panose="05000000000000000000" pitchFamily="2" charset="2"/>
              <a:buChar char="Ø"/>
            </a:pPr>
            <a:r>
              <a:rPr lang="en-GB" sz="1200" spc="-10" dirty="0"/>
              <a:t>Access to pension scheme and sick pay</a:t>
            </a:r>
          </a:p>
          <a:p>
            <a:pPr>
              <a:spcBef>
                <a:spcPts val="495"/>
              </a:spcBef>
              <a:buClr>
                <a:srgbClr val="56643E"/>
              </a:buClr>
              <a:buFont typeface="Wingdings" panose="05000000000000000000" pitchFamily="2" charset="2"/>
              <a:buChar char="Ø"/>
            </a:pPr>
            <a:r>
              <a:rPr lang="en-GB" sz="1200" spc="-10" dirty="0"/>
              <a:t>Cycle to work scheme</a:t>
            </a:r>
          </a:p>
          <a:p>
            <a:pPr>
              <a:spcBef>
                <a:spcPts val="495"/>
              </a:spcBef>
              <a:buClr>
                <a:srgbClr val="56643E"/>
              </a:buClr>
              <a:buFont typeface="Wingdings" panose="05000000000000000000" pitchFamily="2" charset="2"/>
              <a:buChar char="Ø"/>
            </a:pPr>
            <a:r>
              <a:rPr lang="en-GB" sz="1200" spc="-10" dirty="0"/>
              <a:t>Wellbeing initiatives (open door, wellbeing weeks, quiet spaces)</a:t>
            </a:r>
          </a:p>
          <a:p>
            <a:pPr>
              <a:spcBef>
                <a:spcPts val="495"/>
              </a:spcBef>
              <a:buClr>
                <a:srgbClr val="56643E"/>
              </a:buClr>
              <a:buFont typeface="Wingdings" panose="05000000000000000000" pitchFamily="2" charset="2"/>
              <a:buChar char="Ø"/>
            </a:pPr>
            <a:r>
              <a:rPr lang="en-GB" sz="1200" spc="-10" dirty="0"/>
              <a:t>Celebration of milestones (birthdays, long service)</a:t>
            </a:r>
          </a:p>
          <a:p>
            <a:pPr>
              <a:spcBef>
                <a:spcPts val="495"/>
              </a:spcBef>
              <a:buClr>
                <a:srgbClr val="56643E"/>
              </a:buClr>
              <a:buFont typeface="Wingdings" panose="05000000000000000000" pitchFamily="2" charset="2"/>
              <a:buChar char="Ø"/>
            </a:pPr>
            <a:r>
              <a:rPr lang="en-GB" sz="1200" spc="-10" dirty="0"/>
              <a:t>Flexible approach to attend personal events such as school assemblies and sports days </a:t>
            </a:r>
          </a:p>
          <a:p>
            <a:pPr>
              <a:spcBef>
                <a:spcPts val="495"/>
              </a:spcBef>
              <a:buClr>
                <a:srgbClr val="56643E"/>
              </a:buClr>
              <a:buFont typeface="Wingdings" panose="05000000000000000000" pitchFamily="2" charset="2"/>
              <a:buChar char="Ø"/>
            </a:pPr>
            <a:r>
              <a:rPr lang="en-GB" sz="1200" spc="-10" dirty="0"/>
              <a:t>Time off in school holidays</a:t>
            </a:r>
          </a:p>
          <a:p>
            <a:pPr>
              <a:spcBef>
                <a:spcPts val="495"/>
              </a:spcBef>
              <a:buClr>
                <a:srgbClr val="56643E"/>
              </a:buClr>
              <a:buFont typeface="Wingdings" panose="05000000000000000000" pitchFamily="2" charset="2"/>
              <a:buChar char="Ø"/>
            </a:pPr>
            <a:r>
              <a:rPr lang="en-GB" sz="1200" spc="-10" dirty="0"/>
              <a:t>Free tea and coffee</a:t>
            </a:r>
          </a:p>
          <a:p>
            <a:pPr>
              <a:spcBef>
                <a:spcPts val="495"/>
              </a:spcBef>
              <a:buClr>
                <a:srgbClr val="56643E"/>
              </a:buClr>
              <a:buFont typeface="Wingdings" panose="05000000000000000000" pitchFamily="2" charset="2"/>
              <a:buChar char="Ø"/>
            </a:pPr>
            <a:r>
              <a:rPr lang="en-GB" sz="1200" spc="-10" dirty="0"/>
              <a:t>Value staff voice</a:t>
            </a:r>
          </a:p>
          <a:p>
            <a:pPr>
              <a:spcBef>
                <a:spcPts val="495"/>
              </a:spcBef>
              <a:buClr>
                <a:srgbClr val="56643E"/>
              </a:buClr>
              <a:buFont typeface="Wingdings" panose="05000000000000000000" pitchFamily="2" charset="2"/>
              <a:buChar char="Ø"/>
            </a:pPr>
            <a:r>
              <a:rPr lang="en-GB" sz="1200" spc="-10" dirty="0"/>
              <a:t>Positive, inclusive culture</a:t>
            </a:r>
          </a:p>
          <a:p>
            <a:pPr marL="0" indent="0">
              <a:spcBef>
                <a:spcPts val="495"/>
              </a:spcBef>
              <a:buClr>
                <a:srgbClr val="56643E"/>
              </a:buClr>
              <a:buNone/>
            </a:pPr>
            <a:endParaRPr lang="en-GB" sz="1000" spc="-10" dirty="0"/>
          </a:p>
          <a:p>
            <a:pPr>
              <a:spcBef>
                <a:spcPts val="495"/>
              </a:spcBef>
              <a:buClr>
                <a:srgbClr val="56643E"/>
              </a:buClr>
              <a:buFont typeface="Wingdings" panose="05000000000000000000" pitchFamily="2" charset="2"/>
              <a:buChar char="Ø"/>
            </a:pPr>
            <a:endParaRPr lang="en-GB" sz="1000" spc="-10" dirty="0"/>
          </a:p>
        </p:txBody>
      </p:sp>
      <p:pic>
        <p:nvPicPr>
          <p:cNvPr id="15" name="Picture 14">
            <a:extLst>
              <a:ext uri="{FF2B5EF4-FFF2-40B4-BE49-F238E27FC236}">
                <a16:creationId xmlns:a16="http://schemas.microsoft.com/office/drawing/2014/main" id="{5533C638-9805-CA8F-878B-D521FF47FE92}"/>
              </a:ext>
            </a:extLst>
          </p:cNvPr>
          <p:cNvPicPr>
            <a:picLocks noChangeAspect="1"/>
          </p:cNvPicPr>
          <p:nvPr/>
        </p:nvPicPr>
        <p:blipFill>
          <a:blip r:embed="rId3"/>
          <a:srcRect l="-8467" r="-4918"/>
          <a:stretch>
            <a:fillRect/>
          </a:stretch>
        </p:blipFill>
        <p:spPr>
          <a:xfrm>
            <a:off x="7327726" y="435736"/>
            <a:ext cx="4864274" cy="5974217"/>
          </a:xfrm>
          <a:prstGeom prst="verticalScroll">
            <a:avLst/>
          </a:prstGeom>
        </p:spPr>
      </p:pic>
    </p:spTree>
    <p:extLst>
      <p:ext uri="{BB962C8B-B14F-4D97-AF65-F5344CB8AC3E}">
        <p14:creationId xmlns:p14="http://schemas.microsoft.com/office/powerpoint/2010/main" val="3210009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FF5FF-664B-DDBB-A6A5-371C05AD70F6}"/>
            </a:ext>
          </a:extLst>
        </p:cNvPr>
        <p:cNvGrpSpPr/>
        <p:nvPr/>
      </p:nvGrpSpPr>
      <p:grpSpPr>
        <a:xfrm>
          <a:off x="0" y="0"/>
          <a:ext cx="0" cy="0"/>
          <a:chOff x="0" y="0"/>
          <a:chExt cx="0" cy="0"/>
        </a:xfrm>
      </p:grpSpPr>
      <p:pic>
        <p:nvPicPr>
          <p:cNvPr id="24" name="Picture 23" descr="A picture containing tree, grass, outdoor, park&#10;&#10;Description automatically generated">
            <a:extLst>
              <a:ext uri="{FF2B5EF4-FFF2-40B4-BE49-F238E27FC236}">
                <a16:creationId xmlns:a16="http://schemas.microsoft.com/office/drawing/2014/main" id="{A6BD6B21-DFA9-7E25-2FE7-725A27BF9987}"/>
              </a:ext>
            </a:extLst>
          </p:cNvPr>
          <p:cNvPicPr>
            <a:picLocks noChangeAspect="1"/>
          </p:cNvPicPr>
          <p:nvPr/>
        </p:nvPicPr>
        <p:blipFill>
          <a:blip r:embed="rId2"/>
          <a:stretch>
            <a:fillRect/>
          </a:stretch>
        </p:blipFill>
        <p:spPr>
          <a:xfrm>
            <a:off x="1242688" y="3429000"/>
            <a:ext cx="2168511" cy="1887188"/>
          </a:xfrm>
          <a:prstGeom prst="rect">
            <a:avLst/>
          </a:prstGeom>
          <a:ln>
            <a:noFill/>
          </a:ln>
          <a:effectLst>
            <a:softEdge rad="112500"/>
          </a:effectLst>
        </p:spPr>
      </p:pic>
      <p:sp>
        <p:nvSpPr>
          <p:cNvPr id="26" name="Text Placeholder 25">
            <a:extLst>
              <a:ext uri="{FF2B5EF4-FFF2-40B4-BE49-F238E27FC236}">
                <a16:creationId xmlns:a16="http://schemas.microsoft.com/office/drawing/2014/main" id="{5AE6B874-80F2-13BE-E561-30ADCF7692E9}"/>
              </a:ext>
            </a:extLst>
          </p:cNvPr>
          <p:cNvSpPr>
            <a:spLocks noGrp="1"/>
          </p:cNvSpPr>
          <p:nvPr>
            <p:ph type="body" sz="quarter" idx="13"/>
          </p:nvPr>
        </p:nvSpPr>
        <p:spPr>
          <a:xfrm>
            <a:off x="107618" y="1073372"/>
            <a:ext cx="4438650" cy="4242816"/>
          </a:xfrm>
        </p:spPr>
        <p:txBody>
          <a:bodyPr>
            <a:normAutofit/>
          </a:bodyPr>
          <a:lstStyle/>
          <a:p>
            <a:r>
              <a:rPr lang="en-US" sz="10000" dirty="0"/>
              <a:t>WWNS</a:t>
            </a:r>
          </a:p>
        </p:txBody>
      </p:sp>
      <p:pic>
        <p:nvPicPr>
          <p:cNvPr id="10" name="Picture 9" descr="Floral leaf accent">
            <a:extLst>
              <a:ext uri="{FF2B5EF4-FFF2-40B4-BE49-F238E27FC236}">
                <a16:creationId xmlns:a16="http://schemas.microsoft.com/office/drawing/2014/main" id="{557C9691-3A2C-BD0D-8CE0-04AFF8559E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990394" y="3301247"/>
            <a:ext cx="1250823" cy="794641"/>
          </a:xfrm>
          <a:prstGeom prst="rect">
            <a:avLst/>
          </a:prstGeom>
        </p:spPr>
      </p:pic>
      <p:sp>
        <p:nvSpPr>
          <p:cNvPr id="21" name="TextBox 20">
            <a:extLst>
              <a:ext uri="{FF2B5EF4-FFF2-40B4-BE49-F238E27FC236}">
                <a16:creationId xmlns:a16="http://schemas.microsoft.com/office/drawing/2014/main" id="{F212FE84-AA9F-BD5E-C6AF-FE9BF4D54E14}"/>
              </a:ext>
            </a:extLst>
          </p:cNvPr>
          <p:cNvSpPr txBox="1"/>
          <p:nvPr/>
        </p:nvSpPr>
        <p:spPr>
          <a:xfrm>
            <a:off x="4546268" y="1253593"/>
            <a:ext cx="7207756" cy="4921860"/>
          </a:xfrm>
          <a:prstGeom prst="rect">
            <a:avLst/>
          </a:prstGeom>
          <a:noFill/>
        </p:spPr>
        <p:txBody>
          <a:bodyPr wrap="square">
            <a:spAutoFit/>
          </a:bodyPr>
          <a:lstStyle/>
          <a:p>
            <a:pPr marL="431800" algn="just">
              <a:spcBef>
                <a:spcPts val="595"/>
              </a:spcBef>
            </a:pPr>
            <a:r>
              <a:rPr lang="en-US" sz="1200" dirty="0">
                <a:latin typeface="+mj-lt"/>
                <a:ea typeface="Calibri" panose="020F0502020204030204" pitchFamily="34" charset="0"/>
              </a:rPr>
              <a:t>Weston Way Nursery School is committed to safeguarding and promoting the welfare of children and</a:t>
            </a:r>
            <a:r>
              <a:rPr lang="en-US" sz="1200" spc="5" dirty="0">
                <a:latin typeface="+mj-lt"/>
                <a:ea typeface="Calibri" panose="020F0502020204030204" pitchFamily="34" charset="0"/>
              </a:rPr>
              <a:t> </a:t>
            </a:r>
            <a:r>
              <a:rPr lang="en-US" sz="1200" dirty="0">
                <a:latin typeface="+mj-lt"/>
                <a:ea typeface="Calibri" panose="020F0502020204030204" pitchFamily="34" charset="0"/>
              </a:rPr>
              <a:t>expects all staff and visitors to share this commitment.</a:t>
            </a:r>
            <a:r>
              <a:rPr lang="en-US" sz="1200" spc="5" dirty="0">
                <a:latin typeface="+mj-lt"/>
                <a:ea typeface="Calibri" panose="020F0502020204030204" pitchFamily="34" charset="0"/>
              </a:rPr>
              <a:t> </a:t>
            </a:r>
            <a:r>
              <a:rPr lang="en-US" sz="1200" dirty="0">
                <a:latin typeface="+mj-lt"/>
                <a:ea typeface="Calibri" panose="020F0502020204030204" pitchFamily="34" charset="0"/>
              </a:rPr>
              <a:t>Appointment to this post will be subject to a</a:t>
            </a:r>
            <a:r>
              <a:rPr lang="en-US" sz="1200" spc="5" dirty="0">
                <a:latin typeface="+mj-lt"/>
                <a:ea typeface="Calibri" panose="020F0502020204030204" pitchFamily="34" charset="0"/>
              </a:rPr>
              <a:t> </a:t>
            </a:r>
            <a:r>
              <a:rPr lang="en-US" sz="1200" dirty="0">
                <a:latin typeface="+mj-lt"/>
                <a:ea typeface="Calibri" panose="020F0502020204030204" pitchFamily="34" charset="0"/>
              </a:rPr>
              <a:t>Disclosure and Barring Service (DBS) enhanced check, as well as other pre-appointment checks outlined in our Safer Recruitment Policy. </a:t>
            </a:r>
            <a:r>
              <a:rPr lang="en-GB" sz="1200" dirty="0">
                <a:latin typeface="+mj-lt"/>
                <a:ea typeface="Calibri" panose="020F0502020204030204" pitchFamily="34" charset="0"/>
              </a:rPr>
              <a:t>To help us meet our high standards and aspirations of a fully diverse and inclusive workplace,  we strongly encourage suitably qualified applicants from all backgrounds to apply and to join us.</a:t>
            </a:r>
          </a:p>
          <a:p>
            <a:pPr marL="431800" algn="just">
              <a:spcBef>
                <a:spcPts val="595"/>
              </a:spcBef>
            </a:pPr>
            <a:r>
              <a:rPr lang="en-US" sz="1200" b="1" dirty="0">
                <a:latin typeface="+mj-lt"/>
                <a:ea typeface="Calibri" panose="020F0502020204030204" pitchFamily="34" charset="0"/>
              </a:rPr>
              <a:t>Application</a:t>
            </a:r>
            <a:endParaRPr lang="en-GB" sz="1200" b="1" dirty="0">
              <a:latin typeface="+mj-lt"/>
              <a:ea typeface="Calibri" panose="020F0502020204030204" pitchFamily="34" charset="0"/>
            </a:endParaRPr>
          </a:p>
          <a:p>
            <a:pPr marL="431800" marR="438785" algn="just">
              <a:spcBef>
                <a:spcPts val="600"/>
              </a:spcBef>
              <a:spcAft>
                <a:spcPts val="0"/>
              </a:spcAft>
            </a:pPr>
            <a:r>
              <a:rPr lang="en-US" sz="1200" dirty="0">
                <a:effectLst/>
                <a:latin typeface="+mj-lt"/>
                <a:ea typeface="Calibri" panose="020F0502020204030204" pitchFamily="34" charset="0"/>
              </a:rPr>
              <a:t>Application is via the Teach in Herts online application form only.</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We do not accept CVs.</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Please read the attached</a:t>
            </a:r>
            <a:r>
              <a:rPr lang="en-US" sz="1200" spc="-260" dirty="0">
                <a:effectLst/>
                <a:latin typeface="+mj-lt"/>
                <a:ea typeface="Calibri" panose="020F0502020204030204" pitchFamily="34" charset="0"/>
              </a:rPr>
              <a:t>  </a:t>
            </a:r>
            <a:r>
              <a:rPr lang="en-US" sz="1200" dirty="0">
                <a:effectLst/>
                <a:latin typeface="+mj-lt"/>
                <a:ea typeface="Calibri" panose="020F0502020204030204" pitchFamily="34" charset="0"/>
              </a:rPr>
              <a:t>guidance in the advert and complete all aspects of the form fully.</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You should include your full work history with no</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unexplained gaps since leaving education.</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Please also include all qualifications and details of relevant</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training.</a:t>
            </a:r>
            <a:endParaRPr lang="en-GB" sz="1200" dirty="0">
              <a:effectLst/>
              <a:latin typeface="+mj-lt"/>
              <a:ea typeface="Calibri" panose="020F0502020204030204" pitchFamily="34" charset="0"/>
            </a:endParaRPr>
          </a:p>
          <a:p>
            <a:pPr marL="431800" algn="just">
              <a:spcBef>
                <a:spcPts val="610"/>
              </a:spcBef>
              <a:spcAft>
                <a:spcPts val="0"/>
              </a:spcAft>
            </a:pPr>
            <a:r>
              <a:rPr lang="en-US" sz="1200" b="1" dirty="0">
                <a:effectLst/>
                <a:latin typeface="+mj-lt"/>
                <a:ea typeface="Calibri" panose="020F0502020204030204" pitchFamily="34" charset="0"/>
              </a:rPr>
              <a:t>Personal</a:t>
            </a:r>
            <a:r>
              <a:rPr lang="en-US" sz="1200" b="1" spc="-20" dirty="0">
                <a:effectLst/>
                <a:latin typeface="+mj-lt"/>
                <a:ea typeface="Calibri" panose="020F0502020204030204" pitchFamily="34" charset="0"/>
              </a:rPr>
              <a:t> </a:t>
            </a:r>
            <a:r>
              <a:rPr lang="en-US" sz="1200" b="1" dirty="0">
                <a:effectLst/>
                <a:latin typeface="+mj-lt"/>
                <a:ea typeface="Calibri" panose="020F0502020204030204" pitchFamily="34" charset="0"/>
              </a:rPr>
              <a:t>Statement</a:t>
            </a:r>
            <a:endParaRPr lang="en-GB" sz="1200" b="1" dirty="0">
              <a:effectLst/>
              <a:latin typeface="+mj-lt"/>
              <a:ea typeface="Calibri" panose="020F0502020204030204" pitchFamily="34" charset="0"/>
            </a:endParaRPr>
          </a:p>
          <a:p>
            <a:pPr marL="431800" marR="438785" algn="just">
              <a:spcBef>
                <a:spcPts val="600"/>
              </a:spcBef>
              <a:spcAft>
                <a:spcPts val="0"/>
              </a:spcAft>
            </a:pPr>
            <a:r>
              <a:rPr lang="en-US" sz="1200" dirty="0">
                <a:effectLst/>
                <a:latin typeface="+mj-lt"/>
                <a:ea typeface="Calibri" panose="020F0502020204030204" pitchFamily="34" charset="0"/>
              </a:rPr>
              <a:t>Your Personal Statement is a very important section of the application form and provides the basis for</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shortlisting of candidates.</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When writing this, be sure to address each of the requirements in the Person</a:t>
            </a:r>
            <a:r>
              <a:rPr lang="en-US" sz="1200" spc="-260" dirty="0">
                <a:effectLst/>
                <a:latin typeface="+mj-lt"/>
                <a:ea typeface="Calibri" panose="020F0502020204030204" pitchFamily="34" charset="0"/>
              </a:rPr>
              <a:t> </a:t>
            </a:r>
            <a:r>
              <a:rPr lang="en-US" sz="1200" dirty="0">
                <a:effectLst/>
                <a:latin typeface="+mj-lt"/>
                <a:ea typeface="Calibri" panose="020F0502020204030204" pitchFamily="34" charset="0"/>
              </a:rPr>
              <a:t>Specification and give evidence of your skills, knowledge and experience.</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Although there is no set word</a:t>
            </a:r>
            <a:r>
              <a:rPr lang="en-US" sz="1200" spc="-260" dirty="0">
                <a:effectLst/>
                <a:latin typeface="+mj-lt"/>
                <a:ea typeface="Calibri" panose="020F0502020204030204" pitchFamily="34" charset="0"/>
              </a:rPr>
              <a:t> </a:t>
            </a:r>
            <a:r>
              <a:rPr lang="en-US" sz="1200" dirty="0">
                <a:effectLst/>
                <a:latin typeface="+mj-lt"/>
                <a:ea typeface="Calibri" panose="020F0502020204030204" pitchFamily="34" charset="0"/>
              </a:rPr>
              <a:t>limit</a:t>
            </a:r>
            <a:r>
              <a:rPr lang="en-US" sz="1200" spc="-10" dirty="0">
                <a:effectLst/>
                <a:latin typeface="+mj-lt"/>
                <a:ea typeface="Calibri" panose="020F0502020204030204" pitchFamily="34" charset="0"/>
              </a:rPr>
              <a:t> </a:t>
            </a:r>
            <a:r>
              <a:rPr lang="en-US" sz="1200" dirty="0">
                <a:effectLst/>
                <a:latin typeface="+mj-lt"/>
                <a:ea typeface="Calibri" panose="020F0502020204030204" pitchFamily="34" charset="0"/>
              </a:rPr>
              <a:t>for</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this,</a:t>
            </a:r>
            <a:r>
              <a:rPr lang="en-US" sz="1200" spc="-15" dirty="0">
                <a:effectLst/>
                <a:latin typeface="+mj-lt"/>
                <a:ea typeface="Calibri" panose="020F0502020204030204" pitchFamily="34" charset="0"/>
              </a:rPr>
              <a:t> </a:t>
            </a:r>
            <a:r>
              <a:rPr lang="en-US" sz="1200" dirty="0">
                <a:effectLst/>
                <a:latin typeface="+mj-lt"/>
                <a:ea typeface="Calibri" panose="020F0502020204030204" pitchFamily="34" charset="0"/>
              </a:rPr>
              <a:t>try</a:t>
            </a:r>
            <a:r>
              <a:rPr lang="en-US" sz="1200" spc="-15" dirty="0">
                <a:effectLst/>
                <a:latin typeface="+mj-lt"/>
                <a:ea typeface="Calibri" panose="020F0502020204030204" pitchFamily="34" charset="0"/>
              </a:rPr>
              <a:t> </a:t>
            </a:r>
            <a:r>
              <a:rPr lang="en-US" sz="1200" dirty="0">
                <a:effectLst/>
                <a:latin typeface="+mj-lt"/>
                <a:ea typeface="Calibri" panose="020F0502020204030204" pitchFamily="34" charset="0"/>
              </a:rPr>
              <a:t>to keep</a:t>
            </a:r>
            <a:r>
              <a:rPr lang="en-US" sz="1200" spc="-15" dirty="0">
                <a:effectLst/>
                <a:latin typeface="+mj-lt"/>
                <a:ea typeface="Calibri" panose="020F0502020204030204" pitchFamily="34" charset="0"/>
              </a:rPr>
              <a:t> </a:t>
            </a:r>
            <a:r>
              <a:rPr lang="en-US" sz="1200" dirty="0">
                <a:effectLst/>
                <a:latin typeface="+mj-lt"/>
                <a:ea typeface="Calibri" panose="020F0502020204030204" pitchFamily="34" charset="0"/>
              </a:rPr>
              <a:t>your statement</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within</a:t>
            </a:r>
            <a:r>
              <a:rPr lang="en-US" sz="1200" spc="-10" dirty="0">
                <a:effectLst/>
                <a:latin typeface="+mj-lt"/>
                <a:ea typeface="Calibri" panose="020F0502020204030204" pitchFamily="34" charset="0"/>
              </a:rPr>
              <a:t> </a:t>
            </a:r>
            <a:r>
              <a:rPr lang="en-US" sz="1200" dirty="0">
                <a:effectLst/>
                <a:latin typeface="+mj-lt"/>
                <a:ea typeface="Calibri" panose="020F0502020204030204" pitchFamily="34" charset="0"/>
              </a:rPr>
              <a:t>two</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pages</a:t>
            </a:r>
            <a:r>
              <a:rPr lang="en-US" sz="1200" spc="-5" dirty="0">
                <a:effectLst/>
                <a:latin typeface="+mj-lt"/>
                <a:ea typeface="Calibri" panose="020F0502020204030204" pitchFamily="34" charset="0"/>
              </a:rPr>
              <a:t> </a:t>
            </a:r>
            <a:r>
              <a:rPr lang="en-US" sz="1200" dirty="0">
                <a:effectLst/>
                <a:latin typeface="+mj-lt"/>
                <a:ea typeface="Calibri" panose="020F0502020204030204" pitchFamily="34" charset="0"/>
              </a:rPr>
              <a:t>(2,000</a:t>
            </a:r>
            <a:r>
              <a:rPr lang="en-US" sz="1200" spc="15" dirty="0">
                <a:effectLst/>
                <a:latin typeface="+mj-lt"/>
                <a:ea typeface="Calibri" panose="020F0502020204030204" pitchFamily="34" charset="0"/>
              </a:rPr>
              <a:t> </a:t>
            </a:r>
            <a:r>
              <a:rPr lang="en-US" sz="1200" dirty="0">
                <a:effectLst/>
                <a:latin typeface="+mj-lt"/>
                <a:ea typeface="Calibri" panose="020F0502020204030204" pitchFamily="34" charset="0"/>
              </a:rPr>
              <a:t>– 2,500</a:t>
            </a:r>
            <a:r>
              <a:rPr lang="en-US" sz="1200" spc="-20" dirty="0">
                <a:effectLst/>
                <a:latin typeface="+mj-lt"/>
                <a:ea typeface="Calibri" panose="020F0502020204030204" pitchFamily="34" charset="0"/>
              </a:rPr>
              <a:t> </a:t>
            </a:r>
            <a:r>
              <a:rPr lang="en-US" sz="1200" dirty="0">
                <a:effectLst/>
                <a:latin typeface="+mj-lt"/>
                <a:ea typeface="Calibri" panose="020F0502020204030204" pitchFamily="34" charset="0"/>
              </a:rPr>
              <a:t>words).</a:t>
            </a:r>
            <a:endParaRPr lang="en-GB" sz="1200" dirty="0">
              <a:effectLst/>
              <a:latin typeface="+mj-lt"/>
              <a:ea typeface="Calibri" panose="020F0502020204030204" pitchFamily="34" charset="0"/>
            </a:endParaRPr>
          </a:p>
          <a:p>
            <a:pPr marL="431800" algn="just">
              <a:spcBef>
                <a:spcPts val="595"/>
              </a:spcBef>
            </a:pPr>
            <a:r>
              <a:rPr lang="en-US" sz="1200" b="1" dirty="0">
                <a:effectLst/>
                <a:latin typeface="+mj-lt"/>
                <a:ea typeface="Calibri" panose="020F0502020204030204" pitchFamily="34" charset="0"/>
              </a:rPr>
              <a:t>References</a:t>
            </a:r>
            <a:endParaRPr lang="en-GB" sz="1200" b="1" dirty="0">
              <a:effectLst/>
              <a:latin typeface="+mj-lt"/>
              <a:ea typeface="Calibri" panose="020F0502020204030204" pitchFamily="34" charset="0"/>
            </a:endParaRPr>
          </a:p>
          <a:p>
            <a:pPr marL="452438" marR="5080">
              <a:lnSpc>
                <a:spcPct val="100000"/>
              </a:lnSpc>
              <a:spcBef>
                <a:spcPts val="100"/>
              </a:spcBef>
            </a:pPr>
            <a:r>
              <a:rPr lang="en-GB" sz="1200" dirty="0">
                <a:latin typeface="+mj-lt"/>
                <a:ea typeface="Calibri" panose="020F0502020204030204" pitchFamily="34" charset="0"/>
              </a:rPr>
              <a:t>In line with safer recruitment guidance, we normally request references after shortlisting. Please make sure your referees are aware of your application and are able to provide a swift turn around if needed. Preferred referees are your last two employers, and you should provide their official organisation email address for us to contact. One referee will be your last Headteacher or Chair of Governors.</a:t>
            </a:r>
          </a:p>
        </p:txBody>
      </p:sp>
      <p:sp>
        <p:nvSpPr>
          <p:cNvPr id="22" name="TextBox 21">
            <a:extLst>
              <a:ext uri="{FF2B5EF4-FFF2-40B4-BE49-F238E27FC236}">
                <a16:creationId xmlns:a16="http://schemas.microsoft.com/office/drawing/2014/main" id="{1C991B73-2C75-DDBF-79A4-F66090A5EDCC}"/>
              </a:ext>
            </a:extLst>
          </p:cNvPr>
          <p:cNvSpPr txBox="1"/>
          <p:nvPr/>
        </p:nvSpPr>
        <p:spPr>
          <a:xfrm>
            <a:off x="9308248" y="6398309"/>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
        <p:nvSpPr>
          <p:cNvPr id="5" name="Title 1">
            <a:extLst>
              <a:ext uri="{FF2B5EF4-FFF2-40B4-BE49-F238E27FC236}">
                <a16:creationId xmlns:a16="http://schemas.microsoft.com/office/drawing/2014/main" id="{CDCEAB90-146D-6D6B-78F5-42AC92A7ECD7}"/>
              </a:ext>
            </a:extLst>
          </p:cNvPr>
          <p:cNvSpPr>
            <a:spLocks noGrp="1"/>
          </p:cNvSpPr>
          <p:nvPr>
            <p:ph type="title"/>
          </p:nvPr>
        </p:nvSpPr>
        <p:spPr>
          <a:xfrm>
            <a:off x="6096000" y="449191"/>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SAFEGUARDING</a:t>
            </a:r>
          </a:p>
        </p:txBody>
      </p:sp>
      <p:pic>
        <p:nvPicPr>
          <p:cNvPr id="6" name="Picture 5">
            <a:extLst>
              <a:ext uri="{FF2B5EF4-FFF2-40B4-BE49-F238E27FC236}">
                <a16:creationId xmlns:a16="http://schemas.microsoft.com/office/drawing/2014/main" id="{560794D0-6E62-E837-A0C6-F1624220F67B}"/>
              </a:ext>
            </a:extLst>
          </p:cNvPr>
          <p:cNvPicPr>
            <a:picLocks noChangeAspect="1"/>
          </p:cNvPicPr>
          <p:nvPr/>
        </p:nvPicPr>
        <p:blipFill>
          <a:blip r:embed="rId4"/>
          <a:stretch>
            <a:fillRect/>
          </a:stretch>
        </p:blipFill>
        <p:spPr>
          <a:xfrm>
            <a:off x="4854222" y="94356"/>
            <a:ext cx="1079478" cy="977900"/>
          </a:xfrm>
          <a:prstGeom prst="rect">
            <a:avLst/>
          </a:prstGeom>
        </p:spPr>
      </p:pic>
      <p:sp>
        <p:nvSpPr>
          <p:cNvPr id="7" name="Slide Number Placeholder 3">
            <a:extLst>
              <a:ext uri="{FF2B5EF4-FFF2-40B4-BE49-F238E27FC236}">
                <a16:creationId xmlns:a16="http://schemas.microsoft.com/office/drawing/2014/main" id="{DB6F1435-104D-78C1-0E9E-00FB9A0132CA}"/>
              </a:ext>
            </a:extLst>
          </p:cNvPr>
          <p:cNvSpPr txBox="1">
            <a:spLocks/>
          </p:cNvSpPr>
          <p:nvPr/>
        </p:nvSpPr>
        <p:spPr>
          <a:xfrm>
            <a:off x="210970" y="6409616"/>
            <a:ext cx="77976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a:solidFill>
                  <a:schemeClr val="bg1"/>
                </a:solidFill>
              </a:rPr>
              <a:t>8</a:t>
            </a:r>
          </a:p>
        </p:txBody>
      </p:sp>
    </p:spTree>
    <p:extLst>
      <p:ext uri="{BB962C8B-B14F-4D97-AF65-F5344CB8AC3E}">
        <p14:creationId xmlns:p14="http://schemas.microsoft.com/office/powerpoint/2010/main" val="1517642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AE34D-73CE-831F-9143-A2BA1D083D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ACE242-BEC2-37E4-0D17-1B82829DE3DA}"/>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JOB DESCRIPTION</a:t>
            </a:r>
          </a:p>
        </p:txBody>
      </p:sp>
      <p:sp>
        <p:nvSpPr>
          <p:cNvPr id="4" name="Slide Number Placeholder 3">
            <a:extLst>
              <a:ext uri="{FF2B5EF4-FFF2-40B4-BE49-F238E27FC236}">
                <a16:creationId xmlns:a16="http://schemas.microsoft.com/office/drawing/2014/main" id="{B5CB14CC-70CD-CA94-3552-A2609818C836}"/>
              </a:ext>
            </a:extLst>
          </p:cNvPr>
          <p:cNvSpPr>
            <a:spLocks noGrp="1"/>
          </p:cNvSpPr>
          <p:nvPr>
            <p:ph type="sldNum" sz="quarter" idx="10"/>
          </p:nvPr>
        </p:nvSpPr>
        <p:spPr>
          <a:xfrm>
            <a:off x="210970" y="6409616"/>
            <a:ext cx="779767" cy="365125"/>
          </a:xfrm>
        </p:spPr>
        <p:txBody>
          <a:bodyPr/>
          <a:lstStyle/>
          <a:p>
            <a:pPr algn="ctr"/>
            <a:r>
              <a:rPr lang="en-US" dirty="0"/>
              <a:t>9</a:t>
            </a:r>
          </a:p>
        </p:txBody>
      </p:sp>
      <p:sp>
        <p:nvSpPr>
          <p:cNvPr id="5" name="object 2">
            <a:extLst>
              <a:ext uri="{FF2B5EF4-FFF2-40B4-BE49-F238E27FC236}">
                <a16:creationId xmlns:a16="http://schemas.microsoft.com/office/drawing/2014/main" id="{8AFCED53-CB27-4EC3-238A-04FFE8DCBD47}"/>
              </a:ext>
            </a:extLst>
          </p:cNvPr>
          <p:cNvSpPr txBox="1">
            <a:spLocks/>
          </p:cNvSpPr>
          <p:nvPr/>
        </p:nvSpPr>
        <p:spPr>
          <a:xfrm>
            <a:off x="1290448" y="1280597"/>
            <a:ext cx="10252368" cy="4303486"/>
          </a:xfrm>
          <a:prstGeom prst="rect">
            <a:avLst/>
          </a:prstGeom>
        </p:spPr>
        <p:txBody>
          <a:bodyPr vert="horz" wrap="square" lIns="0" tIns="62865" rIns="0" bIns="0" rtlCol="0">
            <a:sp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spcBef>
                <a:spcPts val="0"/>
              </a:spcBef>
              <a:buClr>
                <a:schemeClr val="accent5">
                  <a:lumMod val="75000"/>
                </a:schemeClr>
              </a:buClr>
            </a:pPr>
            <a:r>
              <a:rPr lang="en-GB" sz="1200" dirty="0">
                <a:latin typeface="+mj-lt"/>
                <a:ea typeface="Calibri" panose="020F0502020204030204" pitchFamily="34" charset="0"/>
                <a:cs typeface="Calibri" panose="020F0502020204030204" pitchFamily="34" charset="0"/>
              </a:rPr>
              <a:t>Pay Grade: H5</a:t>
            </a:r>
          </a:p>
          <a:p>
            <a:pPr>
              <a:spcBef>
                <a:spcPts val="0"/>
              </a:spcBef>
              <a:buClr>
                <a:schemeClr val="accent5">
                  <a:lumMod val="75000"/>
                </a:schemeClr>
              </a:buClr>
            </a:pPr>
            <a:r>
              <a:rPr lang="en-GB" sz="1200" dirty="0">
                <a:latin typeface="+mj-lt"/>
                <a:ea typeface="Calibri" panose="020F0502020204030204" pitchFamily="34" charset="0"/>
                <a:cs typeface="Calibri" panose="020F0502020204030204" pitchFamily="34" charset="0"/>
              </a:rPr>
              <a:t>Contract: Permanent (with four-month probationary period)</a:t>
            </a:r>
          </a:p>
          <a:p>
            <a:pPr>
              <a:spcBef>
                <a:spcPts val="0"/>
              </a:spcBef>
              <a:buClr>
                <a:schemeClr val="accent5">
                  <a:lumMod val="75000"/>
                </a:schemeClr>
              </a:buClr>
            </a:pPr>
            <a:r>
              <a:rPr lang="en-GB" sz="1200" dirty="0">
                <a:latin typeface="+mj-lt"/>
                <a:ea typeface="Calibri" panose="020F0502020204030204" pitchFamily="34" charset="0"/>
                <a:cs typeface="Calibri" panose="020F0502020204030204" pitchFamily="34" charset="0"/>
              </a:rPr>
              <a:t>Hours: Full-time, term time </a:t>
            </a:r>
          </a:p>
          <a:p>
            <a:pPr>
              <a:spcBef>
                <a:spcPts val="0"/>
              </a:spcBef>
              <a:buClr>
                <a:schemeClr val="accent5">
                  <a:lumMod val="75000"/>
                </a:schemeClr>
              </a:buClr>
            </a:pPr>
            <a:r>
              <a:rPr lang="en-GB" sz="1200" dirty="0">
                <a:latin typeface="+mj-lt"/>
                <a:ea typeface="Calibri" panose="020F0502020204030204" pitchFamily="34" charset="0"/>
                <a:cs typeface="Calibri" panose="020F0502020204030204" pitchFamily="34" charset="0"/>
              </a:rPr>
              <a:t>Responsible to: SLT</a:t>
            </a:r>
          </a:p>
          <a:p>
            <a:pPr marL="0" indent="0">
              <a:spcBef>
                <a:spcPts val="0"/>
              </a:spcBef>
              <a:buClr>
                <a:schemeClr val="accent5">
                  <a:lumMod val="75000"/>
                </a:schemeClr>
              </a:buClr>
              <a:buNone/>
            </a:pPr>
            <a:endParaRPr lang="en-GB" sz="1200" dirty="0">
              <a:latin typeface="+mj-lt"/>
              <a:ea typeface="Calibri" panose="020F0502020204030204" pitchFamily="34" charset="0"/>
              <a:cs typeface="Calibri" panose="020F0502020204030204" pitchFamily="34" charset="0"/>
            </a:endParaRPr>
          </a:p>
          <a:p>
            <a:pPr marL="0" indent="0" algn="just">
              <a:lnSpc>
                <a:spcPct val="103000"/>
              </a:lnSpc>
              <a:spcAft>
                <a:spcPts val="75"/>
              </a:spcAft>
              <a:buNone/>
            </a:pPr>
            <a:r>
              <a:rPr lang="en-GB" sz="1200" b="1" dirty="0">
                <a:latin typeface="+mj-lt"/>
                <a:ea typeface="Calibri" panose="020F0502020204030204" pitchFamily="34" charset="0"/>
                <a:cs typeface="Calibri" panose="020F0502020204030204" pitchFamily="34" charset="0"/>
              </a:rPr>
              <a:t>Purpose of the role:  </a:t>
            </a:r>
            <a:endParaRPr lang="en-GB" sz="1200" dirty="0">
              <a:latin typeface="+mj-lt"/>
              <a:ea typeface="Calibri" panose="020F0502020204030204" pitchFamily="34" charset="0"/>
              <a:cs typeface="Calibri" panose="020F0502020204030204" pitchFamily="34" charset="0"/>
            </a:endParaRPr>
          </a:p>
          <a:p>
            <a:pPr marL="0" indent="0">
              <a:buNone/>
            </a:pPr>
            <a:r>
              <a:rPr lang="en-GB" sz="1200" dirty="0">
                <a:latin typeface="+mj-lt"/>
                <a:ea typeface="Calibri" panose="020F0502020204030204" pitchFamily="34" charset="0"/>
                <a:cs typeface="Calibri" panose="020F0502020204030204" pitchFamily="34" charset="0"/>
              </a:rPr>
              <a:t>To support the inclusion, learning, development and wellbeing of all children, particularly those with additional needs: SEND, those requiring targeted support or emerging needs. </a:t>
            </a:r>
          </a:p>
          <a:p>
            <a:pPr marL="0" indent="0">
              <a:buNone/>
            </a:pPr>
            <a:r>
              <a:rPr lang="en-GB" sz="1200" dirty="0">
                <a:latin typeface="+mj-lt"/>
                <a:ea typeface="Calibri" panose="020F0502020204030204" pitchFamily="34" charset="0"/>
                <a:cs typeface="Calibri" panose="020F0502020204030204" pitchFamily="34" charset="0"/>
              </a:rPr>
              <a:t>The Inclusion Early Years Practitioner will work closely with nursery staff, families and external professionals to ensure children receive timely intervention and are able to access the curriculum, provision and wider opportunities available within the nursery.</a:t>
            </a:r>
          </a:p>
          <a:p>
            <a:pPr marL="0" indent="0">
              <a:buNone/>
            </a:pPr>
            <a:r>
              <a:rPr lang="en-GB" sz="1200" dirty="0">
                <a:latin typeface="+mj-lt"/>
                <a:ea typeface="Calibri" panose="020F0502020204030204" pitchFamily="34" charset="0"/>
                <a:cs typeface="Calibri" panose="020F0502020204030204" pitchFamily="34" charset="0"/>
              </a:rPr>
              <a:t>The role includes supporting inclusive practice across the nursery, contributing to safeguarding processes, and supporting the organisation and quality of wraparound and holiday provision.</a:t>
            </a:r>
          </a:p>
          <a:p>
            <a:pPr>
              <a:spcBef>
                <a:spcPts val="0"/>
              </a:spcBef>
              <a:buClr>
                <a:schemeClr val="accent5">
                  <a:lumMod val="75000"/>
                </a:schemeClr>
              </a:buClr>
            </a:pPr>
            <a:endParaRPr lang="en-GB" sz="1200" dirty="0">
              <a:latin typeface="+mj-lt"/>
              <a:ea typeface="Calibri" panose="020F0502020204030204" pitchFamily="34" charset="0"/>
              <a:cs typeface="Calibri" panose="020F0502020204030204" pitchFamily="34" charset="0"/>
            </a:endParaRPr>
          </a:p>
          <a:p>
            <a:pPr marL="0" indent="0">
              <a:spcBef>
                <a:spcPts val="0"/>
              </a:spcBef>
              <a:buClr>
                <a:schemeClr val="accent5">
                  <a:lumMod val="75000"/>
                </a:schemeClr>
              </a:buClr>
              <a:buNone/>
            </a:pPr>
            <a:endParaRPr lang="en-GB" sz="1200" dirty="0">
              <a:latin typeface="+mj-lt"/>
              <a:ea typeface="Calibri" panose="020F0502020204030204" pitchFamily="34" charset="0"/>
              <a:cs typeface="Calibri" panose="020F0502020204030204" pitchFamily="34" charset="0"/>
            </a:endParaRPr>
          </a:p>
          <a:p>
            <a:pPr marL="0" indent="0">
              <a:buNone/>
            </a:pPr>
            <a:r>
              <a:rPr lang="en-GB" sz="1200" b="1" dirty="0">
                <a:latin typeface="+mj-lt"/>
                <a:ea typeface="Calibri" panose="020F0502020204030204" pitchFamily="34" charset="0"/>
                <a:cs typeface="Calibri" panose="020F0502020204030204" pitchFamily="34" charset="0"/>
              </a:rPr>
              <a:t>Aims: </a:t>
            </a:r>
          </a:p>
          <a:p>
            <a:pPr marL="0" lvl="0" indent="0">
              <a:buNone/>
            </a:pPr>
            <a:r>
              <a:rPr lang="en-GB" sz="1200" dirty="0">
                <a:latin typeface="+mj-lt"/>
                <a:ea typeface="Calibri" panose="020F0502020204030204" pitchFamily="34" charset="0"/>
                <a:cs typeface="Calibri" panose="020F0502020204030204" pitchFamily="34" charset="0"/>
              </a:rPr>
              <a:t>To ensure that the provision in Nursery is of the highest possible standard and that all statutory requirements are met</a:t>
            </a:r>
          </a:p>
          <a:p>
            <a:pPr marL="0" lvl="0" indent="0">
              <a:buNone/>
            </a:pPr>
            <a:r>
              <a:rPr lang="en-GB" sz="1200" dirty="0">
                <a:latin typeface="+mj-lt"/>
                <a:ea typeface="Calibri" panose="020F0502020204030204" pitchFamily="34" charset="0"/>
                <a:cs typeface="Calibri" panose="020F0502020204030204" pitchFamily="34" charset="0"/>
              </a:rPr>
              <a:t>To be responsible for the care and learning of all children </a:t>
            </a:r>
          </a:p>
          <a:p>
            <a:pPr marL="0" indent="0">
              <a:spcBef>
                <a:spcPts val="0"/>
              </a:spcBef>
              <a:buClr>
                <a:schemeClr val="accent5">
                  <a:lumMod val="75000"/>
                </a:schemeClr>
              </a:buClr>
              <a:buNone/>
            </a:pPr>
            <a:endParaRPr lang="en-GB" sz="1200" dirty="0">
              <a:latin typeface="+mj-lt"/>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2028DAA9-CC92-2B63-7426-027018EAC94F}"/>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C83987A8-F832-5912-A12B-C70E9FDBB90A}"/>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77552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DAB64-A06F-547F-0914-93AE462F91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EDE213-B0F4-7CD4-1EEE-5B4B45CD60DC}"/>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JOB DESCRIPTION</a:t>
            </a:r>
          </a:p>
        </p:txBody>
      </p:sp>
      <p:sp>
        <p:nvSpPr>
          <p:cNvPr id="4" name="Slide Number Placeholder 3">
            <a:extLst>
              <a:ext uri="{FF2B5EF4-FFF2-40B4-BE49-F238E27FC236}">
                <a16:creationId xmlns:a16="http://schemas.microsoft.com/office/drawing/2014/main" id="{6DD0A0AB-AE92-D90D-0EA2-F831876EEA6D}"/>
              </a:ext>
            </a:extLst>
          </p:cNvPr>
          <p:cNvSpPr>
            <a:spLocks noGrp="1"/>
          </p:cNvSpPr>
          <p:nvPr>
            <p:ph type="sldNum" sz="quarter" idx="10"/>
          </p:nvPr>
        </p:nvSpPr>
        <p:spPr>
          <a:xfrm>
            <a:off x="210970" y="6409616"/>
            <a:ext cx="779767" cy="365125"/>
          </a:xfrm>
        </p:spPr>
        <p:txBody>
          <a:bodyPr/>
          <a:lstStyle/>
          <a:p>
            <a:pPr algn="ctr"/>
            <a:r>
              <a:rPr lang="en-US" dirty="0"/>
              <a:t>10</a:t>
            </a:r>
          </a:p>
        </p:txBody>
      </p:sp>
      <p:sp>
        <p:nvSpPr>
          <p:cNvPr id="5" name="object 2">
            <a:extLst>
              <a:ext uri="{FF2B5EF4-FFF2-40B4-BE49-F238E27FC236}">
                <a16:creationId xmlns:a16="http://schemas.microsoft.com/office/drawing/2014/main" id="{965607D0-F4EE-1F0C-99FD-C3031E7A1CB5}"/>
              </a:ext>
            </a:extLst>
          </p:cNvPr>
          <p:cNvSpPr txBox="1">
            <a:spLocks/>
          </p:cNvSpPr>
          <p:nvPr/>
        </p:nvSpPr>
        <p:spPr>
          <a:xfrm>
            <a:off x="1290448" y="1278256"/>
            <a:ext cx="10252368" cy="5418791"/>
          </a:xfrm>
          <a:prstGeom prst="rect">
            <a:avLst/>
          </a:prstGeom>
        </p:spPr>
        <p:txBody>
          <a:bodyPr vert="horz" wrap="square" lIns="0" tIns="62865" rIns="0" bIns="0" rtlCol="0">
            <a:sp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Key Responsibilities</a:t>
            </a:r>
          </a:p>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Inclusion and SEND</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the identification of children with emerging special educational needs and disabilities through observation, assessment and monitoring.</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Deliver targeted interventions and support programmes for individual children and small groups.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Contribute to the planning, implementation and review of provision plans and individual support strategies.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Maintain accurate records of interventions, observations, outcomes and progress.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Gather evidence and contribute towards referrals to external agencies and funding applications where appropriate.</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Liaise effectively with all external professionals, including Speech and Language Therapists, Educational Psychologists, Advisory Teachers, Health Visitors and Early Years SEND teams.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Implement recommendations from professional reports and support colleagues to embed strategies into daily practice.</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transitions into nursery and onward to school, ensuring children's needs are appropriately communicated and supported.</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Lead the planning, implementation and evaluation of nurture provision, using observations, assessment information and professional guidance to identify need, measure outcomes and support children's emotional wellbeing, resilience, relationships and engagement in learning.</a:t>
            </a:r>
          </a:p>
          <a:p>
            <a:pPr lvl="0">
              <a:spcBef>
                <a:spcPts val="0"/>
              </a:spcBef>
              <a:buClr>
                <a:schemeClr val="accent5">
                  <a:lumMod val="75000"/>
                </a:schemeClr>
              </a:buClr>
              <a:buFont typeface="Wingdings" panose="05000000000000000000" pitchFamily="2" charset="2"/>
              <a:buChar char="Ø"/>
            </a:pPr>
            <a:endParaRPr lang="en-GB" sz="1200" dirty="0">
              <a:latin typeface="+mj-lt"/>
              <a:ea typeface="Calibri" panose="020F0502020204030204" pitchFamily="34" charset="0"/>
              <a:cs typeface="Calibri" panose="020F0502020204030204" pitchFamily="34" charset="0"/>
            </a:endParaRPr>
          </a:p>
          <a:p>
            <a:pPr marL="0" indent="0">
              <a:spcBef>
                <a:spcPts val="0"/>
              </a:spcBef>
              <a:buNone/>
            </a:pPr>
            <a:r>
              <a:rPr lang="en-GB" sz="1200" b="1" dirty="0">
                <a:latin typeface="+mj-lt"/>
                <a:ea typeface="Calibri" panose="020F0502020204030204" pitchFamily="34" charset="0"/>
                <a:cs typeface="Calibri" panose="020F0502020204030204" pitchFamily="34" charset="0"/>
              </a:rPr>
              <a:t>Speech, Language and Communication</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Deliver speech, language and communication interventions under the guidance of professionals and nursery leaders.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Promote communication-friendly environments and effective interaction strategies throughout the nursery.</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staff and families to implement agreed communication approaches consistently.</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Monitor and evaluate the impact of interventions and support programmes.</a:t>
            </a:r>
          </a:p>
          <a:p>
            <a:pPr marL="0" indent="0">
              <a:spcBef>
                <a:spcPts val="0"/>
              </a:spcBef>
              <a:buNone/>
            </a:pPr>
            <a:r>
              <a:rPr lang="en-GB" sz="1200" dirty="0">
                <a:latin typeface="+mj-lt"/>
                <a:ea typeface="Calibri" panose="020F0502020204030204" pitchFamily="34" charset="0"/>
                <a:cs typeface="Calibri" panose="020F0502020204030204" pitchFamily="34" charset="0"/>
              </a:rPr>
              <a:t> </a:t>
            </a:r>
          </a:p>
          <a:p>
            <a:pPr marL="0" indent="0">
              <a:spcBef>
                <a:spcPts val="0"/>
              </a:spcBef>
              <a:buNone/>
            </a:pPr>
            <a:r>
              <a:rPr lang="en-GB" sz="1200" b="1" dirty="0">
                <a:latin typeface="+mj-lt"/>
                <a:ea typeface="Calibri" panose="020F0502020204030204" pitchFamily="34" charset="0"/>
                <a:cs typeface="Calibri" panose="020F0502020204030204" pitchFamily="34" charset="0"/>
              </a:rPr>
              <a:t>Teaching and Learning</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children to access all aspects of the nursery curriculum through high-quality inclusive practice.</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Adapt activities, routines and environments to meet individual needs and remove barriers to learning.</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Work collaboratively with teachers and practitioners to ensure provision promotes progress for all children.</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Model effective strategies that support communication, engagement, independence and positive learning behaviours.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Contribute to observations and assessments that inform curriculum planning and provision development.</a:t>
            </a:r>
          </a:p>
          <a:p>
            <a:pPr marL="0" lvl="0" indent="0">
              <a:spcBef>
                <a:spcPts val="0"/>
              </a:spcBef>
              <a:buClr>
                <a:schemeClr val="accent5">
                  <a:lumMod val="75000"/>
                </a:schemeClr>
              </a:buClr>
              <a:buNone/>
            </a:pPr>
            <a:endParaRPr lang="en-GB" sz="1200" dirty="0">
              <a:latin typeface="+mj-lt"/>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C171FF21-CDD1-CC5C-64D6-3A4385663DE5}"/>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69369B2B-53B6-B2A0-70CB-BCA4A4FE22BF}"/>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91186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62248-FE57-A620-BD30-F8BF3FC476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F767BC-0506-8EC0-2639-F1690DBAD2BD}"/>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JOB DESCRIPTION</a:t>
            </a:r>
          </a:p>
        </p:txBody>
      </p:sp>
      <p:sp>
        <p:nvSpPr>
          <p:cNvPr id="4" name="Slide Number Placeholder 3">
            <a:extLst>
              <a:ext uri="{FF2B5EF4-FFF2-40B4-BE49-F238E27FC236}">
                <a16:creationId xmlns:a16="http://schemas.microsoft.com/office/drawing/2014/main" id="{C7A938DE-A24A-1D1F-562E-5C60D7BC1657}"/>
              </a:ext>
            </a:extLst>
          </p:cNvPr>
          <p:cNvSpPr>
            <a:spLocks noGrp="1"/>
          </p:cNvSpPr>
          <p:nvPr>
            <p:ph type="sldNum" sz="quarter" idx="10"/>
          </p:nvPr>
        </p:nvSpPr>
        <p:spPr>
          <a:xfrm>
            <a:off x="210970" y="6409616"/>
            <a:ext cx="779767" cy="365125"/>
          </a:xfrm>
        </p:spPr>
        <p:txBody>
          <a:bodyPr/>
          <a:lstStyle/>
          <a:p>
            <a:pPr algn="ctr"/>
            <a:r>
              <a:rPr lang="en-US" dirty="0"/>
              <a:t>10</a:t>
            </a:r>
          </a:p>
        </p:txBody>
      </p:sp>
      <p:sp>
        <p:nvSpPr>
          <p:cNvPr id="5" name="object 2">
            <a:extLst>
              <a:ext uri="{FF2B5EF4-FFF2-40B4-BE49-F238E27FC236}">
                <a16:creationId xmlns:a16="http://schemas.microsoft.com/office/drawing/2014/main" id="{4D299644-7192-7AE9-8B48-3B86DF11727B}"/>
              </a:ext>
            </a:extLst>
          </p:cNvPr>
          <p:cNvSpPr txBox="1">
            <a:spLocks/>
          </p:cNvSpPr>
          <p:nvPr/>
        </p:nvSpPr>
        <p:spPr>
          <a:xfrm>
            <a:off x="1290448" y="1278256"/>
            <a:ext cx="10252368" cy="5418791"/>
          </a:xfrm>
          <a:prstGeom prst="rect">
            <a:avLst/>
          </a:prstGeom>
        </p:spPr>
        <p:txBody>
          <a:bodyPr vert="horz" wrap="square" lIns="0" tIns="62865" rIns="0" bIns="0" rtlCol="0">
            <a:sp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Key Responsibilities</a:t>
            </a:r>
          </a:p>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Family Support</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Develop positive and professional relationships with families.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parents and carers to understand their child's strengths, development and additional needs.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Signpost families to relevant services and support networks.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Work sensitively with families during periods of assessment, referral and transition.</a:t>
            </a:r>
          </a:p>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 </a:t>
            </a:r>
          </a:p>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Safeguarding and Welfare</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Promote and safeguard the welfare of all children.</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Undertake Designated Safeguarding Lead (DSL) training to inform practice.</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Monitor children's welfare and act in accordance with the nursery's safeguarding procedures.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vulnerable children and families through effective communication and information sharing.</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Ensure all health, safety and risk assessment procedures are followed.</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Ensure up-to-date with paediatric and food hygiene training.</a:t>
            </a:r>
          </a:p>
          <a:p>
            <a:pPr marL="0" lvl="0" indent="0">
              <a:spcBef>
                <a:spcPts val="0"/>
              </a:spcBef>
              <a:buClr>
                <a:schemeClr val="accent5">
                  <a:lumMod val="75000"/>
                </a:schemeClr>
              </a:buClr>
              <a:buNone/>
            </a:pPr>
            <a:endParaRPr lang="en-GB" sz="1200" b="1" dirty="0">
              <a:latin typeface="+mj-lt"/>
              <a:ea typeface="Calibri" panose="020F0502020204030204" pitchFamily="34" charset="0"/>
              <a:cs typeface="Calibri" panose="020F0502020204030204" pitchFamily="34" charset="0"/>
            </a:endParaRPr>
          </a:p>
          <a:p>
            <a:pPr marL="0" lv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Wraparound and Holiday Provision</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the planning, organisation and delivery of wraparound provision.</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Ensure wraparound activities reflect and enhance the nursery curriculum and provide meaningful learning opportunities.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Monitor the quality and effectiveness of provision and identify opportunities for development.</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the delivery of holiday provision where required.</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Provide flexibility across extended provision to meet the needs of families and the nursery.</a:t>
            </a:r>
          </a:p>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 </a:t>
            </a:r>
          </a:p>
          <a:p>
            <a:pPr marL="0" indent="0">
              <a:spcBef>
                <a:spcPts val="0"/>
              </a:spcBef>
              <a:buClr>
                <a:schemeClr val="accent5">
                  <a:lumMod val="75000"/>
                </a:schemeClr>
              </a:buClr>
              <a:buNone/>
            </a:pPr>
            <a:r>
              <a:rPr lang="en-GB" sz="1200" b="1" dirty="0">
                <a:latin typeface="+mj-lt"/>
                <a:ea typeface="Calibri" panose="020F0502020204030204" pitchFamily="34" charset="0"/>
                <a:cs typeface="Calibri" panose="020F0502020204030204" pitchFamily="34" charset="0"/>
              </a:rPr>
              <a:t>Staffing and Operational Support</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Provide cover for staff absence as required.</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Work flexibly across nursery classes and provisions to support children's needs.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Prepare and organise resources to support inclusive learning and intervention programmes.</a:t>
            </a:r>
          </a:p>
          <a:p>
            <a:pPr lvl="0">
              <a:spcBef>
                <a:spcPts val="0"/>
              </a:spcBef>
              <a:buClr>
                <a:schemeClr val="accent5">
                  <a:lumMod val="75000"/>
                </a:schemeClr>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Contribute to maintaining safe, stimulating and well-organised learning environments.</a:t>
            </a:r>
            <a:endParaRPr lang="en-GB" sz="1200" b="1" dirty="0">
              <a:latin typeface="+mj-lt"/>
              <a:ea typeface="Calibri" panose="020F0502020204030204" pitchFamily="34" charset="0"/>
              <a:cs typeface="Calibri" panose="020F0502020204030204" pitchFamily="34" charset="0"/>
            </a:endParaRPr>
          </a:p>
          <a:p>
            <a:pPr marL="0" lvl="0" indent="0">
              <a:spcBef>
                <a:spcPts val="0"/>
              </a:spcBef>
              <a:buClr>
                <a:srgbClr val="56643E"/>
              </a:buClr>
              <a:buNone/>
            </a:pPr>
            <a:endParaRPr lang="en-GB" sz="1200" dirty="0">
              <a:latin typeface="+mj-lt"/>
              <a:ea typeface="Calibri" panose="020F0502020204030204" pitchFamily="34" charset="0"/>
              <a:cs typeface="Calibri" panose="020F0502020204030204" pitchFamily="34" charset="0"/>
            </a:endParaRPr>
          </a:p>
          <a:p>
            <a:pPr marL="0" lvl="0" indent="0">
              <a:spcBef>
                <a:spcPts val="0"/>
              </a:spcBef>
              <a:buClr>
                <a:schemeClr val="accent5">
                  <a:lumMod val="75000"/>
                </a:schemeClr>
              </a:buClr>
              <a:buNone/>
            </a:pPr>
            <a:endParaRPr lang="en-GB" sz="1200" dirty="0">
              <a:latin typeface="+mj-lt"/>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FDC9239E-2075-DE33-185B-7612F7006D8D}"/>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C763A697-87C9-E21F-B3F8-6A24756F07A1}"/>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15695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931CD-18EB-9A17-EB72-EDF96839A4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DEEB99-94F5-27A9-312B-A9FFAF774049}"/>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JOB DESCRIPTION</a:t>
            </a:r>
          </a:p>
        </p:txBody>
      </p:sp>
      <p:sp>
        <p:nvSpPr>
          <p:cNvPr id="4" name="Slide Number Placeholder 3">
            <a:extLst>
              <a:ext uri="{FF2B5EF4-FFF2-40B4-BE49-F238E27FC236}">
                <a16:creationId xmlns:a16="http://schemas.microsoft.com/office/drawing/2014/main" id="{7E37C529-D812-A614-21B8-38D0F790B7E6}"/>
              </a:ext>
            </a:extLst>
          </p:cNvPr>
          <p:cNvSpPr>
            <a:spLocks noGrp="1"/>
          </p:cNvSpPr>
          <p:nvPr>
            <p:ph type="sldNum" sz="quarter" idx="10"/>
          </p:nvPr>
        </p:nvSpPr>
        <p:spPr>
          <a:xfrm>
            <a:off x="210970" y="6409616"/>
            <a:ext cx="779767" cy="365125"/>
          </a:xfrm>
        </p:spPr>
        <p:txBody>
          <a:bodyPr/>
          <a:lstStyle/>
          <a:p>
            <a:pPr algn="ctr"/>
            <a:r>
              <a:rPr lang="en-US" dirty="0"/>
              <a:t>11</a:t>
            </a:r>
          </a:p>
        </p:txBody>
      </p:sp>
      <p:sp>
        <p:nvSpPr>
          <p:cNvPr id="5" name="object 2">
            <a:extLst>
              <a:ext uri="{FF2B5EF4-FFF2-40B4-BE49-F238E27FC236}">
                <a16:creationId xmlns:a16="http://schemas.microsoft.com/office/drawing/2014/main" id="{95CD0383-6D3F-4D22-C2A0-4910668BFB7C}"/>
              </a:ext>
            </a:extLst>
          </p:cNvPr>
          <p:cNvSpPr txBox="1">
            <a:spLocks/>
          </p:cNvSpPr>
          <p:nvPr/>
        </p:nvSpPr>
        <p:spPr>
          <a:xfrm>
            <a:off x="1968734" y="1278256"/>
            <a:ext cx="9054170" cy="3941464"/>
          </a:xfrm>
          <a:prstGeom prst="rect">
            <a:avLst/>
          </a:prstGeom>
        </p:spPr>
        <p:txBody>
          <a:bodyPr vert="horz" wrap="square" lIns="0" tIns="62865" rIns="0" bIns="0" rtlCol="0">
            <a:sp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spcBef>
                <a:spcPts val="0"/>
              </a:spcBef>
              <a:buNone/>
            </a:pPr>
            <a:r>
              <a:rPr lang="en-GB" sz="1200" b="1" dirty="0">
                <a:latin typeface="+mj-lt"/>
                <a:ea typeface="Calibri" panose="020F0502020204030204" pitchFamily="34" charset="0"/>
                <a:cs typeface="Calibri" panose="020F0502020204030204" pitchFamily="34" charset="0"/>
              </a:rPr>
              <a:t>Community Engagement and Nursery Development</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Act as a key liaison for Tuesday Tiny Tots sessions, supporting engagement with families and promoting early intervention.</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Support nursery marketing and promotional activities, including open events, transition events and community engagement opportunities.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Promote the nursery's ethos, vision and values within the wider community.</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Contribute to the ongoing development of inclusive practice across the nursery.</a:t>
            </a:r>
          </a:p>
          <a:p>
            <a:pPr marL="0" indent="0">
              <a:spcBef>
                <a:spcPts val="0"/>
              </a:spcBef>
              <a:buNone/>
            </a:pPr>
            <a:endParaRPr lang="en-GB" sz="1200" dirty="0">
              <a:latin typeface="+mj-lt"/>
              <a:ea typeface="Calibri" panose="020F0502020204030204" pitchFamily="34" charset="0"/>
              <a:cs typeface="Calibri" panose="020F0502020204030204" pitchFamily="34" charset="0"/>
            </a:endParaRPr>
          </a:p>
          <a:p>
            <a:pPr marL="0" indent="0">
              <a:spcBef>
                <a:spcPts val="0"/>
              </a:spcBef>
              <a:buNone/>
            </a:pPr>
            <a:r>
              <a:rPr lang="en-GB" sz="1200" b="1" dirty="0">
                <a:latin typeface="+mj-lt"/>
                <a:ea typeface="Calibri" panose="020F0502020204030204" pitchFamily="34" charset="0"/>
                <a:cs typeface="Calibri" panose="020F0502020204030204" pitchFamily="34" charset="0"/>
              </a:rPr>
              <a:t>General Responsibilities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Foster a warm, welcoming and inclusive environment where all children feel valued and supported.</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Maintain positive relationships with children, families, colleagues and external professionals.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Follow all nursery policies and procedures.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Contribute to the learning environment to meet children’s needs.</a:t>
            </a:r>
          </a:p>
          <a:p>
            <a:pPr lvl="0">
              <a:spcBef>
                <a:spcPts val="0"/>
              </a:spcBef>
              <a:buClr>
                <a:srgbClr val="56643E"/>
              </a:buClr>
              <a:buFont typeface="Wingdings" panose="05000000000000000000" pitchFamily="2" charset="2"/>
              <a:buChar char="Ø"/>
            </a:pPr>
            <a:r>
              <a:rPr lang="en-GB" sz="1200" dirty="0">
                <a:latin typeface="+mj-lt"/>
                <a:ea typeface="Calibri" panose="020F0502020204030204" pitchFamily="34" charset="0"/>
                <a:cs typeface="Calibri" panose="020F0502020204030204" pitchFamily="34" charset="0"/>
              </a:rPr>
              <a:t>Undertake any other duties commensurate with the grade and responsibility of the post.</a:t>
            </a:r>
          </a:p>
          <a:p>
            <a:pPr lvl="0">
              <a:spcBef>
                <a:spcPts val="0"/>
              </a:spcBef>
              <a:buClr>
                <a:srgbClr val="56643E"/>
              </a:buClr>
              <a:buFont typeface="Wingdings" panose="05000000000000000000" pitchFamily="2" charset="2"/>
              <a:buChar char="Ø"/>
            </a:pPr>
            <a:endParaRPr lang="en-GB" sz="1200" dirty="0">
              <a:latin typeface="+mj-lt"/>
              <a:ea typeface="Calibri" panose="020F0502020204030204" pitchFamily="34" charset="0"/>
              <a:cs typeface="Calibri" panose="020F0502020204030204" pitchFamily="34" charset="0"/>
            </a:endParaRPr>
          </a:p>
          <a:p>
            <a:pPr marL="0" indent="0">
              <a:spcBef>
                <a:spcPts val="0"/>
              </a:spcBef>
              <a:buClr>
                <a:srgbClr val="56643E"/>
              </a:buClr>
              <a:buNone/>
            </a:pPr>
            <a:endParaRPr lang="en-GB" sz="1200" dirty="0">
              <a:latin typeface="+mj-lt"/>
              <a:ea typeface="Calibri" panose="020F0502020204030204" pitchFamily="34" charset="0"/>
              <a:cs typeface="Calibri" panose="020F0502020204030204" pitchFamily="34" charset="0"/>
            </a:endParaRPr>
          </a:p>
          <a:p>
            <a:pPr marL="0" indent="0">
              <a:spcBef>
                <a:spcPts val="0"/>
              </a:spcBef>
              <a:buClr>
                <a:srgbClr val="56643E"/>
              </a:buClr>
              <a:buNone/>
            </a:pPr>
            <a:r>
              <a:rPr lang="en-GB" sz="1200" b="1" i="1" dirty="0">
                <a:latin typeface="+mj-lt"/>
                <a:ea typeface="Calibri" panose="020F0502020204030204" pitchFamily="34" charset="0"/>
                <a:cs typeface="Calibri" panose="020F0502020204030204" pitchFamily="34" charset="0"/>
              </a:rPr>
              <a:t>The duties and responsibilities listed above describe the post as it is at present.  The post holder is expected to accept any reasonable alterations that may from time to time be necessary.	</a:t>
            </a:r>
          </a:p>
          <a:p>
            <a:pPr lvl="0">
              <a:spcBef>
                <a:spcPts val="0"/>
              </a:spcBef>
              <a:buClr>
                <a:srgbClr val="56643E"/>
              </a:buClr>
              <a:buFont typeface="Wingdings" panose="05000000000000000000" pitchFamily="2" charset="2"/>
              <a:buChar char="Ø"/>
            </a:pPr>
            <a:endParaRPr lang="en-GB" sz="1200" dirty="0">
              <a:latin typeface="+mj-lt"/>
              <a:ea typeface="Calibri" panose="020F0502020204030204" pitchFamily="34" charset="0"/>
              <a:cs typeface="Calibri" panose="020F0502020204030204" pitchFamily="34" charset="0"/>
            </a:endParaRPr>
          </a:p>
          <a:p>
            <a:pPr marL="0" indent="0">
              <a:spcBef>
                <a:spcPts val="0"/>
              </a:spcBef>
              <a:buClr>
                <a:schemeClr val="accent5">
                  <a:lumMod val="75000"/>
                </a:schemeClr>
              </a:buClr>
              <a:buNone/>
            </a:pPr>
            <a:endParaRPr lang="en-GB" sz="1200" dirty="0">
              <a:latin typeface="+mj-lt"/>
              <a:ea typeface="Calibri" panose="020F0502020204030204" pitchFamily="34" charset="0"/>
              <a:cs typeface="Calibri" panose="020F0502020204030204" pitchFamily="34" charset="0"/>
            </a:endParaRPr>
          </a:p>
          <a:p>
            <a:pPr marL="0" indent="0">
              <a:spcBef>
                <a:spcPts val="0"/>
              </a:spcBef>
              <a:buClr>
                <a:schemeClr val="accent5">
                  <a:lumMod val="75000"/>
                </a:schemeClr>
              </a:buClr>
              <a:buNone/>
            </a:pPr>
            <a:endParaRPr lang="en-GB" sz="1200" dirty="0">
              <a:latin typeface="Baguet Script" panose="00000500000000000000" pitchFamily="2"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34CAFEE9-3A86-E48F-CA42-3843491A9A8E}"/>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112F38B8-F40D-F075-3B52-106FCAF596BC}"/>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pic>
        <p:nvPicPr>
          <p:cNvPr id="16" name="Picture 15">
            <a:extLst>
              <a:ext uri="{FF2B5EF4-FFF2-40B4-BE49-F238E27FC236}">
                <a16:creationId xmlns:a16="http://schemas.microsoft.com/office/drawing/2014/main" id="{4A79EBDF-7065-3786-7125-C5EFB1D640DF}"/>
              </a:ext>
            </a:extLst>
          </p:cNvPr>
          <p:cNvPicPr>
            <a:picLocks noChangeAspect="1"/>
          </p:cNvPicPr>
          <p:nvPr/>
        </p:nvPicPr>
        <p:blipFill>
          <a:blip r:embed="rId3"/>
          <a:stretch>
            <a:fillRect/>
          </a:stretch>
        </p:blipFill>
        <p:spPr>
          <a:xfrm>
            <a:off x="2989795" y="5293702"/>
            <a:ext cx="1059180" cy="1412240"/>
          </a:xfrm>
          <a:prstGeom prst="rect">
            <a:avLst/>
          </a:prstGeom>
        </p:spPr>
      </p:pic>
      <p:pic>
        <p:nvPicPr>
          <p:cNvPr id="18" name="Picture 17">
            <a:extLst>
              <a:ext uri="{FF2B5EF4-FFF2-40B4-BE49-F238E27FC236}">
                <a16:creationId xmlns:a16="http://schemas.microsoft.com/office/drawing/2014/main" id="{5CAA951A-C49E-78F6-9522-5CE50AC47429}"/>
              </a:ext>
            </a:extLst>
          </p:cNvPr>
          <p:cNvPicPr>
            <a:picLocks noChangeAspect="1"/>
          </p:cNvPicPr>
          <p:nvPr/>
        </p:nvPicPr>
        <p:blipFill>
          <a:blip r:embed="rId4"/>
          <a:stretch>
            <a:fillRect/>
          </a:stretch>
        </p:blipFill>
        <p:spPr>
          <a:xfrm>
            <a:off x="5070035" y="5258317"/>
            <a:ext cx="1059180" cy="1412240"/>
          </a:xfrm>
          <a:prstGeom prst="rect">
            <a:avLst/>
          </a:prstGeom>
        </p:spPr>
      </p:pic>
      <p:pic>
        <p:nvPicPr>
          <p:cNvPr id="20" name="Picture 19">
            <a:extLst>
              <a:ext uri="{FF2B5EF4-FFF2-40B4-BE49-F238E27FC236}">
                <a16:creationId xmlns:a16="http://schemas.microsoft.com/office/drawing/2014/main" id="{3F0C2C18-F5D6-EAD6-F156-4EBC2219AE9B}"/>
              </a:ext>
            </a:extLst>
          </p:cNvPr>
          <p:cNvPicPr>
            <a:picLocks noChangeAspect="1"/>
          </p:cNvPicPr>
          <p:nvPr/>
        </p:nvPicPr>
        <p:blipFill>
          <a:blip r:embed="rId5"/>
          <a:stretch>
            <a:fillRect/>
          </a:stretch>
        </p:blipFill>
        <p:spPr>
          <a:xfrm rot="5400000">
            <a:off x="7140921" y="5449707"/>
            <a:ext cx="1372614" cy="1029461"/>
          </a:xfrm>
          <a:prstGeom prst="rect">
            <a:avLst/>
          </a:prstGeom>
        </p:spPr>
      </p:pic>
    </p:spTree>
    <p:extLst>
      <p:ext uri="{BB962C8B-B14F-4D97-AF65-F5344CB8AC3E}">
        <p14:creationId xmlns:p14="http://schemas.microsoft.com/office/powerpoint/2010/main" val="3722036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385F5-CB7D-752E-6596-7475EE84AD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EE09E3-A816-CC19-66F7-432ED100FA5F}"/>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PERSON SPECIFICATION</a:t>
            </a:r>
          </a:p>
        </p:txBody>
      </p:sp>
      <p:sp>
        <p:nvSpPr>
          <p:cNvPr id="4" name="Slide Number Placeholder 3">
            <a:extLst>
              <a:ext uri="{FF2B5EF4-FFF2-40B4-BE49-F238E27FC236}">
                <a16:creationId xmlns:a16="http://schemas.microsoft.com/office/drawing/2014/main" id="{30162AE3-C79B-C680-7729-288161627FF5}"/>
              </a:ext>
            </a:extLst>
          </p:cNvPr>
          <p:cNvSpPr>
            <a:spLocks noGrp="1"/>
          </p:cNvSpPr>
          <p:nvPr>
            <p:ph type="sldNum" sz="quarter" idx="10"/>
          </p:nvPr>
        </p:nvSpPr>
        <p:spPr>
          <a:xfrm>
            <a:off x="210970" y="6409616"/>
            <a:ext cx="779767" cy="365125"/>
          </a:xfrm>
        </p:spPr>
        <p:txBody>
          <a:bodyPr/>
          <a:lstStyle/>
          <a:p>
            <a:pPr algn="ctr"/>
            <a:r>
              <a:rPr lang="en-US" dirty="0"/>
              <a:t>12</a:t>
            </a:r>
          </a:p>
        </p:txBody>
      </p:sp>
      <p:pic>
        <p:nvPicPr>
          <p:cNvPr id="8" name="Picture 7">
            <a:extLst>
              <a:ext uri="{FF2B5EF4-FFF2-40B4-BE49-F238E27FC236}">
                <a16:creationId xmlns:a16="http://schemas.microsoft.com/office/drawing/2014/main" id="{D252D515-8CE3-4CE4-C37E-A4B14050D69D}"/>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5230DCA1-CFFB-2CA2-39D1-EE64E936A6AE}"/>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graphicFrame>
        <p:nvGraphicFramePr>
          <p:cNvPr id="7" name="object 5">
            <a:extLst>
              <a:ext uri="{FF2B5EF4-FFF2-40B4-BE49-F238E27FC236}">
                <a16:creationId xmlns:a16="http://schemas.microsoft.com/office/drawing/2014/main" id="{E5F8432C-1A01-A48C-1739-A3ED157775CA}"/>
              </a:ext>
            </a:extLst>
          </p:cNvPr>
          <p:cNvGraphicFramePr>
            <a:graphicFrameLocks noGrp="1"/>
          </p:cNvGraphicFramePr>
          <p:nvPr>
            <p:extLst>
              <p:ext uri="{D42A27DB-BD31-4B8C-83A1-F6EECF244321}">
                <p14:modId xmlns:p14="http://schemas.microsoft.com/office/powerpoint/2010/main" val="2728168105"/>
              </p:ext>
            </p:extLst>
          </p:nvPr>
        </p:nvGraphicFramePr>
        <p:xfrm>
          <a:off x="984250" y="1280597"/>
          <a:ext cx="10223499" cy="1505585"/>
        </p:xfrm>
        <a:graphic>
          <a:graphicData uri="http://schemas.openxmlformats.org/drawingml/2006/table">
            <a:tbl>
              <a:tblPr firstRow="1" bandRow="1">
                <a:tableStyleId>{775DCB02-9BB8-47FD-8907-85C794F793BA}</a:tableStyleId>
              </a:tblPr>
              <a:tblGrid>
                <a:gridCol w="7082790">
                  <a:extLst>
                    <a:ext uri="{9D8B030D-6E8A-4147-A177-3AD203B41FA5}">
                      <a16:colId xmlns:a16="http://schemas.microsoft.com/office/drawing/2014/main" val="20000"/>
                    </a:ext>
                  </a:extLst>
                </a:gridCol>
                <a:gridCol w="1743709">
                  <a:extLst>
                    <a:ext uri="{9D8B030D-6E8A-4147-A177-3AD203B41FA5}">
                      <a16:colId xmlns:a16="http://schemas.microsoft.com/office/drawing/2014/main" val="20001"/>
                    </a:ext>
                  </a:extLst>
                </a:gridCol>
                <a:gridCol w="1397000">
                  <a:extLst>
                    <a:ext uri="{9D8B030D-6E8A-4147-A177-3AD203B41FA5}">
                      <a16:colId xmlns:a16="http://schemas.microsoft.com/office/drawing/2014/main" val="20002"/>
                    </a:ext>
                  </a:extLst>
                </a:gridCol>
              </a:tblGrid>
              <a:tr h="283441">
                <a:tc>
                  <a:txBody>
                    <a:bodyPr/>
                    <a:lstStyle/>
                    <a:p>
                      <a:pPr marL="90805">
                        <a:lnSpc>
                          <a:spcPct val="100000"/>
                        </a:lnSpc>
                        <a:spcBef>
                          <a:spcPts val="225"/>
                        </a:spcBef>
                      </a:pPr>
                      <a:r>
                        <a:rPr sz="1200" b="1" spc="-10" dirty="0">
                          <a:solidFill>
                            <a:srgbClr val="FFF900"/>
                          </a:solidFill>
                        </a:rPr>
                        <a:t>Qualifications</a:t>
                      </a:r>
                      <a:endParaRPr sz="1200" dirty="0">
                        <a:latin typeface="Arial"/>
                        <a:cs typeface="Arial"/>
                      </a:endParaRPr>
                    </a:p>
                  </a:txBody>
                  <a:tcPr marL="0" marR="0" marT="28575" marB="0"/>
                </a:tc>
                <a:tc>
                  <a:txBody>
                    <a:bodyPr/>
                    <a:lstStyle/>
                    <a:p>
                      <a:pPr algn="ctr">
                        <a:lnSpc>
                          <a:spcPct val="100000"/>
                        </a:lnSpc>
                        <a:spcBef>
                          <a:spcPts val="225"/>
                        </a:spcBef>
                      </a:pPr>
                      <a:r>
                        <a:rPr sz="1200" b="1" spc="-10" dirty="0">
                          <a:solidFill>
                            <a:srgbClr val="FFF900"/>
                          </a:solidFill>
                        </a:rPr>
                        <a:t>Essential/Desirable</a:t>
                      </a:r>
                      <a:endParaRPr sz="1200">
                        <a:latin typeface="Arial"/>
                        <a:cs typeface="Arial"/>
                      </a:endParaRPr>
                    </a:p>
                  </a:txBody>
                  <a:tcPr marL="0" marR="0" marT="28575" marB="0"/>
                </a:tc>
                <a:tc>
                  <a:txBody>
                    <a:bodyPr/>
                    <a:lstStyle/>
                    <a:p>
                      <a:pPr algn="ctr">
                        <a:lnSpc>
                          <a:spcPct val="100000"/>
                        </a:lnSpc>
                        <a:spcBef>
                          <a:spcPts val="225"/>
                        </a:spcBef>
                      </a:pPr>
                      <a:r>
                        <a:rPr lang="en-GB" sz="1200" b="1" spc="-20" dirty="0">
                          <a:solidFill>
                            <a:srgbClr val="FFF900"/>
                          </a:solidFill>
                        </a:rPr>
                        <a:t>Application/ Interview  / Task</a:t>
                      </a:r>
                      <a:endParaRPr lang="en-GB" sz="1200" dirty="0">
                        <a:latin typeface="Arial"/>
                        <a:cs typeface="Arial"/>
                      </a:endParaRPr>
                    </a:p>
                  </a:txBody>
                  <a:tcPr marL="0" marR="0" marT="28575" marB="0"/>
                </a:tc>
                <a:extLst>
                  <a:ext uri="{0D108BD9-81ED-4DB2-BD59-A6C34878D82A}">
                    <a16:rowId xmlns:a16="http://schemas.microsoft.com/office/drawing/2014/main" val="10000"/>
                  </a:ext>
                </a:extLst>
              </a:tr>
              <a:tr h="370840">
                <a:tc>
                  <a:txBody>
                    <a:bodyPr/>
                    <a:lstStyle/>
                    <a:p>
                      <a:pPr marL="90805">
                        <a:lnSpc>
                          <a:spcPct val="100000"/>
                        </a:lnSpc>
                        <a:spcBef>
                          <a:spcPts val="305"/>
                        </a:spcBef>
                      </a:pPr>
                      <a:r>
                        <a:rPr lang="en-GB" sz="1100" dirty="0">
                          <a:solidFill>
                            <a:schemeClr val="bg1"/>
                          </a:solidFill>
                        </a:rPr>
                        <a:t>Minimum</a:t>
                      </a:r>
                      <a:r>
                        <a:rPr lang="en-GB" sz="1100" spc="-20" dirty="0">
                          <a:solidFill>
                            <a:schemeClr val="bg1"/>
                          </a:solidFill>
                        </a:rPr>
                        <a:t> </a:t>
                      </a:r>
                      <a:r>
                        <a:rPr lang="en-GB" sz="1100" dirty="0">
                          <a:solidFill>
                            <a:schemeClr val="bg1"/>
                          </a:solidFill>
                        </a:rPr>
                        <a:t>Level</a:t>
                      </a:r>
                      <a:r>
                        <a:rPr lang="en-GB" sz="1100" spc="35" dirty="0">
                          <a:solidFill>
                            <a:schemeClr val="bg1"/>
                          </a:solidFill>
                        </a:rPr>
                        <a:t> </a:t>
                      </a:r>
                      <a:r>
                        <a:rPr lang="en-GB" sz="1100" dirty="0">
                          <a:solidFill>
                            <a:schemeClr val="bg1"/>
                          </a:solidFill>
                        </a:rPr>
                        <a:t>2</a:t>
                      </a:r>
                      <a:r>
                        <a:rPr lang="en-GB" sz="1100" spc="40" dirty="0">
                          <a:solidFill>
                            <a:schemeClr val="bg1"/>
                          </a:solidFill>
                        </a:rPr>
                        <a:t> </a:t>
                      </a:r>
                      <a:r>
                        <a:rPr lang="en-GB" sz="1100" dirty="0">
                          <a:solidFill>
                            <a:schemeClr val="bg1"/>
                          </a:solidFill>
                        </a:rPr>
                        <a:t>qualification/GCSE</a:t>
                      </a:r>
                      <a:r>
                        <a:rPr lang="en-GB" sz="1100" spc="-10" dirty="0">
                          <a:solidFill>
                            <a:schemeClr val="bg1"/>
                          </a:solidFill>
                        </a:rPr>
                        <a:t> </a:t>
                      </a:r>
                      <a:r>
                        <a:rPr lang="en-GB" sz="1100" dirty="0">
                          <a:solidFill>
                            <a:schemeClr val="bg1"/>
                          </a:solidFill>
                        </a:rPr>
                        <a:t>in</a:t>
                      </a:r>
                      <a:r>
                        <a:rPr lang="en-GB" sz="1100" spc="30" dirty="0">
                          <a:solidFill>
                            <a:schemeClr val="bg1"/>
                          </a:solidFill>
                        </a:rPr>
                        <a:t> </a:t>
                      </a:r>
                      <a:r>
                        <a:rPr lang="en-GB" sz="1100" dirty="0">
                          <a:solidFill>
                            <a:schemeClr val="bg1"/>
                          </a:solidFill>
                        </a:rPr>
                        <a:t>Maths</a:t>
                      </a:r>
                      <a:r>
                        <a:rPr lang="en-GB" sz="1100" spc="25" dirty="0">
                          <a:solidFill>
                            <a:schemeClr val="bg1"/>
                          </a:solidFill>
                        </a:rPr>
                        <a:t> </a:t>
                      </a:r>
                      <a:r>
                        <a:rPr lang="en-GB" sz="1100" dirty="0">
                          <a:solidFill>
                            <a:schemeClr val="bg1"/>
                          </a:solidFill>
                        </a:rPr>
                        <a:t>and</a:t>
                      </a:r>
                      <a:r>
                        <a:rPr lang="en-GB" sz="1100" spc="25" dirty="0">
                          <a:solidFill>
                            <a:schemeClr val="bg1"/>
                          </a:solidFill>
                        </a:rPr>
                        <a:t> </a:t>
                      </a:r>
                      <a:r>
                        <a:rPr lang="en-GB" sz="1100" spc="-10" dirty="0">
                          <a:solidFill>
                            <a:schemeClr val="bg1"/>
                          </a:solidFill>
                        </a:rPr>
                        <a:t>English</a:t>
                      </a:r>
                      <a:endParaRPr lang="en-GB" sz="1100" dirty="0">
                        <a:solidFill>
                          <a:schemeClr val="bg1"/>
                        </a:solidFill>
                        <a:latin typeface="Arial MT"/>
                        <a:cs typeface="Arial MT"/>
                      </a:endParaRPr>
                    </a:p>
                  </a:txBody>
                  <a:tcPr marL="0" marR="0" marT="38100"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rowSpan="3">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a:solidFill>
                            <a:schemeClr val="bg1"/>
                          </a:solidFill>
                          <a:latin typeface="Arial MT"/>
                        </a:rPr>
                        <a:t>Application</a:t>
                      </a:r>
                    </a:p>
                    <a:p>
                      <a:pPr algn="ctr"/>
                      <a:endParaRPr lang="en-GB" dirty="0"/>
                    </a:p>
                  </a:txBody>
                  <a:tcPr marL="0" marR="0" marT="59055" marB="0"/>
                </a:tc>
                <a:extLst>
                  <a:ext uri="{0D108BD9-81ED-4DB2-BD59-A6C34878D82A}">
                    <a16:rowId xmlns:a16="http://schemas.microsoft.com/office/drawing/2014/main" val="10002"/>
                  </a:ext>
                </a:extLst>
              </a:tr>
              <a:tr h="370205">
                <a:tc>
                  <a:txBody>
                    <a:bodyPr/>
                    <a:lstStyle/>
                    <a:p>
                      <a:pPr lvl="0"/>
                      <a:r>
                        <a:rPr lang="en-GB" sz="1100" kern="1200" dirty="0">
                          <a:solidFill>
                            <a:schemeClr val="bg1"/>
                          </a:solidFill>
                          <a:latin typeface="+mn-lt"/>
                          <a:ea typeface="+mn-ea"/>
                          <a:cs typeface="+mn-cs"/>
                        </a:rPr>
                        <a:t>  Relevant qualifications (e.g. NVQ Level 3 in Early Years/HLTA Status/Teaching degree)</a:t>
                      </a:r>
                    </a:p>
                  </a:txBody>
                  <a:tcPr marL="0" marR="0" marT="38735"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a:p>
                  </a:txBody>
                  <a:tcPr marL="0" marR="0" marT="59055" marB="0"/>
                </a:tc>
                <a:extLst>
                  <a:ext uri="{0D108BD9-81ED-4DB2-BD59-A6C34878D82A}">
                    <a16:rowId xmlns:a16="http://schemas.microsoft.com/office/drawing/2014/main" val="10003"/>
                  </a:ext>
                </a:extLst>
              </a:tr>
              <a:tr h="370205">
                <a:tc>
                  <a:txBody>
                    <a:bodyPr/>
                    <a:lstStyle/>
                    <a:p>
                      <a:pPr lvl="0"/>
                      <a:r>
                        <a:rPr lang="en-GB" sz="1100" kern="1200" dirty="0">
                          <a:solidFill>
                            <a:schemeClr val="bg1"/>
                          </a:solidFill>
                          <a:latin typeface="+mn-lt"/>
                          <a:ea typeface="+mn-ea"/>
                          <a:cs typeface="+mn-cs"/>
                        </a:rPr>
                        <a:t>  DSL Level 2 Training or willing to undertake</a:t>
                      </a:r>
                    </a:p>
                  </a:txBody>
                  <a:tcPr marL="0" marR="0" marT="38735" marB="0"/>
                </a:tc>
                <a:tc>
                  <a:txBody>
                    <a:bodyPr/>
                    <a:lstStyle/>
                    <a:p>
                      <a:pPr algn="ctr">
                        <a:lnSpc>
                          <a:spcPct val="100000"/>
                        </a:lnSpc>
                        <a:spcBef>
                          <a:spcPts val="225"/>
                        </a:spcBef>
                      </a:pPr>
                      <a:r>
                        <a:rPr lang="en-GB" sz="1200" spc="-50" dirty="0">
                          <a:solidFill>
                            <a:schemeClr val="bg1"/>
                          </a:solidFill>
                        </a:rPr>
                        <a:t>D</a:t>
                      </a:r>
                      <a:endParaRPr sz="1200" dirty="0">
                        <a:solidFill>
                          <a:schemeClr val="bg1"/>
                        </a:solidFill>
                        <a:latin typeface="Arial MT"/>
                        <a:cs typeface="Arial MT"/>
                      </a:endParaRPr>
                    </a:p>
                  </a:txBody>
                  <a:tcPr marL="0" marR="0" marT="28575" marB="0"/>
                </a:tc>
                <a:tc vMerge="1">
                  <a:txBody>
                    <a:bodyPr/>
                    <a:lstStyle/>
                    <a:p>
                      <a:endParaRPr lang="en-GB" dirty="0"/>
                    </a:p>
                  </a:txBody>
                  <a:tcPr marL="0" marR="0" marT="59055" marB="0"/>
                </a:tc>
                <a:extLst>
                  <a:ext uri="{0D108BD9-81ED-4DB2-BD59-A6C34878D82A}">
                    <a16:rowId xmlns:a16="http://schemas.microsoft.com/office/drawing/2014/main" val="10004"/>
                  </a:ext>
                </a:extLst>
              </a:tr>
            </a:tbl>
          </a:graphicData>
        </a:graphic>
      </p:graphicFrame>
      <p:graphicFrame>
        <p:nvGraphicFramePr>
          <p:cNvPr id="12" name="Table 11">
            <a:extLst>
              <a:ext uri="{FF2B5EF4-FFF2-40B4-BE49-F238E27FC236}">
                <a16:creationId xmlns:a16="http://schemas.microsoft.com/office/drawing/2014/main" id="{5A109A8D-023D-8F8D-A48A-A7759EC26B4C}"/>
              </a:ext>
            </a:extLst>
          </p:cNvPr>
          <p:cNvGraphicFramePr>
            <a:graphicFrameLocks noGrp="1"/>
          </p:cNvGraphicFramePr>
          <p:nvPr>
            <p:extLst>
              <p:ext uri="{D42A27DB-BD31-4B8C-83A1-F6EECF244321}">
                <p14:modId xmlns:p14="http://schemas.microsoft.com/office/powerpoint/2010/main" val="112440056"/>
              </p:ext>
            </p:extLst>
          </p:nvPr>
        </p:nvGraphicFramePr>
        <p:xfrm>
          <a:off x="984249" y="2924802"/>
          <a:ext cx="10223499" cy="3378200"/>
        </p:xfrm>
        <a:graphic>
          <a:graphicData uri="http://schemas.openxmlformats.org/drawingml/2006/table">
            <a:tbl>
              <a:tblPr firstRow="1" bandRow="1">
                <a:tableStyleId>{775DCB02-9BB8-47FD-8907-85C794F793BA}</a:tableStyleId>
              </a:tblPr>
              <a:tblGrid>
                <a:gridCol w="7082790">
                  <a:extLst>
                    <a:ext uri="{9D8B030D-6E8A-4147-A177-3AD203B41FA5}">
                      <a16:colId xmlns:a16="http://schemas.microsoft.com/office/drawing/2014/main" val="4158783192"/>
                    </a:ext>
                  </a:extLst>
                </a:gridCol>
                <a:gridCol w="1743709">
                  <a:extLst>
                    <a:ext uri="{9D8B030D-6E8A-4147-A177-3AD203B41FA5}">
                      <a16:colId xmlns:a16="http://schemas.microsoft.com/office/drawing/2014/main" val="1502255898"/>
                    </a:ext>
                  </a:extLst>
                </a:gridCol>
                <a:gridCol w="1397000">
                  <a:extLst>
                    <a:ext uri="{9D8B030D-6E8A-4147-A177-3AD203B41FA5}">
                      <a16:colId xmlns:a16="http://schemas.microsoft.com/office/drawing/2014/main" val="339343017"/>
                    </a:ext>
                  </a:extLst>
                </a:gridCol>
              </a:tblGrid>
              <a:tr h="370205">
                <a:tc>
                  <a:txBody>
                    <a:bodyPr/>
                    <a:lstStyle/>
                    <a:p>
                      <a:pPr marL="90805">
                        <a:lnSpc>
                          <a:spcPct val="100000"/>
                        </a:lnSpc>
                        <a:spcBef>
                          <a:spcPts val="225"/>
                        </a:spcBef>
                      </a:pPr>
                      <a:r>
                        <a:rPr lang="en-GB" sz="1200" b="1" spc="-10" dirty="0">
                          <a:solidFill>
                            <a:srgbClr val="FFF900"/>
                          </a:solidFill>
                          <a:latin typeface="Arial"/>
                          <a:cs typeface="Arial"/>
                        </a:rPr>
                        <a:t>Experience &amp; Knowledge</a:t>
                      </a:r>
                      <a:endParaRPr sz="1200" dirty="0">
                        <a:latin typeface="Arial"/>
                        <a:cs typeface="Arial"/>
                      </a:endParaRPr>
                    </a:p>
                  </a:txBody>
                  <a:tcPr marL="0" marR="0" marT="28575" marB="0"/>
                </a:tc>
                <a:tc>
                  <a:txBody>
                    <a:bodyPr/>
                    <a:lstStyle/>
                    <a:p>
                      <a:pPr algn="ctr">
                        <a:lnSpc>
                          <a:spcPct val="100000"/>
                        </a:lnSpc>
                        <a:spcBef>
                          <a:spcPts val="225"/>
                        </a:spcBef>
                      </a:pPr>
                      <a:r>
                        <a:rPr sz="1200" b="1" spc="-10" dirty="0">
                          <a:solidFill>
                            <a:srgbClr val="FFF900"/>
                          </a:solidFill>
                        </a:rPr>
                        <a:t>Essential/Desirable</a:t>
                      </a:r>
                      <a:endParaRPr sz="1200">
                        <a:latin typeface="Arial"/>
                        <a:cs typeface="Arial"/>
                      </a:endParaRPr>
                    </a:p>
                  </a:txBody>
                  <a:tcPr marL="0" marR="0" marT="28575" marB="0"/>
                </a:tc>
                <a:tc>
                  <a:txBody>
                    <a:bodyPr/>
                    <a:lstStyle/>
                    <a:p>
                      <a:pPr algn="ctr">
                        <a:lnSpc>
                          <a:spcPct val="100000"/>
                        </a:lnSpc>
                        <a:spcBef>
                          <a:spcPts val="225"/>
                        </a:spcBef>
                      </a:pPr>
                      <a:r>
                        <a:rPr lang="en-GB" sz="1200" b="1" spc="-20" dirty="0">
                          <a:solidFill>
                            <a:srgbClr val="FFF900"/>
                          </a:solidFill>
                        </a:rPr>
                        <a:t>Application/ Interview  / Task</a:t>
                      </a:r>
                      <a:endParaRPr lang="en-GB" sz="1200" dirty="0">
                        <a:latin typeface="Arial"/>
                        <a:cs typeface="Arial"/>
                      </a:endParaRPr>
                    </a:p>
                  </a:txBody>
                  <a:tcPr marL="0" marR="0" marT="28575" marB="0"/>
                </a:tc>
                <a:extLst>
                  <a:ext uri="{0D108BD9-81ED-4DB2-BD59-A6C34878D82A}">
                    <a16:rowId xmlns:a16="http://schemas.microsoft.com/office/drawing/2014/main" val="2825453316"/>
                  </a:ext>
                </a:extLst>
              </a:tr>
              <a:tr h="370205">
                <a:tc>
                  <a:txBody>
                    <a:bodyPr/>
                    <a:lstStyle/>
                    <a:p>
                      <a:pPr lvl="0"/>
                      <a:r>
                        <a:rPr lang="en-GB" sz="1100" kern="1200" dirty="0">
                          <a:solidFill>
                            <a:schemeClr val="bg1"/>
                          </a:solidFill>
                          <a:latin typeface="+mn-lt"/>
                          <a:ea typeface="+mn-ea"/>
                          <a:cs typeface="+mn-cs"/>
                        </a:rPr>
                        <a:t>  Experience of working with children in a preschool/nursery/school setting </a:t>
                      </a:r>
                    </a:p>
                  </a:txBody>
                  <a:tcPr marL="0" marR="0" marT="38100" marB="0"/>
                </a:tc>
                <a:tc>
                  <a:txBody>
                    <a:bodyPr/>
                    <a:lstStyle/>
                    <a:p>
                      <a:pPr algn="ctr">
                        <a:lnSpc>
                          <a:spcPct val="100000"/>
                        </a:lnSpc>
                        <a:spcBef>
                          <a:spcPts val="225"/>
                        </a:spcBef>
                      </a:pPr>
                      <a:r>
                        <a:rPr sz="1200" spc="-50" dirty="0">
                          <a:solidFill>
                            <a:schemeClr val="bg1"/>
                          </a:solidFill>
                        </a:rPr>
                        <a:t>E</a:t>
                      </a:r>
                      <a:endParaRPr sz="1200">
                        <a:solidFill>
                          <a:schemeClr val="bg1"/>
                        </a:solidFill>
                        <a:latin typeface="Arial MT"/>
                        <a:cs typeface="Arial MT"/>
                      </a:endParaRPr>
                    </a:p>
                  </a:txBody>
                  <a:tcPr marL="0" marR="0" marT="28575" marB="0"/>
                </a:tc>
                <a:tc rowSpan="8">
                  <a:txBody>
                    <a:bodyPr/>
                    <a:lstStyle/>
                    <a:p>
                      <a:pPr marL="0" marR="0" lvl="0" indent="0" algn="ctr" defTabSz="457200" rtl="0" eaLnBrk="1" fontAlgn="auto" latinLnBrk="0" hangingPunct="1">
                        <a:lnSpc>
                          <a:spcPct val="100000"/>
                        </a:lnSpc>
                        <a:spcBef>
                          <a:spcPts val="465"/>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465"/>
                        </a:spcBef>
                        <a:spcAft>
                          <a:spcPts val="0"/>
                        </a:spcAft>
                        <a:buClrTx/>
                        <a:buSzTx/>
                        <a:buFontTx/>
                        <a:buNone/>
                        <a:tabLst/>
                        <a:defRPr/>
                      </a:pPr>
                      <a:r>
                        <a:rPr lang="en-GB" sz="1400" dirty="0">
                          <a:solidFill>
                            <a:schemeClr val="bg1"/>
                          </a:solidFill>
                          <a:latin typeface="Arial MT"/>
                        </a:rPr>
                        <a:t>Application</a:t>
                      </a:r>
                    </a:p>
                    <a:p>
                      <a:pPr marL="0" marR="0" lvl="0" indent="0" algn="ctr" defTabSz="457200" rtl="0" eaLnBrk="1" fontAlgn="auto" latinLnBrk="0" hangingPunct="1">
                        <a:lnSpc>
                          <a:spcPct val="100000"/>
                        </a:lnSpc>
                        <a:spcBef>
                          <a:spcPts val="465"/>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465"/>
                        </a:spcBef>
                        <a:spcAft>
                          <a:spcPts val="0"/>
                        </a:spcAft>
                        <a:buClrTx/>
                        <a:buSzTx/>
                        <a:buFontTx/>
                        <a:buNone/>
                        <a:tabLst/>
                        <a:defRPr/>
                      </a:pPr>
                      <a:r>
                        <a:rPr lang="en-GB" sz="1400" dirty="0">
                          <a:solidFill>
                            <a:schemeClr val="bg1"/>
                          </a:solidFill>
                          <a:latin typeface="Arial MT"/>
                        </a:rPr>
                        <a:t>Interview</a:t>
                      </a:r>
                    </a:p>
                    <a:p>
                      <a:pPr marL="0" marR="0" lvl="0" indent="0" algn="ctr" defTabSz="457200" rtl="0" eaLnBrk="1" fontAlgn="auto" latinLnBrk="0" hangingPunct="1">
                        <a:lnSpc>
                          <a:spcPct val="100000"/>
                        </a:lnSpc>
                        <a:spcBef>
                          <a:spcPts val="465"/>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465"/>
                        </a:spcBef>
                        <a:spcAft>
                          <a:spcPts val="0"/>
                        </a:spcAft>
                        <a:buClrTx/>
                        <a:buSzTx/>
                        <a:buFontTx/>
                        <a:buNone/>
                        <a:tabLst/>
                        <a:defRPr/>
                      </a:pPr>
                      <a:r>
                        <a:rPr lang="en-GB" sz="1400" dirty="0">
                          <a:solidFill>
                            <a:schemeClr val="bg1"/>
                          </a:solidFill>
                          <a:latin typeface="Arial MT"/>
                        </a:rPr>
                        <a:t>Task</a:t>
                      </a:r>
                    </a:p>
                    <a:p>
                      <a:pPr algn="ctr">
                        <a:lnSpc>
                          <a:spcPct val="100000"/>
                        </a:lnSpc>
                        <a:spcBef>
                          <a:spcPts val="465"/>
                        </a:spcBef>
                      </a:pPr>
                      <a:endParaRPr lang="en-GB" sz="1400" dirty="0">
                        <a:solidFill>
                          <a:schemeClr val="bg1"/>
                        </a:solidFill>
                        <a:latin typeface="Arial MT"/>
                      </a:endParaRPr>
                    </a:p>
                  </a:txBody>
                  <a:tcPr marL="0" marR="0" marT="59055" marB="0"/>
                </a:tc>
                <a:extLst>
                  <a:ext uri="{0D108BD9-81ED-4DB2-BD59-A6C34878D82A}">
                    <a16:rowId xmlns:a16="http://schemas.microsoft.com/office/drawing/2014/main" val="1819008443"/>
                  </a:ext>
                </a:extLst>
              </a:tr>
              <a:tr h="370840">
                <a:tc>
                  <a:txBody>
                    <a:bodyPr/>
                    <a:lstStyle/>
                    <a:p>
                      <a:r>
                        <a:rPr lang="en-GB" sz="1100" kern="1200" dirty="0">
                          <a:solidFill>
                            <a:schemeClr val="bg1"/>
                          </a:solidFill>
                          <a:latin typeface="+mn-lt"/>
                          <a:ea typeface="+mn-ea"/>
                          <a:cs typeface="+mn-cs"/>
                        </a:rPr>
                        <a:t>  Training or expertise in a relevant curriculum or other learning area (e.g. Early Years Foundation Stage Framework)</a:t>
                      </a:r>
                      <a:endParaRPr sz="1100" kern="1200" dirty="0">
                        <a:solidFill>
                          <a:schemeClr val="bg1"/>
                        </a:solidFill>
                        <a:latin typeface="+mn-lt"/>
                        <a:ea typeface="+mn-ea"/>
                        <a:cs typeface="+mn-cs"/>
                      </a:endParaRPr>
                    </a:p>
                  </a:txBody>
                  <a:tcPr marL="0" marR="0" marT="38735"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a:p>
                  </a:txBody>
                  <a:tcPr marL="0" marR="0" marT="59055" marB="0"/>
                </a:tc>
                <a:extLst>
                  <a:ext uri="{0D108BD9-81ED-4DB2-BD59-A6C34878D82A}">
                    <a16:rowId xmlns:a16="http://schemas.microsoft.com/office/drawing/2014/main" val="3530596910"/>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mn-lt"/>
                          <a:ea typeface="+mn-ea"/>
                          <a:cs typeface="+mn-cs"/>
                        </a:rPr>
                        <a:t>  Working with pupils with a range of special educational needs</a:t>
                      </a:r>
                    </a:p>
                    <a:p>
                      <a:endParaRPr lang="en-GB" sz="1100" kern="1200" dirty="0">
                        <a:solidFill>
                          <a:schemeClr val="bg1"/>
                        </a:solidFill>
                        <a:latin typeface="+mn-lt"/>
                        <a:ea typeface="+mn-ea"/>
                        <a:cs typeface="+mn-cs"/>
                      </a:endParaRPr>
                    </a:p>
                  </a:txBody>
                  <a:tcPr marL="0" marR="0" marT="38100" marB="0"/>
                </a:tc>
                <a:tc>
                  <a:txBody>
                    <a:bodyPr/>
                    <a:lstStyle/>
                    <a:p>
                      <a:pPr algn="ctr">
                        <a:lnSpc>
                          <a:spcPct val="100000"/>
                        </a:lnSpc>
                        <a:spcBef>
                          <a:spcPts val="225"/>
                        </a:spcBef>
                      </a:pPr>
                      <a:r>
                        <a:rPr lang="en-GB" sz="1200" spc="-5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endParaRPr lang="en-GB"/>
                    </a:p>
                  </a:txBody>
                  <a:tcPr marL="0" marR="0" marT="59055" marB="0"/>
                </a:tc>
                <a:extLst>
                  <a:ext uri="{0D108BD9-81ED-4DB2-BD59-A6C34878D82A}">
                    <a16:rowId xmlns:a16="http://schemas.microsoft.com/office/drawing/2014/main" val="376704895"/>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mn-lt"/>
                          <a:ea typeface="+mn-ea"/>
                          <a:cs typeface="+mn-cs"/>
                        </a:rPr>
                        <a:t>  Understanding of relevant codes of practice/ and legislation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kern="1200" dirty="0">
                        <a:solidFill>
                          <a:schemeClr val="bg1"/>
                        </a:solidFill>
                        <a:latin typeface="+mn-lt"/>
                        <a:ea typeface="+mn-ea"/>
                        <a:cs typeface="+mn-cs"/>
                      </a:endParaRPr>
                    </a:p>
                  </a:txBody>
                  <a:tcPr marL="0" marR="0" marT="38735"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dirty="0"/>
                    </a:p>
                  </a:txBody>
                  <a:tcPr marL="0" marR="0" marT="59055" marB="0"/>
                </a:tc>
                <a:extLst>
                  <a:ext uri="{0D108BD9-81ED-4DB2-BD59-A6C34878D82A}">
                    <a16:rowId xmlns:a16="http://schemas.microsoft.com/office/drawing/2014/main" val="2855915027"/>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mn-lt"/>
                          <a:ea typeface="+mn-ea"/>
                          <a:cs typeface="+mn-cs"/>
                        </a:rPr>
                        <a:t>  Understanding of child development and learning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kern="1200" dirty="0">
                        <a:solidFill>
                          <a:schemeClr val="bg1"/>
                        </a:solidFill>
                        <a:latin typeface="+mn-l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algn="ctr">
                        <a:lnSpc>
                          <a:spcPct val="100000"/>
                        </a:lnSpc>
                        <a:spcBef>
                          <a:spcPts val="465"/>
                        </a:spcBef>
                      </a:pPr>
                      <a:endParaRPr lang="en-GB" sz="1400" dirty="0">
                        <a:solidFill>
                          <a:schemeClr val="bg1"/>
                        </a:solidFill>
                        <a:latin typeface="Arial MT"/>
                      </a:endParaRPr>
                    </a:p>
                  </a:txBody>
                  <a:tcPr marL="0" marR="0" marT="59055" marB="0"/>
                </a:tc>
                <a:extLst>
                  <a:ext uri="{0D108BD9-81ED-4DB2-BD59-A6C34878D82A}">
                    <a16:rowId xmlns:a16="http://schemas.microsoft.com/office/drawing/2014/main" val="1267859310"/>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mn-lt"/>
                          <a:ea typeface="+mn-ea"/>
                          <a:cs typeface="+mn-cs"/>
                        </a:rPr>
                        <a:t>  Working within a creative curriculum</a:t>
                      </a:r>
                    </a:p>
                    <a:p>
                      <a:endParaRPr lang="en-GB" sz="1100" kern="1200" dirty="0">
                        <a:solidFill>
                          <a:schemeClr val="bg1"/>
                        </a:solidFill>
                        <a:latin typeface="+mn-l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pPr algn="ctr">
                        <a:lnSpc>
                          <a:spcPct val="100000"/>
                        </a:lnSpc>
                        <a:spcBef>
                          <a:spcPts val="465"/>
                        </a:spcBef>
                      </a:pPr>
                      <a:endParaRPr lang="en-GB" sz="1400" dirty="0">
                        <a:solidFill>
                          <a:schemeClr val="bg1"/>
                        </a:solidFill>
                        <a:latin typeface="Arial MT"/>
                      </a:endParaRPr>
                    </a:p>
                  </a:txBody>
                  <a:tcPr marL="0" marR="0" marT="59055" marB="0"/>
                </a:tc>
                <a:extLst>
                  <a:ext uri="{0D108BD9-81ED-4DB2-BD59-A6C34878D82A}">
                    <a16:rowId xmlns:a16="http://schemas.microsoft.com/office/drawing/2014/main" val="1484203162"/>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mn-lt"/>
                          <a:ea typeface="+mn-ea"/>
                          <a:cs typeface="+mn-cs"/>
                        </a:rPr>
                        <a:t>  Knowledge of health, safety and hygiene practices and requirements</a:t>
                      </a:r>
                    </a:p>
                    <a:p>
                      <a:endParaRPr lang="en-GB" sz="1100" kern="1200" dirty="0">
                        <a:solidFill>
                          <a:schemeClr val="bg1"/>
                        </a:solidFill>
                        <a:latin typeface="+mn-l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pPr algn="ctr">
                        <a:lnSpc>
                          <a:spcPct val="100000"/>
                        </a:lnSpc>
                        <a:spcBef>
                          <a:spcPts val="465"/>
                        </a:spcBef>
                      </a:pPr>
                      <a:endParaRPr lang="en-GB" sz="1400" dirty="0">
                        <a:solidFill>
                          <a:schemeClr val="bg1"/>
                        </a:solidFill>
                        <a:latin typeface="Arial MT"/>
                      </a:endParaRPr>
                    </a:p>
                  </a:txBody>
                  <a:tcPr marL="0" marR="0" marT="59055" marB="0"/>
                </a:tc>
                <a:extLst>
                  <a:ext uri="{0D108BD9-81ED-4DB2-BD59-A6C34878D82A}">
                    <a16:rowId xmlns:a16="http://schemas.microsoft.com/office/drawing/2014/main" val="181743680"/>
                  </a:ext>
                </a:extLst>
              </a:tr>
              <a:tr h="370205">
                <a:tc>
                  <a:txBody>
                    <a:bodyPr/>
                    <a:lstStyle/>
                    <a:p>
                      <a:r>
                        <a:rPr lang="en-GB" sz="1100" kern="1200" dirty="0">
                          <a:solidFill>
                            <a:schemeClr val="bg1"/>
                          </a:solidFill>
                          <a:latin typeface="+mn-lt"/>
                          <a:ea typeface="+mn-ea"/>
                          <a:cs typeface="+mn-cs"/>
                        </a:rPr>
                        <a:t>  Attends staff training sessions where appropriate</a:t>
                      </a: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pPr algn="ctr">
                        <a:lnSpc>
                          <a:spcPct val="100000"/>
                        </a:lnSpc>
                        <a:spcBef>
                          <a:spcPts val="465"/>
                        </a:spcBef>
                      </a:pPr>
                      <a:endParaRPr lang="en-GB" sz="1400" dirty="0">
                        <a:solidFill>
                          <a:schemeClr val="bg1"/>
                        </a:solidFill>
                        <a:latin typeface="Arial MT"/>
                      </a:endParaRPr>
                    </a:p>
                  </a:txBody>
                  <a:tcPr marL="0" marR="0" marT="59055" marB="0"/>
                </a:tc>
                <a:extLst>
                  <a:ext uri="{0D108BD9-81ED-4DB2-BD59-A6C34878D82A}">
                    <a16:rowId xmlns:a16="http://schemas.microsoft.com/office/drawing/2014/main" val="3589328463"/>
                  </a:ext>
                </a:extLst>
              </a:tr>
            </a:tbl>
          </a:graphicData>
        </a:graphic>
      </p:graphicFrame>
    </p:spTree>
    <p:extLst>
      <p:ext uri="{BB962C8B-B14F-4D97-AF65-F5344CB8AC3E}">
        <p14:creationId xmlns:p14="http://schemas.microsoft.com/office/powerpoint/2010/main" val="3728779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53EF6-F24A-6A84-02E3-25495FCE1D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FDB156-8219-804D-94CC-F6CABDBD8016}"/>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PERSON SPECIFICATION</a:t>
            </a:r>
          </a:p>
        </p:txBody>
      </p:sp>
      <p:sp>
        <p:nvSpPr>
          <p:cNvPr id="4" name="Slide Number Placeholder 3">
            <a:extLst>
              <a:ext uri="{FF2B5EF4-FFF2-40B4-BE49-F238E27FC236}">
                <a16:creationId xmlns:a16="http://schemas.microsoft.com/office/drawing/2014/main" id="{1DD9F303-B251-E1AD-A0E1-6990B6C61A24}"/>
              </a:ext>
            </a:extLst>
          </p:cNvPr>
          <p:cNvSpPr>
            <a:spLocks noGrp="1"/>
          </p:cNvSpPr>
          <p:nvPr>
            <p:ph type="sldNum" sz="quarter" idx="10"/>
          </p:nvPr>
        </p:nvSpPr>
        <p:spPr>
          <a:xfrm>
            <a:off x="210970" y="6409616"/>
            <a:ext cx="779767" cy="365125"/>
          </a:xfrm>
        </p:spPr>
        <p:txBody>
          <a:bodyPr/>
          <a:lstStyle/>
          <a:p>
            <a:pPr algn="ctr"/>
            <a:r>
              <a:rPr lang="en-US" dirty="0"/>
              <a:t>14</a:t>
            </a:r>
          </a:p>
        </p:txBody>
      </p:sp>
      <p:pic>
        <p:nvPicPr>
          <p:cNvPr id="8" name="Picture 7">
            <a:extLst>
              <a:ext uri="{FF2B5EF4-FFF2-40B4-BE49-F238E27FC236}">
                <a16:creationId xmlns:a16="http://schemas.microsoft.com/office/drawing/2014/main" id="{1D7D92FC-3434-1183-4CFC-FFBAD401EF03}"/>
              </a:ext>
            </a:extLst>
          </p:cNvPr>
          <p:cNvPicPr>
            <a:picLocks noChangeAspect="1"/>
          </p:cNvPicPr>
          <p:nvPr/>
        </p:nvPicPr>
        <p:blipFill>
          <a:blip r:embed="rId2"/>
          <a:stretch>
            <a:fillRect/>
          </a:stretch>
        </p:blipFill>
        <p:spPr>
          <a:xfrm>
            <a:off x="210970" y="151202"/>
            <a:ext cx="1079478" cy="977900"/>
          </a:xfrm>
          <a:prstGeom prst="rect">
            <a:avLst/>
          </a:prstGeom>
        </p:spPr>
      </p:pic>
      <p:graphicFrame>
        <p:nvGraphicFramePr>
          <p:cNvPr id="7" name="object 5">
            <a:extLst>
              <a:ext uri="{FF2B5EF4-FFF2-40B4-BE49-F238E27FC236}">
                <a16:creationId xmlns:a16="http://schemas.microsoft.com/office/drawing/2014/main" id="{38A3EF00-0E7C-936D-822D-3CB0D85305EB}"/>
              </a:ext>
            </a:extLst>
          </p:cNvPr>
          <p:cNvGraphicFramePr>
            <a:graphicFrameLocks noGrp="1"/>
          </p:cNvGraphicFramePr>
          <p:nvPr>
            <p:extLst>
              <p:ext uri="{D42A27DB-BD31-4B8C-83A1-F6EECF244321}">
                <p14:modId xmlns:p14="http://schemas.microsoft.com/office/powerpoint/2010/main" val="2796207738"/>
              </p:ext>
            </p:extLst>
          </p:nvPr>
        </p:nvGraphicFramePr>
        <p:xfrm>
          <a:off x="984250" y="1280597"/>
          <a:ext cx="10223499" cy="4878070"/>
        </p:xfrm>
        <a:graphic>
          <a:graphicData uri="http://schemas.openxmlformats.org/drawingml/2006/table">
            <a:tbl>
              <a:tblPr firstRow="1" bandRow="1">
                <a:tableStyleId>{775DCB02-9BB8-47FD-8907-85C794F793BA}</a:tableStyleId>
              </a:tblPr>
              <a:tblGrid>
                <a:gridCol w="7082790">
                  <a:extLst>
                    <a:ext uri="{9D8B030D-6E8A-4147-A177-3AD203B41FA5}">
                      <a16:colId xmlns:a16="http://schemas.microsoft.com/office/drawing/2014/main" val="20000"/>
                    </a:ext>
                  </a:extLst>
                </a:gridCol>
                <a:gridCol w="1743709">
                  <a:extLst>
                    <a:ext uri="{9D8B030D-6E8A-4147-A177-3AD203B41FA5}">
                      <a16:colId xmlns:a16="http://schemas.microsoft.com/office/drawing/2014/main" val="20001"/>
                    </a:ext>
                  </a:extLst>
                </a:gridCol>
                <a:gridCol w="1397000">
                  <a:extLst>
                    <a:ext uri="{9D8B030D-6E8A-4147-A177-3AD203B41FA5}">
                      <a16:colId xmlns:a16="http://schemas.microsoft.com/office/drawing/2014/main" val="20002"/>
                    </a:ext>
                  </a:extLst>
                </a:gridCol>
              </a:tblGrid>
              <a:tr h="283441">
                <a:tc>
                  <a:txBody>
                    <a:bodyPr/>
                    <a:lstStyle/>
                    <a:p>
                      <a:pPr marL="90805">
                        <a:lnSpc>
                          <a:spcPct val="100000"/>
                        </a:lnSpc>
                        <a:spcBef>
                          <a:spcPts val="225"/>
                        </a:spcBef>
                      </a:pPr>
                      <a:r>
                        <a:rPr lang="en-GB" sz="1200" b="1" spc="-10" dirty="0">
                          <a:solidFill>
                            <a:srgbClr val="FFF900"/>
                          </a:solidFill>
                          <a:latin typeface="Arial"/>
                          <a:cs typeface="Arial"/>
                        </a:rPr>
                        <a:t>Personal Attributes</a:t>
                      </a:r>
                      <a:endParaRPr sz="1200" dirty="0">
                        <a:latin typeface="Arial"/>
                        <a:cs typeface="Arial"/>
                      </a:endParaRPr>
                    </a:p>
                  </a:txBody>
                  <a:tcPr marL="0" marR="0" marT="28575" marB="0"/>
                </a:tc>
                <a:tc>
                  <a:txBody>
                    <a:bodyPr/>
                    <a:lstStyle/>
                    <a:p>
                      <a:pPr algn="ctr">
                        <a:lnSpc>
                          <a:spcPct val="100000"/>
                        </a:lnSpc>
                        <a:spcBef>
                          <a:spcPts val="225"/>
                        </a:spcBef>
                      </a:pPr>
                      <a:r>
                        <a:rPr sz="1200" b="1" spc="-10" dirty="0">
                          <a:solidFill>
                            <a:srgbClr val="FFF900"/>
                          </a:solidFill>
                        </a:rPr>
                        <a:t>Essential/Desirable</a:t>
                      </a:r>
                      <a:endParaRPr sz="1200">
                        <a:latin typeface="Arial"/>
                        <a:cs typeface="Arial"/>
                      </a:endParaRPr>
                    </a:p>
                  </a:txBody>
                  <a:tcPr marL="0" marR="0" marT="28575" marB="0"/>
                </a:tc>
                <a:tc>
                  <a:txBody>
                    <a:bodyPr/>
                    <a:lstStyle/>
                    <a:p>
                      <a:pPr algn="ctr">
                        <a:lnSpc>
                          <a:spcPct val="100000"/>
                        </a:lnSpc>
                        <a:spcBef>
                          <a:spcPts val="225"/>
                        </a:spcBef>
                      </a:pPr>
                      <a:r>
                        <a:rPr sz="1200" b="1" spc="-20" dirty="0">
                          <a:solidFill>
                            <a:srgbClr val="FFF900"/>
                          </a:solidFill>
                        </a:rPr>
                        <a:t>Application</a:t>
                      </a:r>
                      <a:r>
                        <a:rPr lang="en-GB" sz="1200" b="1" spc="-20" dirty="0">
                          <a:solidFill>
                            <a:srgbClr val="FFF900"/>
                          </a:solidFill>
                        </a:rPr>
                        <a:t>/ Interview  / Task</a:t>
                      </a:r>
                      <a:endParaRPr sz="1200" dirty="0">
                        <a:latin typeface="Arial"/>
                        <a:cs typeface="Arial"/>
                      </a:endParaRPr>
                    </a:p>
                  </a:txBody>
                  <a:tcPr marL="0" marR="0" marT="28575" marB="0"/>
                </a:tc>
                <a:extLst>
                  <a:ext uri="{0D108BD9-81ED-4DB2-BD59-A6C34878D82A}">
                    <a16:rowId xmlns:a16="http://schemas.microsoft.com/office/drawing/2014/main" val="10000"/>
                  </a:ext>
                </a:extLst>
              </a:tr>
              <a:tr h="370840">
                <a:tc>
                  <a:txBody>
                    <a:bodyPr/>
                    <a:lstStyle/>
                    <a:p>
                      <a:pPr marL="85725" lvl="0" indent="0"/>
                      <a:r>
                        <a:rPr lang="en-GB" sz="1100" kern="1200" dirty="0">
                          <a:solidFill>
                            <a:schemeClr val="bg1"/>
                          </a:solidFill>
                          <a:latin typeface="Arial MT"/>
                          <a:ea typeface="+mn-ea"/>
                          <a:cs typeface="+mn-cs"/>
                        </a:rPr>
                        <a:t>Know how to use a range of teaching and learning strategies to support children’s progress</a:t>
                      </a:r>
                    </a:p>
                    <a:p>
                      <a:pPr marL="87313" indent="0"/>
                      <a:endParaRPr lang="en-GB" sz="1100" kern="1200" dirty="0">
                        <a:solidFill>
                          <a:schemeClr val="bg1"/>
                        </a:solidFill>
                        <a:latin typeface="Arial MT"/>
                        <a:ea typeface="+mn-ea"/>
                        <a:cs typeface="+mn-cs"/>
                      </a:endParaRPr>
                    </a:p>
                  </a:txBody>
                  <a:tcPr marL="0" marR="0" marT="38100"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rowSpan="1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bg1"/>
                          </a:solidFill>
                          <a:latin typeface="Arial MT"/>
                        </a:rPr>
                        <a:t>Application</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bg1"/>
                          </a:solidFill>
                          <a:latin typeface="Arial MT"/>
                        </a:rPr>
                        <a:t>Interview</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algn="ctr"/>
                      <a:endParaRPr lang="en-GB" dirty="0"/>
                    </a:p>
                  </a:txBody>
                  <a:tcPr marL="0" marR="0" marT="59055" marB="0">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10002"/>
                  </a:ext>
                </a:extLst>
              </a:tr>
              <a:tr h="370205">
                <a:tc>
                  <a:txBody>
                    <a:bodyPr/>
                    <a:lstStyle/>
                    <a:p>
                      <a:pPr lvl="0"/>
                      <a:r>
                        <a:rPr lang="en-GB" sz="1100" kern="1200" dirty="0">
                          <a:solidFill>
                            <a:schemeClr val="bg1"/>
                          </a:solidFill>
                          <a:latin typeface="Arial MT"/>
                          <a:ea typeface="+mn-ea"/>
                          <a:cs typeface="+mn-cs"/>
                        </a:rPr>
                        <a:t>  Plan effective activities for pupils </a:t>
                      </a:r>
                    </a:p>
                    <a:p>
                      <a:pPr marL="87313" marR="0" lvl="0" indent="0" algn="l" defTabSz="457200" rtl="0" eaLnBrk="1" fontAlgn="auto" latinLnBrk="0" hangingPunct="1">
                        <a:lnSpc>
                          <a:spcPct val="100000"/>
                        </a:lnSpc>
                        <a:spcBef>
                          <a:spcPts val="0"/>
                        </a:spcBef>
                        <a:spcAft>
                          <a:spcPts val="0"/>
                        </a:spcAft>
                        <a:buClrTx/>
                        <a:buSzTx/>
                        <a:buFontTx/>
                        <a:buNone/>
                        <a:tabLst/>
                        <a:defRPr/>
                      </a:pPr>
                      <a:endParaRPr lang="en-GB"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algn="ctr"/>
                      <a:endParaRPr lang="en-GB" dirty="0"/>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10003"/>
                  </a:ext>
                </a:extLst>
              </a:tr>
              <a:tr h="370205">
                <a:tc>
                  <a:txBody>
                    <a:bodyPr/>
                    <a:lstStyle/>
                    <a:p>
                      <a:pPr lvl="0"/>
                      <a:r>
                        <a:rPr lang="en-GB" sz="1100" kern="1200" dirty="0">
                          <a:solidFill>
                            <a:schemeClr val="bg1"/>
                          </a:solidFill>
                          <a:latin typeface="Arial MT"/>
                          <a:ea typeface="+mn-ea"/>
                          <a:cs typeface="+mn-cs"/>
                        </a:rPr>
                        <a:t>  Use therapeutic strategies in line with policy to support behaviour</a:t>
                      </a:r>
                    </a:p>
                    <a:p>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algn="ctr"/>
                      <a:endParaRPr lang="en-GB" dirty="0"/>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2513155036"/>
                  </a:ext>
                </a:extLst>
              </a:tr>
              <a:tr h="370205">
                <a:tc>
                  <a:txBody>
                    <a:bodyPr/>
                    <a:lstStyle/>
                    <a:p>
                      <a:pPr lvl="0"/>
                      <a:r>
                        <a:rPr lang="en-GB" sz="1100" kern="1200" dirty="0">
                          <a:solidFill>
                            <a:schemeClr val="bg1"/>
                          </a:solidFill>
                          <a:latin typeface="Arial MT"/>
                          <a:ea typeface="+mn-ea"/>
                          <a:cs typeface="+mn-cs"/>
                        </a:rPr>
                        <a:t>  Respond to young children’s needs</a:t>
                      </a:r>
                    </a:p>
                    <a:p>
                      <a:endParaRPr lang="en-GB"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algn="ctr"/>
                      <a:endParaRPr lang="en-GB" dirty="0"/>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308523090"/>
                  </a:ext>
                </a:extLst>
              </a:tr>
              <a:tr h="370205">
                <a:tc>
                  <a:txBody>
                    <a:bodyPr/>
                    <a:lstStyle/>
                    <a:p>
                      <a:pPr lvl="0"/>
                      <a:r>
                        <a:rPr lang="en-GB" sz="1100" kern="1200" dirty="0">
                          <a:solidFill>
                            <a:schemeClr val="bg1"/>
                          </a:solidFill>
                          <a:latin typeface="Arial MT"/>
                          <a:ea typeface="+mn-ea"/>
                          <a:cs typeface="+mn-cs"/>
                        </a:rPr>
                        <a:t>  Understands the importance of the unique child within a holistic approach</a:t>
                      </a:r>
                    </a:p>
                    <a:p>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lnB w="12700" cap="flat" cmpd="sng" algn="ctr">
                      <a:solidFill>
                        <a:schemeClr val="accent5">
                          <a:lumMod val="75000"/>
                        </a:schemeClr>
                      </a:solidFill>
                      <a:prstDash val="solid"/>
                      <a:round/>
                      <a:headEnd type="none" w="med" len="med"/>
                      <a:tailEnd type="none" w="med" len="med"/>
                    </a:lnB>
                  </a:tcPr>
                </a:tc>
                <a:tc vMerge="1">
                  <a:txBody>
                    <a:bodyPr/>
                    <a:lstStyle/>
                    <a:p>
                      <a:pPr algn="ctr"/>
                      <a:endParaRPr lang="en-GB" dirty="0"/>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2097323265"/>
                  </a:ext>
                </a:extLst>
              </a:tr>
              <a:tr h="370205">
                <a:tc>
                  <a:txBody>
                    <a:bodyPr/>
                    <a:lstStyle/>
                    <a:p>
                      <a:pPr lvl="0"/>
                      <a:r>
                        <a:rPr lang="en-GB" sz="1100" kern="1200" dirty="0">
                          <a:solidFill>
                            <a:schemeClr val="bg1"/>
                          </a:solidFill>
                          <a:latin typeface="Arial MT"/>
                          <a:ea typeface="+mn-ea"/>
                          <a:cs typeface="+mn-cs"/>
                        </a:rPr>
                        <a:t>  Work independently and able to work effectively as part of a team </a:t>
                      </a:r>
                    </a:p>
                    <a:p>
                      <a:endParaRPr lang="en-GB"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lnT w="12700" cap="flat" cmpd="sng" algn="ctr">
                      <a:solidFill>
                        <a:schemeClr val="accent5">
                          <a:lumMod val="75000"/>
                        </a:schemeClr>
                      </a:solidFill>
                      <a:prstDash val="solid"/>
                      <a:round/>
                      <a:headEnd type="none" w="med" len="med"/>
                      <a:tailEnd type="none" w="med" len="med"/>
                    </a:lnT>
                  </a:tcPr>
                </a:tc>
                <a:tc vMerge="1">
                  <a:txBody>
                    <a:bodyPr/>
                    <a:lstStyle/>
                    <a:p>
                      <a:pPr algn="ctr"/>
                      <a:endParaRPr lang="en-GB" dirty="0"/>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311246066"/>
                  </a:ext>
                </a:extLst>
              </a:tr>
              <a:tr h="370205">
                <a:tc>
                  <a:txBody>
                    <a:bodyPr/>
                    <a:lstStyle/>
                    <a:p>
                      <a:pPr lvl="0"/>
                      <a:r>
                        <a:rPr lang="en-GB" sz="1100" kern="1200" dirty="0">
                          <a:solidFill>
                            <a:schemeClr val="bg1"/>
                          </a:solidFill>
                          <a:latin typeface="Arial MT"/>
                          <a:ea typeface="+mn-ea"/>
                          <a:cs typeface="+mn-cs"/>
                        </a:rPr>
                        <a:t>  Remain calm under pressure and be able to adapt to change quickly</a:t>
                      </a:r>
                    </a:p>
                    <a:p>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kern="1200" dirty="0">
                        <a:solidFill>
                          <a:schemeClr val="bg1"/>
                        </a:solidFill>
                        <a:latin typeface="Arial MT"/>
                        <a:ea typeface="+mn-ea"/>
                        <a:cs typeface="+mn-cs"/>
                      </a:endParaRPr>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1957091944"/>
                  </a:ext>
                </a:extLst>
              </a:tr>
              <a:tr h="370205">
                <a:tc>
                  <a:txBody>
                    <a:bodyPr/>
                    <a:lstStyle/>
                    <a:p>
                      <a:pPr lvl="0"/>
                      <a:r>
                        <a:rPr lang="en-GB" sz="1100" kern="1200" dirty="0">
                          <a:solidFill>
                            <a:schemeClr val="bg1"/>
                          </a:solidFill>
                          <a:latin typeface="Arial MT"/>
                          <a:ea typeface="+mn-ea"/>
                          <a:cs typeface="+mn-cs"/>
                        </a:rPr>
                        <a:t>  Show genuine care and respect for young children and their families and a commitment to working with them</a:t>
                      </a:r>
                    </a:p>
                    <a:p>
                      <a:pPr marL="0" marR="0" lvl="0" indent="0" algn="l" defTabSz="457200" rtl="0" eaLnBrk="1" fontAlgn="auto" latinLnBrk="0" hangingPunct="1">
                        <a:lnSpc>
                          <a:spcPct val="100000"/>
                        </a:lnSpc>
                        <a:spcBef>
                          <a:spcPts val="0"/>
                        </a:spcBef>
                        <a:spcAft>
                          <a:spcPts val="0"/>
                        </a:spcAft>
                        <a:buClrTx/>
                        <a:buSzTx/>
                        <a:buFontTx/>
                        <a:buNone/>
                        <a:tabLst/>
                        <a:defRPr/>
                      </a:pP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kern="1200" dirty="0">
                        <a:solidFill>
                          <a:schemeClr val="bg1"/>
                        </a:solidFill>
                        <a:latin typeface="Arial MT"/>
                        <a:ea typeface="+mn-ea"/>
                        <a:cs typeface="+mn-cs"/>
                      </a:endParaRPr>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4263674163"/>
                  </a:ext>
                </a:extLst>
              </a:tr>
              <a:tr h="370205">
                <a:tc>
                  <a:txBody>
                    <a:bodyPr/>
                    <a:lstStyle/>
                    <a:p>
                      <a:pPr lvl="0"/>
                      <a:r>
                        <a:rPr lang="en-GB" sz="1100" kern="1200" dirty="0">
                          <a:solidFill>
                            <a:schemeClr val="bg1"/>
                          </a:solidFill>
                          <a:latin typeface="Arial MT"/>
                          <a:ea typeface="+mn-ea"/>
                          <a:cs typeface="+mn-cs"/>
                        </a:rPr>
                        <a:t>  Have empathy with those facing barriers to their learning</a:t>
                      </a:r>
                    </a:p>
                    <a:p>
                      <a:pPr marL="0" marR="0" lvl="0" indent="0" algn="l" defTabSz="457200" rtl="0" eaLnBrk="1" fontAlgn="auto" latinLnBrk="0" hangingPunct="1">
                        <a:lnSpc>
                          <a:spcPct val="100000"/>
                        </a:lnSpc>
                        <a:spcBef>
                          <a:spcPts val="0"/>
                        </a:spcBef>
                        <a:spcAft>
                          <a:spcPts val="0"/>
                        </a:spcAft>
                        <a:buClrTx/>
                        <a:buSzTx/>
                        <a:buFontTx/>
                        <a:buNone/>
                        <a:tabLst/>
                        <a:defRPr/>
                      </a:pP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kern="1200" dirty="0">
                        <a:solidFill>
                          <a:schemeClr val="bg1"/>
                        </a:solidFill>
                        <a:latin typeface="Arial MT"/>
                        <a:ea typeface="+mn-ea"/>
                        <a:cs typeface="+mn-cs"/>
                      </a:endParaRPr>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3657859649"/>
                  </a:ext>
                </a:extLst>
              </a:tr>
              <a:tr h="370205">
                <a:tc>
                  <a:txBody>
                    <a:bodyPr/>
                    <a:lstStyle/>
                    <a:p>
                      <a:pPr lvl="0"/>
                      <a:r>
                        <a:rPr lang="en-GB" sz="1100" kern="1200" dirty="0">
                          <a:solidFill>
                            <a:schemeClr val="bg1"/>
                          </a:solidFill>
                          <a:latin typeface="Arial MT"/>
                          <a:ea typeface="+mn-ea"/>
                          <a:cs typeface="+mn-cs"/>
                        </a:rPr>
                        <a:t>  Contribute to a purposeful learning environment </a:t>
                      </a:r>
                    </a:p>
                    <a:p>
                      <a:pPr marL="0" marR="0" lvl="0" indent="0" algn="l" defTabSz="457200" rtl="0" eaLnBrk="1" fontAlgn="auto" latinLnBrk="0" hangingPunct="1">
                        <a:lnSpc>
                          <a:spcPct val="100000"/>
                        </a:lnSpc>
                        <a:spcBef>
                          <a:spcPts val="0"/>
                        </a:spcBef>
                        <a:spcAft>
                          <a:spcPts val="0"/>
                        </a:spcAft>
                        <a:buClrTx/>
                        <a:buSzTx/>
                        <a:buFontTx/>
                        <a:buNone/>
                        <a:tabLst/>
                        <a:defRPr/>
                      </a:pP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algn="ctr"/>
                      <a:endParaRPr lang="en-GB" dirty="0"/>
                    </a:p>
                  </a:txBody>
                  <a:tcPr marL="0" marR="0" marT="59055" marB="0"/>
                </a:tc>
                <a:extLst>
                  <a:ext uri="{0D108BD9-81ED-4DB2-BD59-A6C34878D82A}">
                    <a16:rowId xmlns:a16="http://schemas.microsoft.com/office/drawing/2014/main" val="2832901602"/>
                  </a:ext>
                </a:extLst>
              </a:tr>
              <a:tr h="370205">
                <a:tc>
                  <a:txBody>
                    <a:bodyPr/>
                    <a:lstStyle/>
                    <a:p>
                      <a:pPr lvl="0"/>
                      <a:r>
                        <a:rPr lang="en-GB" sz="1100" kern="1200" dirty="0">
                          <a:solidFill>
                            <a:schemeClr val="bg1"/>
                          </a:solidFill>
                          <a:latin typeface="Arial MT"/>
                          <a:ea typeface="+mn-ea"/>
                          <a:cs typeface="+mn-cs"/>
                        </a:rPr>
                        <a:t>  Encourage children to interact and learn cooperatively with others</a:t>
                      </a: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a:p>
                  </a:txBody>
                  <a:tcPr/>
                </a:tc>
                <a:extLst>
                  <a:ext uri="{0D108BD9-81ED-4DB2-BD59-A6C34878D82A}">
                    <a16:rowId xmlns:a16="http://schemas.microsoft.com/office/drawing/2014/main" val="1032661170"/>
                  </a:ext>
                </a:extLst>
              </a:tr>
              <a:tr h="370205">
                <a:tc>
                  <a:txBody>
                    <a:bodyPr/>
                    <a:lstStyle/>
                    <a:p>
                      <a:pPr lvl="0"/>
                      <a:r>
                        <a:rPr lang="en-GB" sz="1100" kern="1200" dirty="0">
                          <a:solidFill>
                            <a:schemeClr val="bg1"/>
                          </a:solidFill>
                          <a:latin typeface="Arial MT"/>
                          <a:ea typeface="+mn-ea"/>
                          <a:cs typeface="+mn-cs"/>
                        </a:rPr>
                        <a:t>  Respond to guidance and proactively seek CPD opportunities</a:t>
                      </a:r>
                    </a:p>
                    <a:p>
                      <a:pPr marL="0" marR="0" lvl="0" indent="0" algn="l" defTabSz="457200" rtl="0" eaLnBrk="1" fontAlgn="auto" latinLnBrk="0" hangingPunct="1">
                        <a:lnSpc>
                          <a:spcPct val="100000"/>
                        </a:lnSpc>
                        <a:spcBef>
                          <a:spcPts val="0"/>
                        </a:spcBef>
                        <a:spcAft>
                          <a:spcPts val="0"/>
                        </a:spcAft>
                        <a:buClrTx/>
                        <a:buSzTx/>
                        <a:buFontTx/>
                        <a:buNone/>
                        <a:tabLst/>
                        <a:defRPr/>
                      </a:pP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pPr algn="ctr"/>
                      <a:endParaRPr lang="en-GB" dirty="0"/>
                    </a:p>
                  </a:txBody>
                  <a:tcPr marL="0" marR="0" marT="59055" marB="0">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919079876"/>
                  </a:ext>
                </a:extLst>
              </a:tr>
            </a:tbl>
          </a:graphicData>
        </a:graphic>
      </p:graphicFrame>
      <p:sp>
        <p:nvSpPr>
          <p:cNvPr id="9" name="TextBox 8">
            <a:extLst>
              <a:ext uri="{FF2B5EF4-FFF2-40B4-BE49-F238E27FC236}">
                <a16:creationId xmlns:a16="http://schemas.microsoft.com/office/drawing/2014/main" id="{DABB410C-148C-228F-AAA5-91A0216BF219}"/>
              </a:ext>
            </a:extLst>
          </p:cNvPr>
          <p:cNvSpPr txBox="1"/>
          <p:nvPr/>
        </p:nvSpPr>
        <p:spPr>
          <a:xfrm>
            <a:off x="9649280" y="6292255"/>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169733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E4560-D187-6E58-1514-6A5012725A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1999FA-2FFE-63B6-3E48-0FD14189A1BC}"/>
              </a:ext>
            </a:extLst>
          </p:cNvPr>
          <p:cNvSpPr>
            <a:spLocks noGrp="1"/>
          </p:cNvSpPr>
          <p:nvPr>
            <p:ph type="title"/>
          </p:nvPr>
        </p:nvSpPr>
        <p:spPr>
          <a:xfrm>
            <a:off x="1311579" y="640152"/>
            <a:ext cx="8911687" cy="1280890"/>
          </a:xfrm>
        </p:spPr>
        <p:txBody>
          <a:bodyPr/>
          <a:lstStyle/>
          <a:p>
            <a:r>
              <a:rPr lang="en-GB" b="1" dirty="0">
                <a:solidFill>
                  <a:srgbClr val="FFC000"/>
                </a:solidFill>
                <a:latin typeface="Cavolini" panose="03000502040302020204" pitchFamily="66" charset="0"/>
                <a:cs typeface="Cavolini" panose="03000502040302020204" pitchFamily="66" charset="0"/>
              </a:rPr>
              <a:t>PERSON SPECIFICATION</a:t>
            </a:r>
          </a:p>
        </p:txBody>
      </p:sp>
      <p:sp>
        <p:nvSpPr>
          <p:cNvPr id="4" name="Slide Number Placeholder 3">
            <a:extLst>
              <a:ext uri="{FF2B5EF4-FFF2-40B4-BE49-F238E27FC236}">
                <a16:creationId xmlns:a16="http://schemas.microsoft.com/office/drawing/2014/main" id="{46B4B8BD-9754-80AE-02F8-7AB5CF95268A}"/>
              </a:ext>
            </a:extLst>
          </p:cNvPr>
          <p:cNvSpPr>
            <a:spLocks noGrp="1"/>
          </p:cNvSpPr>
          <p:nvPr>
            <p:ph type="sldNum" sz="quarter" idx="10"/>
          </p:nvPr>
        </p:nvSpPr>
        <p:spPr>
          <a:xfrm>
            <a:off x="210970" y="6409616"/>
            <a:ext cx="779767" cy="365125"/>
          </a:xfrm>
        </p:spPr>
        <p:txBody>
          <a:bodyPr/>
          <a:lstStyle/>
          <a:p>
            <a:pPr algn="ctr"/>
            <a:r>
              <a:rPr lang="en-US" dirty="0"/>
              <a:t>13</a:t>
            </a:r>
          </a:p>
        </p:txBody>
      </p:sp>
      <p:pic>
        <p:nvPicPr>
          <p:cNvPr id="8" name="Picture 7">
            <a:extLst>
              <a:ext uri="{FF2B5EF4-FFF2-40B4-BE49-F238E27FC236}">
                <a16:creationId xmlns:a16="http://schemas.microsoft.com/office/drawing/2014/main" id="{A9F54A0A-7352-80A9-CDD3-CCC57C6AA557}"/>
              </a:ext>
            </a:extLst>
          </p:cNvPr>
          <p:cNvPicPr>
            <a:picLocks noChangeAspect="1"/>
          </p:cNvPicPr>
          <p:nvPr/>
        </p:nvPicPr>
        <p:blipFill>
          <a:blip r:embed="rId2"/>
          <a:stretch>
            <a:fillRect/>
          </a:stretch>
        </p:blipFill>
        <p:spPr>
          <a:xfrm>
            <a:off x="210970" y="151202"/>
            <a:ext cx="1079478" cy="977900"/>
          </a:xfrm>
          <a:prstGeom prst="rect">
            <a:avLst/>
          </a:prstGeom>
        </p:spPr>
      </p:pic>
      <p:sp>
        <p:nvSpPr>
          <p:cNvPr id="9" name="TextBox 8">
            <a:extLst>
              <a:ext uri="{FF2B5EF4-FFF2-40B4-BE49-F238E27FC236}">
                <a16:creationId xmlns:a16="http://schemas.microsoft.com/office/drawing/2014/main" id="{9D266FBB-C386-B582-C2F0-E3B6C2A36B26}"/>
              </a:ext>
            </a:extLst>
          </p:cNvPr>
          <p:cNvSpPr txBox="1"/>
          <p:nvPr/>
        </p:nvSpPr>
        <p:spPr>
          <a:xfrm>
            <a:off x="9308248" y="6281412"/>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graphicFrame>
        <p:nvGraphicFramePr>
          <p:cNvPr id="7" name="object 5">
            <a:extLst>
              <a:ext uri="{FF2B5EF4-FFF2-40B4-BE49-F238E27FC236}">
                <a16:creationId xmlns:a16="http://schemas.microsoft.com/office/drawing/2014/main" id="{CA2F8089-E7A7-FFD2-A004-AFFD1A33C648}"/>
              </a:ext>
            </a:extLst>
          </p:cNvPr>
          <p:cNvGraphicFramePr>
            <a:graphicFrameLocks noGrp="1"/>
          </p:cNvGraphicFramePr>
          <p:nvPr>
            <p:extLst>
              <p:ext uri="{D42A27DB-BD31-4B8C-83A1-F6EECF244321}">
                <p14:modId xmlns:p14="http://schemas.microsoft.com/office/powerpoint/2010/main" val="2651690029"/>
              </p:ext>
            </p:extLst>
          </p:nvPr>
        </p:nvGraphicFramePr>
        <p:xfrm>
          <a:off x="984250" y="1280597"/>
          <a:ext cx="10223499" cy="4678045"/>
        </p:xfrm>
        <a:graphic>
          <a:graphicData uri="http://schemas.openxmlformats.org/drawingml/2006/table">
            <a:tbl>
              <a:tblPr firstRow="1" bandRow="1">
                <a:tableStyleId>{775DCB02-9BB8-47FD-8907-85C794F793BA}</a:tableStyleId>
              </a:tblPr>
              <a:tblGrid>
                <a:gridCol w="7082790">
                  <a:extLst>
                    <a:ext uri="{9D8B030D-6E8A-4147-A177-3AD203B41FA5}">
                      <a16:colId xmlns:a16="http://schemas.microsoft.com/office/drawing/2014/main" val="20000"/>
                    </a:ext>
                  </a:extLst>
                </a:gridCol>
                <a:gridCol w="1743709">
                  <a:extLst>
                    <a:ext uri="{9D8B030D-6E8A-4147-A177-3AD203B41FA5}">
                      <a16:colId xmlns:a16="http://schemas.microsoft.com/office/drawing/2014/main" val="20001"/>
                    </a:ext>
                  </a:extLst>
                </a:gridCol>
                <a:gridCol w="1397000">
                  <a:extLst>
                    <a:ext uri="{9D8B030D-6E8A-4147-A177-3AD203B41FA5}">
                      <a16:colId xmlns:a16="http://schemas.microsoft.com/office/drawing/2014/main" val="20002"/>
                    </a:ext>
                  </a:extLst>
                </a:gridCol>
              </a:tblGrid>
              <a:tr h="283441">
                <a:tc>
                  <a:txBody>
                    <a:bodyPr/>
                    <a:lstStyle/>
                    <a:p>
                      <a:pPr marL="90805">
                        <a:lnSpc>
                          <a:spcPct val="100000"/>
                        </a:lnSpc>
                        <a:spcBef>
                          <a:spcPts val="225"/>
                        </a:spcBef>
                      </a:pPr>
                      <a:r>
                        <a:rPr lang="en-GB" sz="1200" b="1" spc="-10" dirty="0">
                          <a:solidFill>
                            <a:srgbClr val="FFF900"/>
                          </a:solidFill>
                          <a:latin typeface="Arial"/>
                          <a:cs typeface="Arial"/>
                        </a:rPr>
                        <a:t>Personal Attributes</a:t>
                      </a:r>
                      <a:endParaRPr lang="en-GB" sz="1200" dirty="0">
                        <a:latin typeface="Arial"/>
                        <a:cs typeface="Arial"/>
                      </a:endParaRPr>
                    </a:p>
                  </a:txBody>
                  <a:tcPr marL="0" marR="0" marT="28575" marB="0"/>
                </a:tc>
                <a:tc>
                  <a:txBody>
                    <a:bodyPr/>
                    <a:lstStyle/>
                    <a:p>
                      <a:pPr algn="ctr">
                        <a:lnSpc>
                          <a:spcPct val="100000"/>
                        </a:lnSpc>
                        <a:spcBef>
                          <a:spcPts val="225"/>
                        </a:spcBef>
                      </a:pPr>
                      <a:r>
                        <a:rPr sz="1200" b="1" spc="-10" dirty="0">
                          <a:solidFill>
                            <a:srgbClr val="FFF900"/>
                          </a:solidFill>
                        </a:rPr>
                        <a:t>Essential/Desirable</a:t>
                      </a:r>
                      <a:endParaRPr sz="1200" dirty="0">
                        <a:latin typeface="Arial"/>
                        <a:cs typeface="Arial"/>
                      </a:endParaRPr>
                    </a:p>
                  </a:txBody>
                  <a:tcPr marL="0" marR="0" marT="28575" marB="0"/>
                </a:tc>
                <a:tc>
                  <a:txBody>
                    <a:bodyPr/>
                    <a:lstStyle/>
                    <a:p>
                      <a:pPr algn="ctr">
                        <a:lnSpc>
                          <a:spcPct val="100000"/>
                        </a:lnSpc>
                        <a:spcBef>
                          <a:spcPts val="225"/>
                        </a:spcBef>
                      </a:pPr>
                      <a:r>
                        <a:rPr sz="1200" b="1" spc="-20" dirty="0">
                          <a:solidFill>
                            <a:srgbClr val="FFF900"/>
                          </a:solidFill>
                        </a:rPr>
                        <a:t>Application</a:t>
                      </a:r>
                      <a:r>
                        <a:rPr lang="en-GB" sz="1200" b="1" spc="-20" dirty="0">
                          <a:solidFill>
                            <a:srgbClr val="FFF900"/>
                          </a:solidFill>
                        </a:rPr>
                        <a:t>/ Interview  / Task</a:t>
                      </a:r>
                      <a:endParaRPr sz="1200" dirty="0">
                        <a:latin typeface="Arial"/>
                        <a:cs typeface="Arial"/>
                      </a:endParaRPr>
                    </a:p>
                  </a:txBody>
                  <a:tcPr marL="0" marR="0" marT="28575" marB="0"/>
                </a:tc>
                <a:extLst>
                  <a:ext uri="{0D108BD9-81ED-4DB2-BD59-A6C34878D82A}">
                    <a16:rowId xmlns:a16="http://schemas.microsoft.com/office/drawing/2014/main" val="10000"/>
                  </a:ext>
                </a:extLst>
              </a:tr>
              <a:tr h="370840">
                <a:tc>
                  <a:txBody>
                    <a:bodyPr/>
                    <a:lstStyle/>
                    <a:p>
                      <a:pPr lvl="0"/>
                      <a:r>
                        <a:rPr lang="en-GB" sz="1100" kern="1200" dirty="0">
                          <a:solidFill>
                            <a:schemeClr val="bg1"/>
                          </a:solidFill>
                          <a:latin typeface="Arial MT"/>
                          <a:ea typeface="+mn-ea"/>
                          <a:cs typeface="+mn-cs"/>
                        </a:rPr>
                        <a:t>Be a positive role model</a:t>
                      </a:r>
                    </a:p>
                  </a:txBody>
                  <a:tcPr marL="0" marR="0" marT="38100"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rowSpan="5">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bg1"/>
                          </a:solidFill>
                          <a:latin typeface="Arial MT"/>
                        </a:rPr>
                        <a:t>Application</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bg1"/>
                          </a:solidFill>
                          <a:latin typeface="Arial MT"/>
                        </a:rPr>
                        <a:t>Interview</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dirty="0">
                        <a:solidFill>
                          <a:schemeClr val="bg1"/>
                        </a:solidFill>
                        <a:latin typeface="Arial MT"/>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bg1"/>
                          </a:solidFill>
                          <a:latin typeface="Arial MT"/>
                        </a:rPr>
                        <a:t>Task</a:t>
                      </a:r>
                    </a:p>
                    <a:p>
                      <a:pPr algn="ctr"/>
                      <a:endParaRPr lang="en-GB" dirty="0"/>
                    </a:p>
                  </a:txBody>
                  <a:tcPr marL="0" marR="0" marT="59055" marB="0">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10002"/>
                  </a:ext>
                </a:extLst>
              </a:tr>
              <a:tr h="370205">
                <a:tc>
                  <a:txBody>
                    <a:bodyPr/>
                    <a:lstStyle/>
                    <a:p>
                      <a:pPr lvl="0"/>
                      <a:r>
                        <a:rPr lang="en-GB" sz="1100" kern="1200" dirty="0">
                          <a:solidFill>
                            <a:schemeClr val="bg1"/>
                          </a:solidFill>
                          <a:latin typeface="Arial MT"/>
                          <a:ea typeface="+mn-ea"/>
                          <a:cs typeface="+mn-cs"/>
                        </a:rPr>
                        <a:t>Ability to recognise the importance of confidentiality at all times</a:t>
                      </a:r>
                    </a:p>
                    <a:p>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spc="-5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a:p>
                  </a:txBody>
                  <a:tcPr marL="0" marR="0" marT="59055" marB="0"/>
                </a:tc>
                <a:extLst>
                  <a:ext uri="{0D108BD9-81ED-4DB2-BD59-A6C34878D82A}">
                    <a16:rowId xmlns:a16="http://schemas.microsoft.com/office/drawing/2014/main" val="10003"/>
                  </a:ext>
                </a:extLst>
              </a:tr>
              <a:tr h="370205">
                <a:tc>
                  <a:txBody>
                    <a:bodyPr/>
                    <a:lstStyle/>
                    <a:p>
                      <a:pPr lvl="0"/>
                      <a:r>
                        <a:rPr lang="en-GB" sz="1100" kern="1200" dirty="0">
                          <a:solidFill>
                            <a:schemeClr val="bg1"/>
                          </a:solidFill>
                          <a:latin typeface="Arial MT"/>
                          <a:ea typeface="+mn-ea"/>
                          <a:cs typeface="+mn-cs"/>
                        </a:rPr>
                        <a:t>Use ICT effectively </a:t>
                      </a: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a:p>
                  </a:txBody>
                  <a:tcPr/>
                </a:tc>
                <a:extLst>
                  <a:ext uri="{0D108BD9-81ED-4DB2-BD59-A6C34878D82A}">
                    <a16:rowId xmlns:a16="http://schemas.microsoft.com/office/drawing/2014/main" val="2513155036"/>
                  </a:ext>
                </a:extLst>
              </a:tr>
              <a:tr h="370205">
                <a:tc>
                  <a:txBody>
                    <a:bodyPr/>
                    <a:lstStyle/>
                    <a:p>
                      <a:r>
                        <a:rPr lang="en-GB" sz="1100" kern="1200" dirty="0">
                          <a:solidFill>
                            <a:schemeClr val="bg1"/>
                          </a:solidFill>
                          <a:latin typeface="Arial MT"/>
                          <a:ea typeface="+mn-ea"/>
                          <a:cs typeface="+mn-cs"/>
                        </a:rPr>
                        <a:t>  Record basic children’s data </a:t>
                      </a: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endParaRPr lang="en-GB"/>
                    </a:p>
                  </a:txBody>
                  <a:tcPr/>
                </a:tc>
                <a:extLst>
                  <a:ext uri="{0D108BD9-81ED-4DB2-BD59-A6C34878D82A}">
                    <a16:rowId xmlns:a16="http://schemas.microsoft.com/office/drawing/2014/main" val="308523090"/>
                  </a:ext>
                </a:extLst>
              </a:tr>
              <a:tr h="370205">
                <a:tc>
                  <a:txBody>
                    <a:bodyPr/>
                    <a:lstStyle/>
                    <a:p>
                      <a:pPr lvl="0"/>
                      <a:r>
                        <a:rPr lang="en-GB" sz="1100" kern="1200" dirty="0">
                          <a:solidFill>
                            <a:schemeClr val="bg1"/>
                          </a:solidFill>
                          <a:latin typeface="Arial MT"/>
                          <a:ea typeface="+mn-ea"/>
                          <a:cs typeface="+mn-cs"/>
                        </a:rPr>
                        <a:t>  Assist with escorting children on educational visits</a:t>
                      </a:r>
                    </a:p>
                    <a:p>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lnB w="12700" cap="flat" cmpd="sng" algn="ctr">
                      <a:solidFill>
                        <a:schemeClr val="accent5">
                          <a:lumMod val="75000"/>
                        </a:schemeClr>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2097323265"/>
                  </a:ext>
                </a:extLst>
              </a:tr>
              <a:tr h="370205">
                <a:tc>
                  <a:txBody>
                    <a:bodyPr/>
                    <a:lstStyle/>
                    <a:p>
                      <a:pPr marL="90805">
                        <a:lnSpc>
                          <a:spcPct val="100000"/>
                        </a:lnSpc>
                        <a:spcBef>
                          <a:spcPts val="225"/>
                        </a:spcBef>
                      </a:pPr>
                      <a:r>
                        <a:rPr lang="en-GB" sz="1200" b="1" spc="-10" dirty="0">
                          <a:solidFill>
                            <a:srgbClr val="FFF900"/>
                          </a:solidFill>
                          <a:latin typeface="Arial"/>
                          <a:cs typeface="Arial"/>
                        </a:rPr>
                        <a:t>Safeguarding</a:t>
                      </a:r>
                      <a:endParaRPr lang="en-GB" sz="1200" dirty="0">
                        <a:latin typeface="Arial"/>
                        <a:cs typeface="Arial"/>
                      </a:endParaRPr>
                    </a:p>
                  </a:txBody>
                  <a:tcPr marL="0" marR="0" marT="28575" marB="0"/>
                </a:tc>
                <a:tc>
                  <a:txBody>
                    <a:bodyPr/>
                    <a:lstStyle/>
                    <a:p>
                      <a:pPr algn="ctr">
                        <a:lnSpc>
                          <a:spcPct val="100000"/>
                        </a:lnSpc>
                        <a:spcBef>
                          <a:spcPts val="225"/>
                        </a:spcBef>
                      </a:pPr>
                      <a:r>
                        <a:rPr sz="1200" b="1" spc="-10" dirty="0">
                          <a:solidFill>
                            <a:srgbClr val="FFF900"/>
                          </a:solidFill>
                        </a:rPr>
                        <a:t>Essential/Desirable</a:t>
                      </a:r>
                      <a:endParaRPr sz="1200" dirty="0">
                        <a:latin typeface="Arial"/>
                        <a:cs typeface="Arial"/>
                      </a:endParaRPr>
                    </a:p>
                  </a:txBody>
                  <a:tcPr marL="0" marR="0" marT="2857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tc>
                  <a:txBody>
                    <a:bodyPr/>
                    <a:lstStyle/>
                    <a:p>
                      <a:pPr algn="ctr">
                        <a:lnSpc>
                          <a:spcPct val="100000"/>
                        </a:lnSpc>
                        <a:spcBef>
                          <a:spcPts val="225"/>
                        </a:spcBef>
                      </a:pPr>
                      <a:r>
                        <a:rPr sz="1200" b="1" spc="-20" dirty="0">
                          <a:solidFill>
                            <a:srgbClr val="FFF900"/>
                          </a:solidFill>
                        </a:rPr>
                        <a:t>Application</a:t>
                      </a:r>
                      <a:r>
                        <a:rPr lang="en-GB" sz="1200" b="1" spc="-20" dirty="0">
                          <a:solidFill>
                            <a:srgbClr val="FFF900"/>
                          </a:solidFill>
                        </a:rPr>
                        <a:t>/ Interview  / Task</a:t>
                      </a:r>
                      <a:endParaRPr sz="1200" dirty="0">
                        <a:latin typeface="Arial"/>
                        <a:cs typeface="Arial"/>
                      </a:endParaRPr>
                    </a:p>
                  </a:txBody>
                  <a:tcPr marL="0" marR="0" marT="2857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1803210335"/>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Arial MT"/>
                          <a:ea typeface="+mn-ea"/>
                          <a:cs typeface="+mn-cs"/>
                        </a:rPr>
                        <a:t>  Has up-to-date knowledge of relevant legislation and guidance in relation to working with, and the protection of, children and young people</a:t>
                      </a:r>
                    </a:p>
                    <a:p>
                      <a:endParaRPr lang="en-GB"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lnT w="12700" cap="flat" cmpd="sng" algn="ctr">
                      <a:solidFill>
                        <a:schemeClr val="accent5">
                          <a:lumMod val="75000"/>
                        </a:schemeClr>
                      </a:solidFill>
                      <a:prstDash val="solid"/>
                      <a:round/>
                      <a:headEnd type="none" w="med" len="med"/>
                      <a:tailEnd type="none" w="med" len="med"/>
                    </a:lnT>
                  </a:tcPr>
                </a:tc>
                <a:tc rowSpan="5">
                  <a:txBody>
                    <a:bodyPr/>
                    <a:lstStyle/>
                    <a:p>
                      <a:pPr algn="ctr"/>
                      <a:endParaRPr lang="en-GB" dirty="0"/>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kern="1200" dirty="0">
                          <a:solidFill>
                            <a:schemeClr val="bg1"/>
                          </a:solidFill>
                          <a:latin typeface="Arial MT"/>
                          <a:ea typeface="+mn-ea"/>
                          <a:cs typeface="+mn-cs"/>
                        </a:rPr>
                        <a:t>Application</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kern="1200" dirty="0">
                        <a:solidFill>
                          <a:schemeClr val="bg1"/>
                        </a:solidFill>
                        <a:latin typeface="Arial M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kern="1200" dirty="0">
                          <a:solidFill>
                            <a:schemeClr val="bg1"/>
                          </a:solidFill>
                          <a:latin typeface="Arial MT"/>
                          <a:ea typeface="+mn-ea"/>
                          <a:cs typeface="+mn-cs"/>
                        </a:rPr>
                        <a:t>Interview</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kern="1200" dirty="0">
                        <a:solidFill>
                          <a:schemeClr val="bg1"/>
                        </a:solidFill>
                        <a:latin typeface="Arial M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1400" kern="1200" dirty="0">
                        <a:solidFill>
                          <a:schemeClr val="bg1"/>
                        </a:solidFill>
                        <a:latin typeface="Arial MT"/>
                        <a:ea typeface="+mn-ea"/>
                        <a:cs typeface="+mn-cs"/>
                      </a:endParaRPr>
                    </a:p>
                  </a:txBody>
                  <a:tcPr marL="0" marR="0" marT="59055" marB="0">
                    <a:lnT w="12700" cap="flat" cmpd="sng" algn="ctr">
                      <a:solidFill>
                        <a:schemeClr val="accent5">
                          <a:lumMod val="75000"/>
                        </a:schemeClr>
                      </a:solidFill>
                      <a:prstDash val="solid"/>
                      <a:round/>
                      <a:headEnd type="none" w="med" len="med"/>
                      <a:tailEnd type="none" w="med" len="med"/>
                    </a:lnT>
                    <a:lnB w="12700" cap="flat" cmpd="sng" algn="ctr">
                      <a:solidFill>
                        <a:schemeClr val="accent5">
                          <a:lumMod val="75000"/>
                        </a:schemeClr>
                      </a:solidFill>
                      <a:prstDash val="solid"/>
                      <a:round/>
                      <a:headEnd type="none" w="med" len="med"/>
                      <a:tailEnd type="none" w="med" len="med"/>
                    </a:lnB>
                  </a:tcPr>
                </a:tc>
                <a:extLst>
                  <a:ext uri="{0D108BD9-81ED-4DB2-BD59-A6C34878D82A}">
                    <a16:rowId xmlns:a16="http://schemas.microsoft.com/office/drawing/2014/main" val="311246066"/>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Arial MT"/>
                          <a:ea typeface="+mn-ea"/>
                          <a:cs typeface="+mn-cs"/>
                        </a:rPr>
                        <a:t>  Displays commitment to the protection and safeguarding of children and young people.</a:t>
                      </a: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E</a:t>
                      </a:r>
                      <a:endParaRPr sz="1200" dirty="0">
                        <a:solidFill>
                          <a:schemeClr val="bg1"/>
                        </a:solidFill>
                        <a:latin typeface="Arial MT"/>
                        <a:cs typeface="Arial MT"/>
                      </a:endParaRPr>
                    </a:p>
                  </a:txBody>
                  <a:tcPr marL="0" marR="0" marT="28575" marB="0"/>
                </a:tc>
                <a:tc vMerge="1">
                  <a:txBody>
                    <a:bodyPr/>
                    <a:lstStyle/>
                    <a:p>
                      <a:endParaRPr lang="en-GB"/>
                    </a:p>
                  </a:txBody>
                  <a:tcPr/>
                </a:tc>
                <a:extLst>
                  <a:ext uri="{0D108BD9-81ED-4DB2-BD59-A6C34878D82A}">
                    <a16:rowId xmlns:a16="http://schemas.microsoft.com/office/drawing/2014/main" val="1957091944"/>
                  </a:ext>
                </a:extLst>
              </a:tr>
              <a:tr h="370205">
                <a:tc>
                  <a:txBody>
                    <a:bodyPr/>
                    <a:lstStyle/>
                    <a:p>
                      <a:pPr lvl="0"/>
                      <a:r>
                        <a:rPr lang="en-GB" sz="1100" kern="1200" dirty="0">
                          <a:solidFill>
                            <a:schemeClr val="bg1"/>
                          </a:solidFill>
                          <a:latin typeface="Arial MT"/>
                          <a:ea typeface="+mn-ea"/>
                          <a:cs typeface="+mn-cs"/>
                        </a:rPr>
                        <a:t>  Possession of a current Basic First Aid or Paediatric First Aid certificate </a:t>
                      </a:r>
                    </a:p>
                    <a:p>
                      <a:r>
                        <a:rPr lang="en-GB" sz="1100" kern="1200" dirty="0">
                          <a:solidFill>
                            <a:schemeClr val="bg1"/>
                          </a:solidFill>
                          <a:latin typeface="Arial MT"/>
                          <a:ea typeface="+mn-ea"/>
                          <a:cs typeface="+mn-cs"/>
                        </a:rPr>
                        <a:t>  </a:t>
                      </a: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endParaRPr lang="en-GB"/>
                    </a:p>
                  </a:txBody>
                  <a:tcPr/>
                </a:tc>
                <a:extLst>
                  <a:ext uri="{0D108BD9-81ED-4DB2-BD59-A6C34878D82A}">
                    <a16:rowId xmlns:a16="http://schemas.microsoft.com/office/drawing/2014/main" val="4263674163"/>
                  </a:ext>
                </a:extLst>
              </a:tr>
              <a:tr h="3702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kern="1200" dirty="0">
                          <a:solidFill>
                            <a:schemeClr val="bg1"/>
                          </a:solidFill>
                          <a:latin typeface="Arial MT"/>
                          <a:ea typeface="+mn-ea"/>
                          <a:cs typeface="+mn-cs"/>
                        </a:rPr>
                        <a:t>  Possession of Level 2 Safeguarding certificate</a:t>
                      </a:r>
                    </a:p>
                    <a:p>
                      <a:pPr marL="0" marR="0" lvl="0" indent="0" algn="l" defTabSz="457200" rtl="0" eaLnBrk="1" fontAlgn="auto" latinLnBrk="0" hangingPunct="1">
                        <a:lnSpc>
                          <a:spcPct val="100000"/>
                        </a:lnSpc>
                        <a:spcBef>
                          <a:spcPts val="0"/>
                        </a:spcBef>
                        <a:spcAft>
                          <a:spcPts val="0"/>
                        </a:spcAft>
                        <a:buClrTx/>
                        <a:buSzTx/>
                        <a:buFontTx/>
                        <a:buNone/>
                        <a:tabLst/>
                        <a:defRPr/>
                      </a:pPr>
                      <a:endParaRPr sz="1100" kern="1200" dirty="0">
                        <a:solidFill>
                          <a:schemeClr val="bg1"/>
                        </a:solidFill>
                        <a:latin typeface="Arial MT"/>
                        <a:ea typeface="+mn-ea"/>
                        <a:cs typeface="+mn-cs"/>
                      </a:endParaRPr>
                    </a:p>
                  </a:txBody>
                  <a:tcPr marL="0" marR="0" marT="38735" marB="0"/>
                </a:tc>
                <a:tc>
                  <a:txBody>
                    <a:bodyPr/>
                    <a:lstStyle/>
                    <a:p>
                      <a:pPr algn="ctr">
                        <a:lnSpc>
                          <a:spcPct val="100000"/>
                        </a:lnSpc>
                        <a:spcBef>
                          <a:spcPts val="225"/>
                        </a:spcBef>
                      </a:pPr>
                      <a:r>
                        <a:rPr lang="en-GB" sz="120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endParaRPr lang="en-GB"/>
                    </a:p>
                  </a:txBody>
                  <a:tcPr/>
                </a:tc>
                <a:extLst>
                  <a:ext uri="{0D108BD9-81ED-4DB2-BD59-A6C34878D82A}">
                    <a16:rowId xmlns:a16="http://schemas.microsoft.com/office/drawing/2014/main" val="3657859649"/>
                  </a:ext>
                </a:extLst>
              </a:tr>
              <a:tr h="370205">
                <a:tc>
                  <a:txBody>
                    <a:bodyPr/>
                    <a:lstStyle/>
                    <a:p>
                      <a:r>
                        <a:rPr lang="en-GB" sz="1100" kern="1200" dirty="0">
                          <a:solidFill>
                            <a:schemeClr val="bg1"/>
                          </a:solidFill>
                          <a:latin typeface="Arial MT"/>
                          <a:ea typeface="+mn-ea"/>
                          <a:cs typeface="+mn-cs"/>
                        </a:rPr>
                        <a:t>  Willingness to undertake training for these qualifications</a:t>
                      </a:r>
                    </a:p>
                  </a:txBody>
                  <a:tcPr marL="0" marR="0" marT="38735" marB="0"/>
                </a:tc>
                <a:tc>
                  <a:txBody>
                    <a:bodyPr/>
                    <a:lstStyle/>
                    <a:p>
                      <a:pPr algn="ctr">
                        <a:lnSpc>
                          <a:spcPct val="100000"/>
                        </a:lnSpc>
                        <a:spcBef>
                          <a:spcPts val="225"/>
                        </a:spcBef>
                      </a:pPr>
                      <a:r>
                        <a:rPr lang="en-GB" sz="1200" spc="-50" dirty="0">
                          <a:solidFill>
                            <a:schemeClr val="bg1"/>
                          </a:solidFill>
                          <a:latin typeface="Arial MT"/>
                          <a:cs typeface="Arial MT"/>
                        </a:rPr>
                        <a:t>D</a:t>
                      </a:r>
                      <a:endParaRPr sz="1200" dirty="0">
                        <a:solidFill>
                          <a:schemeClr val="bg1"/>
                        </a:solidFill>
                        <a:latin typeface="Arial MT"/>
                        <a:cs typeface="Arial MT"/>
                      </a:endParaRPr>
                    </a:p>
                  </a:txBody>
                  <a:tcPr marL="0" marR="0" marT="28575" marB="0"/>
                </a:tc>
                <a:tc vMerge="1">
                  <a:txBody>
                    <a:bodyPr/>
                    <a:lstStyle/>
                    <a:p>
                      <a:endParaRPr lang="en-GB" dirty="0"/>
                    </a:p>
                  </a:txBody>
                  <a:tcPr marL="0" marR="0" marT="59055"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59496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a:xfrm>
            <a:off x="1472184" y="2491939"/>
            <a:ext cx="2852928" cy="1088136"/>
          </a:xfrm>
        </p:spPr>
        <p:txBody>
          <a:bodyPr>
            <a:normAutofit fontScale="90000"/>
          </a:bodyPr>
          <a:lstStyle/>
          <a:p>
            <a:r>
              <a:rPr lang="en-US" dirty="0">
                <a:latin typeface="Dreaming Outloud Script Pro" panose="03050502040304050704" pitchFamily="66" charset="0"/>
                <a:cs typeface="Dreaming Outloud Script Pro" panose="03050502040304050704" pitchFamily="66" charset="0"/>
              </a:rPr>
              <a:t>Please contact us with any questions.</a:t>
            </a:r>
            <a:br>
              <a:rPr lang="en-US" dirty="0">
                <a:latin typeface="Dreaming Outloud Script Pro" panose="03050502040304050704" pitchFamily="66" charset="0"/>
                <a:cs typeface="Dreaming Outloud Script Pro" panose="03050502040304050704" pitchFamily="66" charset="0"/>
              </a:rPr>
            </a:br>
            <a:r>
              <a:rPr lang="en-US" dirty="0">
                <a:latin typeface="Dreaming Outloud Script Pro" panose="03050502040304050704" pitchFamily="66" charset="0"/>
                <a:cs typeface="Dreaming Outloud Script Pro" panose="03050502040304050704" pitchFamily="66" charset="0"/>
              </a:rPr>
              <a:t>Thank you</a:t>
            </a:r>
          </a:p>
        </p:txBody>
      </p:sp>
      <p:sp>
        <p:nvSpPr>
          <p:cNvPr id="5" name="Content Placeholder 4">
            <a:extLst>
              <a:ext uri="{FF2B5EF4-FFF2-40B4-BE49-F238E27FC236}">
                <a16:creationId xmlns:a16="http://schemas.microsoft.com/office/drawing/2014/main" id="{AAF5CF3F-E5EF-5769-3F83-24ADB4412BBF}"/>
              </a:ext>
            </a:extLst>
          </p:cNvPr>
          <p:cNvSpPr>
            <a:spLocks noGrp="1"/>
          </p:cNvSpPr>
          <p:nvPr>
            <p:ph idx="1"/>
          </p:nvPr>
        </p:nvSpPr>
        <p:spPr>
          <a:xfrm>
            <a:off x="8030300" y="2773680"/>
            <a:ext cx="2999232" cy="2843784"/>
          </a:xfrm>
        </p:spPr>
        <p:txBody>
          <a:bodyPr/>
          <a:lstStyle/>
          <a:p>
            <a:pPr algn="ctr"/>
            <a:r>
              <a:rPr lang="en-US" dirty="0">
                <a:latin typeface="+mj-lt"/>
              </a:rPr>
              <a:t>We look forward to beginning our adventure together with you</a:t>
            </a:r>
          </a:p>
        </p:txBody>
      </p:sp>
      <p:sp>
        <p:nvSpPr>
          <p:cNvPr id="3" name="TextBox 2">
            <a:extLst>
              <a:ext uri="{FF2B5EF4-FFF2-40B4-BE49-F238E27FC236}">
                <a16:creationId xmlns:a16="http://schemas.microsoft.com/office/drawing/2014/main" id="{326AD3F9-935B-D7FE-31DC-9085775CA4CE}"/>
              </a:ext>
            </a:extLst>
          </p:cNvPr>
          <p:cNvSpPr txBox="1"/>
          <p:nvPr/>
        </p:nvSpPr>
        <p:spPr>
          <a:xfrm>
            <a:off x="8339328" y="5544693"/>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pic>
        <p:nvPicPr>
          <p:cNvPr id="4" name="Picture 3" descr="A picture containing tree, grass, outdoor, ground&#10;&#10;Description automatically generated">
            <a:extLst>
              <a:ext uri="{FF2B5EF4-FFF2-40B4-BE49-F238E27FC236}">
                <a16:creationId xmlns:a16="http://schemas.microsoft.com/office/drawing/2014/main" id="{7A99DAD5-5755-438E-50F4-AD83AA91D7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8424" y="1051284"/>
            <a:ext cx="2501392" cy="1838220"/>
          </a:xfrm>
          <a:prstGeom prst="rect">
            <a:avLst/>
          </a:prstGeom>
          <a:ln>
            <a:noFill/>
          </a:ln>
          <a:effectLst>
            <a:softEdge rad="112500"/>
          </a:effectLst>
        </p:spPr>
      </p:pic>
      <p:sp>
        <p:nvSpPr>
          <p:cNvPr id="7" name="TextBox 6">
            <a:extLst>
              <a:ext uri="{FF2B5EF4-FFF2-40B4-BE49-F238E27FC236}">
                <a16:creationId xmlns:a16="http://schemas.microsoft.com/office/drawing/2014/main" id="{A0FEF3FF-D7E5-E05A-056C-5FAE7A08A7C2}"/>
              </a:ext>
            </a:extLst>
          </p:cNvPr>
          <p:cNvSpPr txBox="1"/>
          <p:nvPr/>
        </p:nvSpPr>
        <p:spPr>
          <a:xfrm>
            <a:off x="-2571750" y="6269474"/>
            <a:ext cx="6195060" cy="369332"/>
          </a:xfrm>
          <a:prstGeom prst="rect">
            <a:avLst/>
          </a:prstGeom>
          <a:noFill/>
        </p:spPr>
        <p:txBody>
          <a:bodyPr wrap="square">
            <a:spAutoFit/>
          </a:bodyPr>
          <a:lstStyle/>
          <a:p>
            <a:pPr algn="ctr"/>
            <a:r>
              <a:rPr lang="en-US" dirty="0">
                <a:solidFill>
                  <a:schemeClr val="bg1"/>
                </a:solidFill>
              </a:rPr>
              <a:t>15</a:t>
            </a:r>
          </a:p>
        </p:txBody>
      </p:sp>
    </p:spTree>
    <p:extLst>
      <p:ext uri="{BB962C8B-B14F-4D97-AF65-F5344CB8AC3E}">
        <p14:creationId xmlns:p14="http://schemas.microsoft.com/office/powerpoint/2010/main" val="2790251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6643E"/>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D9F6F0D-8BD1-494C-405C-76687AD8DE16}"/>
              </a:ext>
            </a:extLst>
          </p:cNvPr>
          <p:cNvPicPr>
            <a:picLocks noChangeAspect="1"/>
          </p:cNvPicPr>
          <p:nvPr/>
        </p:nvPicPr>
        <p:blipFill>
          <a:blip r:embed="rId2"/>
          <a:stretch>
            <a:fillRect/>
          </a:stretch>
        </p:blipFill>
        <p:spPr>
          <a:xfrm>
            <a:off x="302410" y="116912"/>
            <a:ext cx="1079478" cy="977900"/>
          </a:xfrm>
          <a:prstGeom prst="rect">
            <a:avLst/>
          </a:prstGeom>
        </p:spPr>
      </p:pic>
      <p:pic>
        <p:nvPicPr>
          <p:cNvPr id="11" name="Picture 10">
            <a:extLst>
              <a:ext uri="{FF2B5EF4-FFF2-40B4-BE49-F238E27FC236}">
                <a16:creationId xmlns:a16="http://schemas.microsoft.com/office/drawing/2014/main" id="{871BAF50-E5D8-04CC-1277-7F27137D1272}"/>
              </a:ext>
            </a:extLst>
          </p:cNvPr>
          <p:cNvPicPr>
            <a:picLocks noChangeAspect="1"/>
          </p:cNvPicPr>
          <p:nvPr/>
        </p:nvPicPr>
        <p:blipFill>
          <a:blip r:embed="rId3"/>
          <a:srcRect/>
          <a:stretch/>
        </p:blipFill>
        <p:spPr>
          <a:xfrm>
            <a:off x="3581400" y="1325952"/>
            <a:ext cx="5737860" cy="3825240"/>
          </a:xfrm>
          <a:prstGeom prst="rect">
            <a:avLst/>
          </a:prstGeom>
        </p:spPr>
      </p:pic>
      <p:sp>
        <p:nvSpPr>
          <p:cNvPr id="13" name="TextBox 12">
            <a:extLst>
              <a:ext uri="{FF2B5EF4-FFF2-40B4-BE49-F238E27FC236}">
                <a16:creationId xmlns:a16="http://schemas.microsoft.com/office/drawing/2014/main" id="{9CAFEB24-49A3-EE1D-E904-82F6B00466C2}"/>
              </a:ext>
            </a:extLst>
          </p:cNvPr>
          <p:cNvSpPr txBox="1"/>
          <p:nvPr/>
        </p:nvSpPr>
        <p:spPr>
          <a:xfrm>
            <a:off x="2712720" y="5571517"/>
            <a:ext cx="7985760" cy="646331"/>
          </a:xfrm>
          <a:prstGeom prst="rect">
            <a:avLst/>
          </a:prstGeom>
          <a:noFill/>
        </p:spPr>
        <p:txBody>
          <a:bodyPr wrap="square">
            <a:spAutoFit/>
          </a:bodyPr>
          <a:lstStyle/>
          <a:p>
            <a:r>
              <a:rPr lang="en-US" sz="3600" dirty="0">
                <a:solidFill>
                  <a:schemeClr val="bg1"/>
                </a:solidFill>
                <a:latin typeface="Cavolini" panose="020B0502040204020203" pitchFamily="66" charset="0"/>
                <a:cs typeface="Cavolini" panose="020B0502040204020203" pitchFamily="66" charset="0"/>
                <a:hlinkClick r:id="rId4">
                  <a:extLst>
                    <a:ext uri="{A12FA001-AC4F-418D-AE19-62706E023703}">
                      <ahyp:hlinkClr xmlns:ahyp="http://schemas.microsoft.com/office/drawing/2018/hyperlinkcolor" val="tx"/>
                    </a:ext>
                  </a:extLst>
                </a:hlinkClick>
              </a:rPr>
              <a:t>www.westonway.herts.sch.uk</a:t>
            </a:r>
            <a:r>
              <a:rPr lang="en-US" sz="3600" dirty="0">
                <a:solidFill>
                  <a:schemeClr val="bg1"/>
                </a:solidFill>
                <a:latin typeface="Cavolini" panose="020B0502040204020203" pitchFamily="66" charset="0"/>
                <a:cs typeface="Cavolini" panose="020B0502040204020203" pitchFamily="66" charset="0"/>
              </a:rPr>
              <a:t> </a:t>
            </a:r>
            <a:endParaRPr lang="en-GB" sz="3600" dirty="0">
              <a:solidFill>
                <a:schemeClr val="bg1"/>
              </a:solidFill>
            </a:endParaRPr>
          </a:p>
        </p:txBody>
      </p:sp>
      <p:sp>
        <p:nvSpPr>
          <p:cNvPr id="15" name="TextBox 14">
            <a:extLst>
              <a:ext uri="{FF2B5EF4-FFF2-40B4-BE49-F238E27FC236}">
                <a16:creationId xmlns:a16="http://schemas.microsoft.com/office/drawing/2014/main" id="{C0AF5C00-122F-CD92-D85E-44192FB211C3}"/>
              </a:ext>
            </a:extLst>
          </p:cNvPr>
          <p:cNvSpPr txBox="1"/>
          <p:nvPr/>
        </p:nvSpPr>
        <p:spPr>
          <a:xfrm>
            <a:off x="-2613660" y="6217848"/>
            <a:ext cx="6195060" cy="369332"/>
          </a:xfrm>
          <a:prstGeom prst="rect">
            <a:avLst/>
          </a:prstGeom>
          <a:noFill/>
        </p:spPr>
        <p:txBody>
          <a:bodyPr wrap="square">
            <a:spAutoFit/>
          </a:bodyPr>
          <a:lstStyle/>
          <a:p>
            <a:pPr algn="ctr"/>
            <a:fld id="{19B51A1E-902D-48AF-9020-955120F399B6}" type="slidenum">
              <a:rPr lang="en-US" smtClean="0">
                <a:solidFill>
                  <a:schemeClr val="bg1"/>
                </a:solidFill>
              </a:rPr>
              <a:pPr algn="ctr"/>
              <a:t>17</a:t>
            </a:fld>
            <a:endParaRPr lang="en-US" dirty="0">
              <a:solidFill>
                <a:schemeClr val="bg1"/>
              </a:solidFill>
            </a:endParaRPr>
          </a:p>
        </p:txBody>
      </p:sp>
      <p:sp>
        <p:nvSpPr>
          <p:cNvPr id="2" name="TextBox 1">
            <a:extLst>
              <a:ext uri="{FF2B5EF4-FFF2-40B4-BE49-F238E27FC236}">
                <a16:creationId xmlns:a16="http://schemas.microsoft.com/office/drawing/2014/main" id="{3BDA84EC-B6EB-9014-7BC9-4AB545118843}"/>
              </a:ext>
            </a:extLst>
          </p:cNvPr>
          <p:cNvSpPr txBox="1"/>
          <p:nvPr/>
        </p:nvSpPr>
        <p:spPr>
          <a:xfrm>
            <a:off x="9036558" y="6331098"/>
            <a:ext cx="2542720" cy="369332"/>
          </a:xfrm>
          <a:prstGeom prst="rect">
            <a:avLst/>
          </a:prstGeom>
          <a:noFill/>
        </p:spPr>
        <p:txBody>
          <a:bodyPr wrap="square">
            <a:spAutoFit/>
          </a:bodyPr>
          <a:lstStyle/>
          <a:p>
            <a:pPr algn="ctr"/>
            <a:r>
              <a:rPr lang="en-US" sz="1800" dirty="0">
                <a:solidFill>
                  <a:srgbClr val="FFC000"/>
                </a:solidFill>
                <a:effectLst/>
                <a:latin typeface="Dreaming Outloud Script Pro" panose="03050502040304050704" pitchFamily="66" charset="0"/>
                <a:ea typeface="Calibri" panose="020F0502020204030204" pitchFamily="34" charset="0"/>
              </a:rPr>
              <a:t>‘Home from Home’</a:t>
            </a:r>
            <a:endParaRPr lang="en-GB" sz="1800" dirty="0">
              <a:solidFill>
                <a:srgbClr val="FFC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3568917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42DC2AEBE9524B92EBEB42F9C5EC4E" ma:contentTypeVersion="13" ma:contentTypeDescription="Create a new document." ma:contentTypeScope="" ma:versionID="c5b03a4829e0c13b81a98f464498c8b7">
  <xsd:schema xmlns:xsd="http://www.w3.org/2001/XMLSchema" xmlns:xs="http://www.w3.org/2001/XMLSchema" xmlns:p="http://schemas.microsoft.com/office/2006/metadata/properties" xmlns:ns2="f8c3e729-2b66-4935-80dd-9a8389a89c29" xmlns:ns3="515dcc33-1acc-4699-9e73-2a5fce324432" targetNamespace="http://schemas.microsoft.com/office/2006/metadata/properties" ma:root="true" ma:fieldsID="2436892ddeea47be16a259d3197578f2" ns2:_="" ns3:_="">
    <xsd:import namespace="f8c3e729-2b66-4935-80dd-9a8389a89c29"/>
    <xsd:import namespace="515dcc33-1acc-4699-9e73-2a5fce32443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c3e729-2b66-4935-80dd-9a8389a89c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016904a-553c-4071-b12e-f3440e602280"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15dcc33-1acc-4699-9e73-2a5fce324432"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da495a3-f61d-498f-8bc2-593f29487b90}" ma:internalName="TaxCatchAll" ma:showField="CatchAllData" ma:web="515dcc33-1acc-4699-9e73-2a5fce32443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15dcc33-1acc-4699-9e73-2a5fce324432"/>
    <lcf76f155ced4ddcb4097134ff3c332f xmlns="f8c3e729-2b66-4935-80dd-9a8389a89c2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264FB7-A230-46D5-9855-1E277D5A37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c3e729-2b66-4935-80dd-9a8389a89c29"/>
    <ds:schemaRef ds:uri="515dcc33-1acc-4699-9e73-2a5fce3244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111B19-7283-4751-B1F8-E7CC95678A87}">
  <ds:schemaRefs>
    <ds:schemaRef ds:uri="http://schemas.microsoft.com/office/2006/documentManagement/types"/>
    <ds:schemaRef ds:uri="http://purl.org/dc/elements/1.1/"/>
    <ds:schemaRef ds:uri="http://purl.org/dc/dcmitype/"/>
    <ds:schemaRef ds:uri="http://www.w3.org/XML/1998/namespace"/>
    <ds:schemaRef ds:uri="http://schemas.microsoft.com/office/infopath/2007/PartnerControls"/>
    <ds:schemaRef ds:uri="http://schemas.microsoft.com/office/2006/metadata/properties"/>
    <ds:schemaRef ds:uri="http://purl.org/dc/terms/"/>
    <ds:schemaRef ds:uri="f8c3e729-2b66-4935-80dd-9a8389a89c29"/>
    <ds:schemaRef ds:uri="http://schemas.openxmlformats.org/package/2006/metadata/core-properties"/>
    <ds:schemaRef ds:uri="515dcc33-1acc-4699-9e73-2a5fce324432"/>
  </ds:schemaRefs>
</ds:datastoreItem>
</file>

<file path=customXml/itemProps3.xml><?xml version="1.0" encoding="utf-8"?>
<ds:datastoreItem xmlns:ds="http://schemas.openxmlformats.org/officeDocument/2006/customXml" ds:itemID="{67B38E9C-53F4-45B7-BB77-8539BB7040F8}">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Wisp</Template>
  <TotalTime>1311</TotalTime>
  <Words>2590</Words>
  <Application>Microsoft Office PowerPoint</Application>
  <PresentationFormat>Widescreen</PresentationFormat>
  <Paragraphs>343</Paragraphs>
  <Slides>17</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Arial</vt:lpstr>
      <vt:lpstr>Arial MT</vt:lpstr>
      <vt:lpstr>Baguet Script</vt:lpstr>
      <vt:lpstr>Calibri</vt:lpstr>
      <vt:lpstr>Cavolini</vt:lpstr>
      <vt:lpstr>Century Gothic</vt:lpstr>
      <vt:lpstr>Comic Sans MS</vt:lpstr>
      <vt:lpstr>Dreaming Outloud Script Pro</vt:lpstr>
      <vt:lpstr>Gill Sans Nova Light</vt:lpstr>
      <vt:lpstr>Segoe UI</vt:lpstr>
      <vt:lpstr>Wingdings</vt:lpstr>
      <vt:lpstr>Wingdings 3</vt:lpstr>
      <vt:lpstr>Wisp</vt:lpstr>
      <vt:lpstr>Weston Way Nursery School     Inclusion Early Years                         Practitioner</vt:lpstr>
      <vt:lpstr> ‘Home from Home’, where as a family, we play, learn and grow in our journey  together, shaping the future.</vt:lpstr>
      <vt:lpstr>CONTENTS</vt:lpstr>
      <vt:lpstr>HEADTEACHER WELCOME</vt:lpstr>
      <vt:lpstr>ABOUT OUR NURSERY SCHOOL</vt:lpstr>
      <vt:lpstr>INFORMATION FOR CANDIDATES</vt:lpstr>
      <vt:lpstr>WHAT WE OFFER</vt:lpstr>
      <vt:lpstr>SAFEGUARDING</vt:lpstr>
      <vt:lpstr>JOB DESCRIPTION</vt:lpstr>
      <vt:lpstr>JOB DESCRIPTION</vt:lpstr>
      <vt:lpstr>JOB DESCRIPTION</vt:lpstr>
      <vt:lpstr>JOB DESCRIPTION</vt:lpstr>
      <vt:lpstr>PERSON SPECIFICATION</vt:lpstr>
      <vt:lpstr>PERSON SPECIFICATION</vt:lpstr>
      <vt:lpstr>PERSON SPECIFICATION</vt:lpstr>
      <vt:lpstr>Please contact us with any questions. 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Nichol</dc:creator>
  <cp:lastModifiedBy>Kelly Nichol</cp:lastModifiedBy>
  <cp:revision>3</cp:revision>
  <dcterms:created xsi:type="dcterms:W3CDTF">2026-04-09T17:23:09Z</dcterms:created>
  <dcterms:modified xsi:type="dcterms:W3CDTF">2026-10-20T18:46:36Z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0x0101007C42DC2AEBE9524B92EBEB42F9C5EC4E</vt:lpwstr>
  </property>
  <property fmtid="{D5CDD505-2E9C-101B-9397-08002B2CF9AE}" pid="3" name="MediaServiceImageTags">
    <vt:lpwstr/>
  </property>
  <property fmtid="{D5CDD505-2E9C-101B-9397-08002B2CF9AE}" pid="4" name="ClassificationContentMarkingFooterLocations">
    <vt:lpwstr>Office Theme:7</vt:lpwstr>
  </property>
  <property fmtid="{D5CDD505-2E9C-101B-9397-08002B2CF9AE}" pid="5" name="ClassificationContentMarkingFooterText">
    <vt:lpwstr>Classified as Microsoft Confidential</vt:lpwstr>
  </property>
</Properties>
</file>