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handoutMasterIdLst>
    <p:handoutMasterId r:id="rId15"/>
  </p:handoutMasterIdLst>
  <p:sldIdLst>
    <p:sldId id="305" r:id="rId5"/>
    <p:sldId id="314" r:id="rId6"/>
    <p:sldId id="309" r:id="rId7"/>
    <p:sldId id="317" r:id="rId8"/>
    <p:sldId id="294" r:id="rId9"/>
    <p:sldId id="319" r:id="rId10"/>
    <p:sldId id="320" r:id="rId11"/>
    <p:sldId id="322" r:id="rId12"/>
    <p:sldId id="31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867A"/>
    <a:srgbClr val="A9D7D9"/>
    <a:srgbClr val="93D3D9"/>
    <a:srgbClr val="AAD6FF"/>
    <a:srgbClr val="B2C8CD"/>
    <a:srgbClr val="CCD8D6"/>
    <a:srgbClr val="4F5945"/>
    <a:srgbClr val="73292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77B1F8-F608-4FCA-9608-80671869A10A}" v="3" dt="2024-04-24T18:40:54.4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879" autoAdjust="0"/>
  </p:normalViewPr>
  <p:slideViewPr>
    <p:cSldViewPr snapToGrid="0">
      <p:cViewPr varScale="1">
        <p:scale>
          <a:sx n="79" d="100"/>
          <a:sy n="79" d="100"/>
        </p:scale>
        <p:origin x="773"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2" d="100"/>
          <a:sy n="82" d="100"/>
        </p:scale>
        <p:origin x="278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Nichol" userId="ff776a1c-82d1-4bd0-b4f9-91ec6dd5080b" providerId="ADAL" clId="{0977B1F8-F608-4FCA-9608-80671869A10A}"/>
    <pc:docChg chg="custSel delSld modSld">
      <pc:chgData name="Kelly Nichol" userId="ff776a1c-82d1-4bd0-b4f9-91ec6dd5080b" providerId="ADAL" clId="{0977B1F8-F608-4FCA-9608-80671869A10A}" dt="2024-04-24T18:41:33.211" v="702" actId="14100"/>
      <pc:docMkLst>
        <pc:docMk/>
      </pc:docMkLst>
      <pc:sldChg chg="modSp mod">
        <pc:chgData name="Kelly Nichol" userId="ff776a1c-82d1-4bd0-b4f9-91ec6dd5080b" providerId="ADAL" clId="{0977B1F8-F608-4FCA-9608-80671869A10A}" dt="2024-04-03T13:05:26.388" v="501" actId="20577"/>
        <pc:sldMkLst>
          <pc:docMk/>
          <pc:sldMk cId="2985610029" sldId="294"/>
        </pc:sldMkLst>
        <pc:spChg chg="mod">
          <ac:chgData name="Kelly Nichol" userId="ff776a1c-82d1-4bd0-b4f9-91ec6dd5080b" providerId="ADAL" clId="{0977B1F8-F608-4FCA-9608-80671869A10A}" dt="2024-04-03T13:05:26.388" v="501" actId="20577"/>
          <ac:spMkLst>
            <pc:docMk/>
            <pc:sldMk cId="2985610029" sldId="294"/>
            <ac:spMk id="21" creationId="{4E9A5B23-64F2-D366-8F88-16F2CFD7807C}"/>
          </ac:spMkLst>
        </pc:spChg>
      </pc:sldChg>
      <pc:sldChg chg="modSp mod">
        <pc:chgData name="Kelly Nichol" userId="ff776a1c-82d1-4bd0-b4f9-91ec6dd5080b" providerId="ADAL" clId="{0977B1F8-F608-4FCA-9608-80671869A10A}" dt="2024-04-03T12:59:02.548" v="9" actId="20577"/>
        <pc:sldMkLst>
          <pc:docMk/>
          <pc:sldMk cId="317718070" sldId="305"/>
        </pc:sldMkLst>
        <pc:spChg chg="mod">
          <ac:chgData name="Kelly Nichol" userId="ff776a1c-82d1-4bd0-b4f9-91ec6dd5080b" providerId="ADAL" clId="{0977B1F8-F608-4FCA-9608-80671869A10A}" dt="2024-04-03T12:59:02.548" v="9" actId="20577"/>
          <ac:spMkLst>
            <pc:docMk/>
            <pc:sldMk cId="317718070" sldId="305"/>
            <ac:spMk id="2" creationId="{DD24180B-35BA-C28E-820F-59C84FBDD99A}"/>
          </ac:spMkLst>
        </pc:spChg>
      </pc:sldChg>
      <pc:sldChg chg="modSp mod">
        <pc:chgData name="Kelly Nichol" userId="ff776a1c-82d1-4bd0-b4f9-91ec6dd5080b" providerId="ADAL" clId="{0977B1F8-F608-4FCA-9608-80671869A10A}" dt="2024-04-03T13:01:01.705" v="184" actId="20577"/>
        <pc:sldMkLst>
          <pc:docMk/>
          <pc:sldMk cId="3619058363" sldId="309"/>
        </pc:sldMkLst>
        <pc:spChg chg="mod">
          <ac:chgData name="Kelly Nichol" userId="ff776a1c-82d1-4bd0-b4f9-91ec6dd5080b" providerId="ADAL" clId="{0977B1F8-F608-4FCA-9608-80671869A10A}" dt="2024-04-03T13:01:01.705" v="184" actId="20577"/>
          <ac:spMkLst>
            <pc:docMk/>
            <pc:sldMk cId="3619058363" sldId="309"/>
            <ac:spMk id="6" creationId="{4EE6AD62-9BF2-C371-BB8C-75A35CE4B95F}"/>
          </ac:spMkLst>
        </pc:spChg>
      </pc:sldChg>
      <pc:sldChg chg="addSp delSp modSp mod">
        <pc:chgData name="Kelly Nichol" userId="ff776a1c-82d1-4bd0-b4f9-91ec6dd5080b" providerId="ADAL" clId="{0977B1F8-F608-4FCA-9608-80671869A10A}" dt="2024-04-24T18:41:33.211" v="702" actId="14100"/>
        <pc:sldMkLst>
          <pc:docMk/>
          <pc:sldMk cId="2786101450" sldId="317"/>
        </pc:sldMkLst>
        <pc:spChg chg="add del mod">
          <ac:chgData name="Kelly Nichol" userId="ff776a1c-82d1-4bd0-b4f9-91ec6dd5080b" providerId="ADAL" clId="{0977B1F8-F608-4FCA-9608-80671869A10A}" dt="2024-04-03T13:01:16.863" v="186" actId="478"/>
          <ac:spMkLst>
            <pc:docMk/>
            <pc:sldMk cId="2786101450" sldId="317"/>
            <ac:spMk id="3" creationId="{4474E7F5-C959-AB28-6852-C406B22CE70D}"/>
          </ac:spMkLst>
        </pc:spChg>
        <pc:graphicFrameChg chg="del">
          <ac:chgData name="Kelly Nichol" userId="ff776a1c-82d1-4bd0-b4f9-91ec6dd5080b" providerId="ADAL" clId="{0977B1F8-F608-4FCA-9608-80671869A10A}" dt="2024-04-03T13:01:11.926" v="185" actId="478"/>
          <ac:graphicFrameMkLst>
            <pc:docMk/>
            <pc:sldMk cId="2786101450" sldId="317"/>
            <ac:graphicFrameMk id="6" creationId="{072F99E6-EC90-5151-71E7-83640396C208}"/>
          </ac:graphicFrameMkLst>
        </pc:graphicFrameChg>
        <pc:graphicFrameChg chg="mod modGraphic">
          <ac:chgData name="Kelly Nichol" userId="ff776a1c-82d1-4bd0-b4f9-91ec6dd5080b" providerId="ADAL" clId="{0977B1F8-F608-4FCA-9608-80671869A10A}" dt="2024-04-24T18:41:33.211" v="702" actId="14100"/>
          <ac:graphicFrameMkLst>
            <pc:docMk/>
            <pc:sldMk cId="2786101450" sldId="317"/>
            <ac:graphicFrameMk id="8" creationId="{4E93C959-4562-B72C-DBC5-F39290EE23A9}"/>
          </ac:graphicFrameMkLst>
        </pc:graphicFrameChg>
      </pc:sldChg>
      <pc:sldChg chg="del">
        <pc:chgData name="Kelly Nichol" userId="ff776a1c-82d1-4bd0-b4f9-91ec6dd5080b" providerId="ADAL" clId="{0977B1F8-F608-4FCA-9608-80671869A10A}" dt="2024-04-03T13:12:22.670" v="604" actId="47"/>
        <pc:sldMkLst>
          <pc:docMk/>
          <pc:sldMk cId="1724415783" sldId="318"/>
        </pc:sldMkLst>
      </pc:sldChg>
      <pc:sldChg chg="modSp mod">
        <pc:chgData name="Kelly Nichol" userId="ff776a1c-82d1-4bd0-b4f9-91ec6dd5080b" providerId="ADAL" clId="{0977B1F8-F608-4FCA-9608-80671869A10A}" dt="2024-04-24T18:38:32.860" v="607" actId="20577"/>
        <pc:sldMkLst>
          <pc:docMk/>
          <pc:sldMk cId="2153590336" sldId="319"/>
        </pc:sldMkLst>
        <pc:graphicFrameChg chg="modGraphic">
          <ac:chgData name="Kelly Nichol" userId="ff776a1c-82d1-4bd0-b4f9-91ec6dd5080b" providerId="ADAL" clId="{0977B1F8-F608-4FCA-9608-80671869A10A}" dt="2024-04-24T18:38:32.860" v="607" actId="20577"/>
          <ac:graphicFrameMkLst>
            <pc:docMk/>
            <pc:sldMk cId="2153590336" sldId="319"/>
            <ac:graphicFrameMk id="4" creationId="{ECB87723-27F1-F40E-F2AE-24FDD40E171C}"/>
          </ac:graphicFrameMkLst>
        </pc:graphicFrameChg>
      </pc:sldChg>
      <pc:sldChg chg="del">
        <pc:chgData name="Kelly Nichol" userId="ff776a1c-82d1-4bd0-b4f9-91ec6dd5080b" providerId="ADAL" clId="{0977B1F8-F608-4FCA-9608-80671869A10A}" dt="2024-04-03T13:07:23.578" v="514" actId="47"/>
        <pc:sldMkLst>
          <pc:docMk/>
          <pc:sldMk cId="3120661279" sldId="321"/>
        </pc:sldMkLst>
      </pc:sldChg>
      <pc:sldChg chg="addSp delSp modSp mod">
        <pc:chgData name="Kelly Nichol" userId="ff776a1c-82d1-4bd0-b4f9-91ec6dd5080b" providerId="ADAL" clId="{0977B1F8-F608-4FCA-9608-80671869A10A}" dt="2024-04-24T18:40:02.227" v="694" actId="20577"/>
        <pc:sldMkLst>
          <pc:docMk/>
          <pc:sldMk cId="3756755557" sldId="322"/>
        </pc:sldMkLst>
        <pc:spChg chg="mod">
          <ac:chgData name="Kelly Nichol" userId="ff776a1c-82d1-4bd0-b4f9-91ec6dd5080b" providerId="ADAL" clId="{0977B1F8-F608-4FCA-9608-80671869A10A}" dt="2024-04-03T13:07:50.300" v="585" actId="14100"/>
          <ac:spMkLst>
            <pc:docMk/>
            <pc:sldMk cId="3756755557" sldId="322"/>
            <ac:spMk id="2" creationId="{06C1267F-7254-871A-F59F-DF9623AEAA38}"/>
          </ac:spMkLst>
        </pc:spChg>
        <pc:spChg chg="del mod">
          <ac:chgData name="Kelly Nichol" userId="ff776a1c-82d1-4bd0-b4f9-91ec6dd5080b" providerId="ADAL" clId="{0977B1F8-F608-4FCA-9608-80671869A10A}" dt="2024-04-03T13:08:05.985" v="587" actId="478"/>
          <ac:spMkLst>
            <pc:docMk/>
            <pc:sldMk cId="3756755557" sldId="322"/>
            <ac:spMk id="3" creationId="{78AF41D4-50E8-F9E2-7697-D21CBEF65965}"/>
          </ac:spMkLst>
        </pc:spChg>
        <pc:spChg chg="add mod">
          <ac:chgData name="Kelly Nichol" userId="ff776a1c-82d1-4bd0-b4f9-91ec6dd5080b" providerId="ADAL" clId="{0977B1F8-F608-4FCA-9608-80671869A10A}" dt="2024-04-24T18:40:02.227" v="694" actId="20577"/>
          <ac:spMkLst>
            <pc:docMk/>
            <pc:sldMk cId="3756755557" sldId="322"/>
            <ac:spMk id="6" creationId="{91757E96-4EC0-AECD-E7F1-2E87AA9CC7D7}"/>
          </ac:spMkLst>
        </pc:spChg>
      </pc:sldChg>
      <pc:sldChg chg="del">
        <pc:chgData name="Kelly Nichol" userId="ff776a1c-82d1-4bd0-b4f9-91ec6dd5080b" providerId="ADAL" clId="{0977B1F8-F608-4FCA-9608-80671869A10A}" dt="2024-04-03T13:12:24.940" v="605" actId="47"/>
        <pc:sldMkLst>
          <pc:docMk/>
          <pc:sldMk cId="170277462" sldId="32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5AE42-7DC1-8140-9B13-146984FDEF22}" type="datetimeFigureOut">
              <a:rPr lang="en-US" smtClean="0"/>
              <a:t>4/24/2024</a:t>
            </a:fld>
            <a:endParaRPr lang="en-US"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75F72-8950-AF4F-9381-1D26FB547EA1}" type="datetimeFigureOut">
              <a:rPr lang="en-US" smtClean="0"/>
              <a:t>4/24/2024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anchor="b">
            <a:noAutofit/>
          </a:bodyPr>
          <a:lstStyle>
            <a:lvl1pPr algn="ctr">
              <a:defRPr sz="4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9104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990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8246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9539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a:normAutofit/>
          </a:bodyPr>
          <a:lstStyle>
            <a:lvl1pPr marL="0" indent="0" algn="ctr">
              <a:lnSpc>
                <a:spcPct val="100000"/>
              </a:lnSpc>
              <a:buNone/>
              <a:defRPr sz="2000">
                <a:latin typeface="Gill Sans Nova Light" panose="020F0302020204030204" pitchFamily="34" charset="0"/>
                <a:cs typeface="Gill Sans Nova Light" panose="020F0302020204030204" pitchFamily="34" charset="0"/>
              </a:defRPr>
            </a:lvl1pPr>
            <a:lvl2pPr algn="ctr">
              <a:lnSpc>
                <a:spcPct val="100000"/>
              </a:lnSpc>
              <a:defRPr sz="18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0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anchor="b">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251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317870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968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22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www.westonway.herts.sch.uk/" TargetMode="External"/><Relationship Id="rId2" Type="http://schemas.openxmlformats.org/officeDocument/2006/relationships/hyperlink" Target="mailto:admin@westonway.herts.sch.uk" TargetMode="External"/><Relationship Id="rId1" Type="http://schemas.openxmlformats.org/officeDocument/2006/relationships/slideLayout" Target="../slideLayouts/slideLayout15.xml"/><Relationship Id="rId4" Type="http://schemas.openxmlformats.org/officeDocument/2006/relationships/hyperlink" Target="https://www.teachinherts.com/find-a-job/view,chair-of-governors_93113.htm?preview=c791c3e9c6ee3e4e16ba5ac1a99deec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schoolgovernors.thekeysupport.com/the-governing-body/the-role-of-the-board/2nd-core-function-holding-executive-leaders-account/" TargetMode="External"/><Relationship Id="rId2" Type="http://schemas.openxmlformats.org/officeDocument/2006/relationships/hyperlink" Target="https://schoolgovernors.thekeysupport.com/the-governing-body/the-role-of-the-board/first-core-function-clarity-vision-ethos-and-strategy/" TargetMode="External"/><Relationship Id="rId1" Type="http://schemas.openxmlformats.org/officeDocument/2006/relationships/slideLayout" Target="../slideLayouts/slideLayout10.xml"/><Relationship Id="rId5" Type="http://schemas.openxmlformats.org/officeDocument/2006/relationships/hyperlink" Target="https://www.gov.uk/guidance/governance-in-maintained-schools" TargetMode="External"/><Relationship Id="rId4" Type="http://schemas.openxmlformats.org/officeDocument/2006/relationships/hyperlink" Target="https://schoolgovernors.thekeysupport.com/the-governing-body/the-role-of-the-board/governors-role-school-financ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180B-35BA-C28E-820F-59C84FBDD99A}"/>
              </a:ext>
            </a:extLst>
          </p:cNvPr>
          <p:cNvSpPr>
            <a:spLocks noGrp="1"/>
          </p:cNvSpPr>
          <p:nvPr>
            <p:ph type="ctrTitle"/>
          </p:nvPr>
        </p:nvSpPr>
        <p:spPr>
          <a:xfrm>
            <a:off x="3823855" y="3158835"/>
            <a:ext cx="4872469" cy="953679"/>
          </a:xfrm>
        </p:spPr>
        <p:txBody>
          <a:bodyPr/>
          <a:lstStyle/>
          <a:p>
            <a:r>
              <a:rPr lang="en-US" sz="2400" dirty="0">
                <a:latin typeface="Comic Sans MS" panose="030F0702030302020204" pitchFamily="66" charset="0"/>
              </a:rPr>
              <a:t>Governor</a:t>
            </a:r>
            <a:br>
              <a:rPr lang="en-US" sz="2400" dirty="0">
                <a:latin typeface="Comic Sans MS" panose="030F0702030302020204" pitchFamily="66" charset="0"/>
              </a:rPr>
            </a:br>
            <a:r>
              <a:rPr lang="en-US" sz="2400" dirty="0">
                <a:latin typeface="Comic Sans MS" panose="030F0702030302020204" pitchFamily="66" charset="0"/>
              </a:rPr>
              <a:t>Candidate Pack</a:t>
            </a:r>
          </a:p>
        </p:txBody>
      </p:sp>
      <p:sp>
        <p:nvSpPr>
          <p:cNvPr id="3" name="Subtitle 2">
            <a:extLst>
              <a:ext uri="{FF2B5EF4-FFF2-40B4-BE49-F238E27FC236}">
                <a16:creationId xmlns:a16="http://schemas.microsoft.com/office/drawing/2014/main" id="{626260E8-21BF-1371-4767-5E86248A7A7B}"/>
              </a:ext>
            </a:extLst>
          </p:cNvPr>
          <p:cNvSpPr>
            <a:spLocks noGrp="1"/>
          </p:cNvSpPr>
          <p:nvPr>
            <p:ph type="subTitle" idx="1"/>
          </p:nvPr>
        </p:nvSpPr>
        <p:spPr>
          <a:xfrm>
            <a:off x="3990109" y="2267711"/>
            <a:ext cx="4355869" cy="1220153"/>
          </a:xfrm>
        </p:spPr>
        <p:txBody>
          <a:bodyPr>
            <a:normAutofit/>
          </a:bodyPr>
          <a:lstStyle/>
          <a:p>
            <a:r>
              <a:rPr lang="en-US" sz="2800" b="1" dirty="0">
                <a:solidFill>
                  <a:srgbClr val="7F867A"/>
                </a:solidFill>
              </a:rPr>
              <a:t>Weston Way Nursery School</a:t>
            </a:r>
          </a:p>
        </p:txBody>
      </p:sp>
      <p:pic>
        <p:nvPicPr>
          <p:cNvPr id="4" name="Picture 3" descr="A picture containing text, clipart, sign&#10;&#10;Description automatically generated">
            <a:extLst>
              <a:ext uri="{FF2B5EF4-FFF2-40B4-BE49-F238E27FC236}">
                <a16:creationId xmlns:a16="http://schemas.microsoft.com/office/drawing/2014/main" id="{88B6E8CA-2E3F-7586-2366-451654BC7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9724" y="1047559"/>
            <a:ext cx="1352551" cy="1220153"/>
          </a:xfrm>
          <a:prstGeom prst="rect">
            <a:avLst/>
          </a:prstGeom>
        </p:spPr>
      </p:pic>
      <p:sp>
        <p:nvSpPr>
          <p:cNvPr id="6" name="TextBox 5">
            <a:extLst>
              <a:ext uri="{FF2B5EF4-FFF2-40B4-BE49-F238E27FC236}">
                <a16:creationId xmlns:a16="http://schemas.microsoft.com/office/drawing/2014/main" id="{227B6BF1-D958-C3EB-40B1-93BEF6194BC2}"/>
              </a:ext>
            </a:extLst>
          </p:cNvPr>
          <p:cNvSpPr txBox="1"/>
          <p:nvPr/>
        </p:nvSpPr>
        <p:spPr>
          <a:xfrm>
            <a:off x="4819173" y="4839930"/>
            <a:ext cx="2881832" cy="1015663"/>
          </a:xfrm>
          <a:prstGeom prst="rect">
            <a:avLst/>
          </a:prstGeom>
          <a:noFill/>
        </p:spPr>
        <p:txBody>
          <a:bodyPr wrap="square">
            <a:spAutoFit/>
          </a:bodyPr>
          <a:lstStyle/>
          <a:p>
            <a:pPr algn="ctr"/>
            <a:r>
              <a:rPr lang="en-US" sz="2400" dirty="0">
                <a:solidFill>
                  <a:srgbClr val="FFC000"/>
                </a:solidFill>
                <a:effectLst/>
                <a:latin typeface="Dreaming Outloud Script Pro" panose="03050502040304050704" pitchFamily="66" charset="0"/>
                <a:ea typeface="Calibri" panose="020F0502020204030204" pitchFamily="34" charset="0"/>
              </a:rPr>
              <a:t>‘Home from Home’</a:t>
            </a:r>
            <a:endParaRPr lang="en-GB" sz="2400" dirty="0">
              <a:solidFill>
                <a:srgbClr val="FFC000"/>
              </a:solidFill>
              <a:effectLst/>
              <a:latin typeface="Calibri" panose="020F0502020204030204" pitchFamily="34" charset="0"/>
              <a:ea typeface="Calibri" panose="020F0502020204030204" pitchFamily="34" charset="0"/>
            </a:endParaRPr>
          </a:p>
          <a:p>
            <a:br>
              <a:rPr lang="en-US" sz="1800" dirty="0">
                <a:effectLst/>
                <a:latin typeface="Dreaming Outloud Script Pro" panose="03050502040304050704" pitchFamily="66" charset="0"/>
                <a:ea typeface="Calibri" panose="020F0502020204030204" pitchFamily="34" charset="0"/>
              </a:rPr>
            </a:br>
            <a:endParaRPr lang="en-GB" dirty="0"/>
          </a:p>
        </p:txBody>
      </p:sp>
    </p:spTree>
    <p:extLst>
      <p:ext uri="{BB962C8B-B14F-4D97-AF65-F5344CB8AC3E}">
        <p14:creationId xmlns:p14="http://schemas.microsoft.com/office/powerpoint/2010/main" val="317718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p:txBody>
          <a:bodyPr>
            <a:normAutofit/>
          </a:bodyPr>
          <a:lstStyle/>
          <a:p>
            <a:r>
              <a:rPr lang="en-GB" sz="3600" b="0" i="0" dirty="0">
                <a:solidFill>
                  <a:srgbClr val="444444"/>
                </a:solidFill>
                <a:effectLst/>
                <a:latin typeface="Dreaming Outloud Script Pro" panose="03050502040304050704" pitchFamily="66" charset="0"/>
                <a:cs typeface="Dreaming Outloud Script Pro" panose="03050502040304050704" pitchFamily="66" charset="0"/>
              </a:rPr>
              <a:t> ‘Home from Home’, where as a family, we play, learn and grow in our journey  together, shaping the future</a:t>
            </a:r>
            <a:r>
              <a:rPr lang="en-US" sz="3600" dirty="0">
                <a:latin typeface="Dreaming Outloud Script Pro" panose="03050502040304050704" pitchFamily="66" charset="0"/>
                <a:cs typeface="Dreaming Outloud Script Pro" panose="03050502040304050704" pitchFamily="66" charset="0"/>
              </a:rPr>
              <a:t>.</a:t>
            </a:r>
          </a:p>
        </p:txBody>
      </p:sp>
      <p:sp>
        <p:nvSpPr>
          <p:cNvPr id="3" name="Text Placeholder 2">
            <a:extLst>
              <a:ext uri="{FF2B5EF4-FFF2-40B4-BE49-F238E27FC236}">
                <a16:creationId xmlns:a16="http://schemas.microsoft.com/office/drawing/2014/main" id="{C9CFA000-38C2-F344-E543-42483390408A}"/>
              </a:ext>
            </a:extLst>
          </p:cNvPr>
          <p:cNvSpPr>
            <a:spLocks noGrp="1"/>
          </p:cNvSpPr>
          <p:nvPr>
            <p:ph type="body" idx="1"/>
          </p:nvPr>
        </p:nvSpPr>
        <p:spPr/>
        <p:txBody>
          <a:bodyPr/>
          <a:lstStyle/>
          <a:p>
            <a:r>
              <a:rPr lang="en-US" b="1" dirty="0">
                <a:solidFill>
                  <a:srgbClr val="FFC000"/>
                </a:solidFill>
              </a:rPr>
              <a:t>Our Vision</a:t>
            </a:r>
          </a:p>
        </p:txBody>
      </p:sp>
      <p:sp>
        <p:nvSpPr>
          <p:cNvPr id="11" name="Text Placeholder 10">
            <a:extLst>
              <a:ext uri="{FF2B5EF4-FFF2-40B4-BE49-F238E27FC236}">
                <a16:creationId xmlns:a16="http://schemas.microsoft.com/office/drawing/2014/main" id="{CB634FAD-36DD-9FB0-7030-266A29178C42}"/>
              </a:ext>
            </a:extLst>
          </p:cNvPr>
          <p:cNvSpPr>
            <a:spLocks noGrp="1"/>
          </p:cNvSpPr>
          <p:nvPr>
            <p:ph type="body" sz="quarter" idx="11"/>
          </p:nvPr>
        </p:nvSpPr>
        <p:spPr/>
        <p:txBody>
          <a:bodyPr/>
          <a:lstStyle/>
          <a:p>
            <a:r>
              <a:rPr lang="en-US" dirty="0"/>
              <a:t>”</a:t>
            </a:r>
          </a:p>
        </p:txBody>
      </p:sp>
      <p:sp>
        <p:nvSpPr>
          <p:cNvPr id="10" name="Text Placeholder 9">
            <a:extLst>
              <a:ext uri="{FF2B5EF4-FFF2-40B4-BE49-F238E27FC236}">
                <a16:creationId xmlns:a16="http://schemas.microsoft.com/office/drawing/2014/main" id="{FA47ED29-D9DA-9DC6-8B43-80EC2A2E5B50}"/>
              </a:ext>
            </a:extLst>
          </p:cNvPr>
          <p:cNvSpPr>
            <a:spLocks noGrp="1"/>
          </p:cNvSpPr>
          <p:nvPr>
            <p:ph type="body" sz="quarter" idx="10"/>
          </p:nvPr>
        </p:nvSpPr>
        <p:spPr/>
        <p:txBody>
          <a:bodyPr/>
          <a:lstStyle/>
          <a:p>
            <a:r>
              <a:rPr lang="en-US" dirty="0"/>
              <a:t>“</a:t>
            </a:r>
          </a:p>
        </p:txBody>
      </p:sp>
    </p:spTree>
    <p:extLst>
      <p:ext uri="{BB962C8B-B14F-4D97-AF65-F5344CB8AC3E}">
        <p14:creationId xmlns:p14="http://schemas.microsoft.com/office/powerpoint/2010/main" val="1563980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DC4AE-C2C4-A814-CC59-BD002AEF46FC}"/>
              </a:ext>
            </a:extLst>
          </p:cNvPr>
          <p:cNvSpPr>
            <a:spLocks noGrp="1"/>
          </p:cNvSpPr>
          <p:nvPr>
            <p:ph type="title"/>
          </p:nvPr>
        </p:nvSpPr>
        <p:spPr/>
        <p:txBody>
          <a:bodyPr/>
          <a:lstStyle/>
          <a:p>
            <a:r>
              <a:rPr lang="en-US" dirty="0">
                <a:solidFill>
                  <a:schemeClr val="accent3"/>
                </a:solidFill>
                <a:latin typeface="Dreaming Outloud Script Pro" panose="03050502040304050704" pitchFamily="66" charset="0"/>
                <a:cs typeface="Dreaming Outloud Script Pro" panose="03050502040304050704" pitchFamily="66" charset="0"/>
              </a:rPr>
              <a:t>Headteacher’s Welcome</a:t>
            </a:r>
            <a:endParaRPr lang="en-US" dirty="0">
              <a:latin typeface="Dreaming Outloud Script Pro" panose="03050502040304050704" pitchFamily="66" charset="0"/>
              <a:cs typeface="Dreaming Outloud Script Pro" panose="03050502040304050704" pitchFamily="66" charset="0"/>
            </a:endParaRPr>
          </a:p>
        </p:txBody>
      </p:sp>
      <p:sp>
        <p:nvSpPr>
          <p:cNvPr id="6" name="Content Placeholder 5">
            <a:extLst>
              <a:ext uri="{FF2B5EF4-FFF2-40B4-BE49-F238E27FC236}">
                <a16:creationId xmlns:a16="http://schemas.microsoft.com/office/drawing/2014/main" id="{4EE6AD62-9BF2-C371-BB8C-75A35CE4B95F}"/>
              </a:ext>
            </a:extLst>
          </p:cNvPr>
          <p:cNvSpPr>
            <a:spLocks noGrp="1"/>
          </p:cNvSpPr>
          <p:nvPr>
            <p:ph idx="1"/>
          </p:nvPr>
        </p:nvSpPr>
        <p:spPr>
          <a:xfrm>
            <a:off x="838199" y="2990087"/>
            <a:ext cx="10763865" cy="3731388"/>
          </a:xfrm>
        </p:spPr>
        <p:txBody>
          <a:bodyPr>
            <a:normAutofit fontScale="62500" lnSpcReduction="20000"/>
          </a:bodyPr>
          <a:lstStyle/>
          <a:p>
            <a:pPr marL="0" indent="0" algn="just">
              <a:lnSpc>
                <a:spcPct val="120000"/>
              </a:lnSpc>
              <a:buNone/>
            </a:pPr>
            <a:r>
              <a:rPr lang="en-US" sz="1800" dirty="0">
                <a:effectLst/>
                <a:latin typeface="Comic Sans MS" panose="030F0702030302020204" pitchFamily="66" charset="0"/>
                <a:ea typeface="Calibri" panose="020F0502020204030204" pitchFamily="34" charset="0"/>
              </a:rPr>
              <a:t>A warm welcome from me and everyone else involved in the life at Weston Way Nursery School. </a:t>
            </a:r>
            <a:endParaRPr lang="en-GB" sz="1800" dirty="0">
              <a:effectLst/>
              <a:latin typeface="Calibri" panose="020F0502020204030204" pitchFamily="34" charset="0"/>
              <a:ea typeface="Calibri" panose="020F0502020204030204" pitchFamily="34" charset="0"/>
            </a:endParaRPr>
          </a:p>
          <a:p>
            <a:pPr marL="0" indent="0" algn="just">
              <a:lnSpc>
                <a:spcPct val="120000"/>
              </a:lnSpc>
              <a:buNone/>
            </a:pPr>
            <a:r>
              <a:rPr lang="en-US" sz="1800" dirty="0">
                <a:effectLst/>
                <a:latin typeface="Comic Sans MS" panose="030F0702030302020204" pitchFamily="66" charset="0"/>
                <a:ea typeface="Calibri" panose="020F0502020204030204" pitchFamily="34" charset="0"/>
                <a:cs typeface="Calibri" panose="020F0502020204030204" pitchFamily="34" charset="0"/>
              </a:rPr>
              <a:t>Our nursery is at the heart of the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Baldock</a:t>
            </a:r>
            <a:r>
              <a:rPr lang="en-US" sz="1800" dirty="0">
                <a:effectLst/>
                <a:latin typeface="Comic Sans MS" panose="030F0702030302020204" pitchFamily="66" charset="0"/>
                <a:ea typeface="Calibri" panose="020F0502020204030204" pitchFamily="34" charset="0"/>
                <a:cs typeface="Calibri" panose="020F0502020204030204" pitchFamily="34" charset="0"/>
              </a:rPr>
              <a:t> community since 1942 and we are in the midst of plans for our 80 year celebration.  We have a strong vision rooted in our ‘Home from Home’ feel, whereby we offer quality early years provision for 3-4 year olds from 8.00am-5.00pm Monday to Thursday and 8.00am-4.00pm on a Friday.  During this time, the children have the opportunity to play and grow in our extensive grounds surrounded by the most wonderful woodland which enables our families to fulfil our aims: Happiness / Opportunity / Magical Moments / Engagement.</a:t>
            </a:r>
          </a:p>
          <a:p>
            <a:pPr marL="0" indent="0" algn="just">
              <a:lnSpc>
                <a:spcPct val="120000"/>
              </a:lnSpc>
              <a:buNone/>
            </a:pPr>
            <a:r>
              <a:rPr lang="en-US" sz="1800" dirty="0">
                <a:effectLst/>
                <a:latin typeface="Comic Sans MS" panose="030F0702030302020204" pitchFamily="66" charset="0"/>
                <a:ea typeface="Calibri" panose="020F0502020204030204" pitchFamily="34" charset="0"/>
              </a:rPr>
              <a:t>Our inspiring practitioners at Weston Way Nursery School strive to ensure the needs of every child are met through our well thought out curriculum that is unique to us.  We value our partnerships which enable us to build relationships as we seek to offer each child the best start in life.</a:t>
            </a:r>
            <a:endParaRPr lang="en-GB" sz="1800" dirty="0">
              <a:effectLst/>
              <a:latin typeface="Calibri" panose="020F0502020204030204" pitchFamily="34" charset="0"/>
              <a:ea typeface="Calibri" panose="020F0502020204030204" pitchFamily="34" charset="0"/>
            </a:endParaRPr>
          </a:p>
          <a:p>
            <a:pPr marL="0" indent="0" algn="just">
              <a:lnSpc>
                <a:spcPct val="120000"/>
              </a:lnSpc>
              <a:buNone/>
            </a:pPr>
            <a:r>
              <a:rPr lang="en-US" sz="1800" dirty="0">
                <a:effectLst/>
                <a:latin typeface="Comic Sans MS" panose="030F0702030302020204" pitchFamily="66" charset="0"/>
                <a:ea typeface="Calibri" panose="020F0502020204030204" pitchFamily="34" charset="0"/>
                <a:cs typeface="Calibri" panose="020F0502020204030204" pitchFamily="34" charset="0"/>
              </a:rPr>
              <a:t>At Weston Way Nursery School, our Governor role is an essential role within our the leadership of the whole nursery which we all hold in high regard.   Our new governor will be someone who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recognises</a:t>
            </a:r>
            <a:r>
              <a:rPr lang="en-US" sz="1800" dirty="0">
                <a:effectLst/>
                <a:latin typeface="Comic Sans MS" panose="030F0702030302020204" pitchFamily="66" charset="0"/>
                <a:ea typeface="Calibri" panose="020F0502020204030204" pitchFamily="34" charset="0"/>
                <a:cs typeface="Calibri" panose="020F0502020204030204" pitchFamily="34" charset="0"/>
              </a:rPr>
              <a:t> the importance of the strategic role they have as part of ensuring quality outcomes for our children through the various responsibilities.  We work together as a team and there is always someone on hand to help.  We have built a culture where no question is a silly question and we seek to find resolve. Each day brings new challenges and we act quickly to meet the nursery’s ever-changing needs.</a:t>
            </a:r>
          </a:p>
          <a:p>
            <a:pPr marL="0" indent="0" algn="just">
              <a:lnSpc>
                <a:spcPct val="120000"/>
              </a:lnSpc>
              <a:buNone/>
            </a:pPr>
            <a:r>
              <a:rPr lang="en-US" sz="1800" dirty="0">
                <a:effectLst/>
                <a:latin typeface="Comic Sans MS" panose="030F0702030302020204" pitchFamily="66" charset="0"/>
                <a:ea typeface="Calibri" panose="020F0502020204030204" pitchFamily="34" charset="0"/>
              </a:rPr>
              <a:t>Our website provides an overview of everything we offer but please visit us to feel our warm and nurturing environment for yourself.  We look forward to hearing from you.</a:t>
            </a:r>
            <a:endParaRPr lang="en-GB" sz="1800" dirty="0">
              <a:effectLst/>
              <a:latin typeface="Calibri" panose="020F0502020204030204" pitchFamily="34" charset="0"/>
              <a:ea typeface="Calibri" panose="020F0502020204030204" pitchFamily="34" charset="0"/>
            </a:endParaRPr>
          </a:p>
          <a:p>
            <a:pPr marL="0" marR="438785" indent="0">
              <a:spcBef>
                <a:spcPts val="805"/>
              </a:spcBef>
              <a:spcAft>
                <a:spcPts val="0"/>
              </a:spcAft>
              <a:buNone/>
            </a:pPr>
            <a:r>
              <a:rPr lang="en-US" sz="1800" dirty="0">
                <a:effectLst/>
                <a:latin typeface="Dreaming Outloud Script Pro" panose="03050502040304050704" pitchFamily="66" charset="0"/>
                <a:ea typeface="Calibri" panose="020F0502020204030204" pitchFamily="34" charset="0"/>
              </a:rPr>
              <a:t>Kelly Nichol</a:t>
            </a:r>
            <a:endParaRPr lang="en-GB" sz="1800" dirty="0">
              <a:effectLst/>
              <a:latin typeface="Calibri" panose="020F0502020204030204" pitchFamily="34" charset="0"/>
              <a:ea typeface="Calibri" panose="020F0502020204030204" pitchFamily="34" charset="0"/>
            </a:endParaRPr>
          </a:p>
          <a:p>
            <a:pPr marL="0" indent="0">
              <a:spcBef>
                <a:spcPts val="1200"/>
              </a:spcBef>
              <a:spcAft>
                <a:spcPts val="1200"/>
              </a:spcAft>
              <a:buNone/>
            </a:pPr>
            <a:r>
              <a:rPr lang="en-US" sz="1800" dirty="0">
                <a:latin typeface="Comic Sans MS" panose="030F0702030302020204" pitchFamily="66" charset="0"/>
              </a:rPr>
              <a:t>Headteacher</a:t>
            </a:r>
            <a:endParaRPr lang="en-GB" sz="1800" dirty="0">
              <a:latin typeface="Comic Sans MS" panose="030F0702030302020204" pitchFamily="66" charset="0"/>
            </a:endParaRPr>
          </a:p>
          <a:p>
            <a:pPr marL="0" indent="0">
              <a:buNone/>
            </a:pPr>
            <a:endParaRPr lang="en-US" sz="1800" dirty="0">
              <a:latin typeface="Comic Sans MS" panose="030F0702030302020204" pitchFamily="66" charset="0"/>
              <a:cs typeface="Calibri" panose="020F0502020204030204" pitchFamily="34" charset="0"/>
            </a:endParaRPr>
          </a:p>
          <a:p>
            <a:pPr marL="0" indent="0">
              <a:buNone/>
            </a:pPr>
            <a:endParaRPr lang="en-US" sz="1800" dirty="0">
              <a:latin typeface="Comic Sans MS" panose="030F0702030302020204" pitchFamily="66" charset="0"/>
              <a:cs typeface="Calibri" panose="020F0502020204030204" pitchFamily="34" charset="0"/>
            </a:endParaRPr>
          </a:p>
        </p:txBody>
      </p:sp>
      <p:sp>
        <p:nvSpPr>
          <p:cNvPr id="5" name="Slide Number Placeholder 4">
            <a:extLst>
              <a:ext uri="{FF2B5EF4-FFF2-40B4-BE49-F238E27FC236}">
                <a16:creationId xmlns:a16="http://schemas.microsoft.com/office/drawing/2014/main" id="{C67CEE5A-421C-AB04-0186-6EC788070186}"/>
              </a:ext>
            </a:extLst>
          </p:cNvPr>
          <p:cNvSpPr>
            <a:spLocks noGrp="1"/>
          </p:cNvSpPr>
          <p:nvPr>
            <p:ph type="sldNum" sz="quarter" idx="11"/>
          </p:nvPr>
        </p:nvSpPr>
        <p:spPr/>
        <p:txBody>
          <a:bodyPr/>
          <a:lstStyle/>
          <a:p>
            <a:fld id="{294A09A9-5501-47C1-A89A-A340965A2BE2}" type="slidenum">
              <a:rPr lang="en-US" smtClean="0"/>
              <a:t>3</a:t>
            </a:fld>
            <a:endParaRPr lang="en-US" dirty="0"/>
          </a:p>
        </p:txBody>
      </p:sp>
      <p:pic>
        <p:nvPicPr>
          <p:cNvPr id="13" name="Picture 12" descr="A picture containing tree, grass, outdoor, ground&#10;&#10;Description automatically generated">
            <a:extLst>
              <a:ext uri="{FF2B5EF4-FFF2-40B4-BE49-F238E27FC236}">
                <a16:creationId xmlns:a16="http://schemas.microsoft.com/office/drawing/2014/main" id="{5AE1BC9A-37FF-4AAB-0BC2-30D73B9CD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8008" y="1176718"/>
            <a:ext cx="2501392" cy="1838220"/>
          </a:xfrm>
          <a:prstGeom prst="rect">
            <a:avLst/>
          </a:prstGeom>
          <a:ln>
            <a:noFill/>
          </a:ln>
          <a:effectLst>
            <a:softEdge rad="112500"/>
          </a:effectLst>
        </p:spPr>
      </p:pic>
      <p:sp>
        <p:nvSpPr>
          <p:cNvPr id="15" name="TextBox 14">
            <a:extLst>
              <a:ext uri="{FF2B5EF4-FFF2-40B4-BE49-F238E27FC236}">
                <a16:creationId xmlns:a16="http://schemas.microsoft.com/office/drawing/2014/main" id="{F81C267D-A6FB-2434-8B2B-C868109BBFC9}"/>
              </a:ext>
            </a:extLst>
          </p:cNvPr>
          <p:cNvSpPr txBox="1"/>
          <p:nvPr/>
        </p:nvSpPr>
        <p:spPr>
          <a:xfrm>
            <a:off x="4824640" y="6373368"/>
            <a:ext cx="2542720" cy="369332"/>
          </a:xfrm>
          <a:prstGeom prst="rect">
            <a:avLst/>
          </a:prstGeom>
          <a:noFill/>
        </p:spPr>
        <p:txBody>
          <a:bodyPr wrap="square">
            <a:spAutoFit/>
          </a:bodyPr>
          <a:lstStyle/>
          <a:p>
            <a:pPr algn="ctr"/>
            <a:r>
              <a:rPr lang="en-US" sz="1800" dirty="0">
                <a:solidFill>
                  <a:srgbClr val="FFC000"/>
                </a:solidFill>
                <a:effectLst/>
                <a:latin typeface="Dreaming Outloud Script Pro" panose="03050502040304050704" pitchFamily="66" charset="0"/>
                <a:ea typeface="Calibri" panose="020F0502020204030204" pitchFamily="34" charset="0"/>
              </a:rPr>
              <a:t>‘Home from Home’</a:t>
            </a:r>
            <a:endParaRPr lang="en-GB" sz="1800" dirty="0">
              <a:solidFill>
                <a:srgbClr val="FFC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619058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CC82602-AD73-561A-56CD-1D3D5F82EB34}"/>
              </a:ext>
            </a:extLst>
          </p:cNvPr>
          <p:cNvSpPr>
            <a:spLocks noGrp="1"/>
          </p:cNvSpPr>
          <p:nvPr>
            <p:ph type="title"/>
          </p:nvPr>
        </p:nvSpPr>
        <p:spPr>
          <a:xfrm>
            <a:off x="381000" y="381000"/>
            <a:ext cx="11430000" cy="1325563"/>
          </a:xfrm>
        </p:spPr>
        <p:txBody>
          <a:bodyPr/>
          <a:lstStyle/>
          <a:p>
            <a:r>
              <a:rPr lang="en-US" dirty="0">
                <a:latin typeface="Dreaming Outloud Script Pro" panose="03050502040304050704" pitchFamily="66" charset="0"/>
                <a:cs typeface="Dreaming Outloud Script Pro" panose="03050502040304050704" pitchFamily="66" charset="0"/>
              </a:rPr>
              <a:t>Candidates Information</a:t>
            </a:r>
          </a:p>
        </p:txBody>
      </p:sp>
      <p:sp>
        <p:nvSpPr>
          <p:cNvPr id="5" name="Slide Number Placeholder 4">
            <a:extLst>
              <a:ext uri="{FF2B5EF4-FFF2-40B4-BE49-F238E27FC236}">
                <a16:creationId xmlns:a16="http://schemas.microsoft.com/office/drawing/2014/main" id="{D7D6D21A-6557-C902-433F-6591A004C5D2}"/>
              </a:ext>
            </a:extLst>
          </p:cNvPr>
          <p:cNvSpPr>
            <a:spLocks noGrp="1"/>
          </p:cNvSpPr>
          <p:nvPr>
            <p:ph type="sldNum" sz="quarter" idx="11"/>
          </p:nvPr>
        </p:nvSpPr>
        <p:spPr>
          <a:xfrm>
            <a:off x="9208008" y="6356350"/>
            <a:ext cx="2743200" cy="365125"/>
          </a:xfrm>
        </p:spPr>
        <p:txBody>
          <a:bodyPr anchor="ctr">
            <a:normAutofit/>
          </a:bodyPr>
          <a:lstStyle/>
          <a:p>
            <a:pPr>
              <a:spcAft>
                <a:spcPts val="600"/>
              </a:spcAft>
            </a:pPr>
            <a:fld id="{294A09A9-5501-47C1-A89A-A340965A2BE2}" type="slidenum">
              <a:rPr lang="en-US" smtClean="0"/>
              <a:pPr>
                <a:spcAft>
                  <a:spcPts val="600"/>
                </a:spcAft>
              </a:pPr>
              <a:t>4</a:t>
            </a:fld>
            <a:endParaRPr lang="en-US"/>
          </a:p>
        </p:txBody>
      </p:sp>
      <p:graphicFrame>
        <p:nvGraphicFramePr>
          <p:cNvPr id="8" name="Table 7">
            <a:extLst>
              <a:ext uri="{FF2B5EF4-FFF2-40B4-BE49-F238E27FC236}">
                <a16:creationId xmlns:a16="http://schemas.microsoft.com/office/drawing/2014/main" id="{4E93C959-4562-B72C-DBC5-F39290EE23A9}"/>
              </a:ext>
            </a:extLst>
          </p:cNvPr>
          <p:cNvGraphicFramePr>
            <a:graphicFrameLocks noGrp="1"/>
          </p:cNvGraphicFramePr>
          <p:nvPr>
            <p:extLst>
              <p:ext uri="{D42A27DB-BD31-4B8C-83A1-F6EECF244321}">
                <p14:modId xmlns:p14="http://schemas.microsoft.com/office/powerpoint/2010/main" val="1545561307"/>
              </p:ext>
            </p:extLst>
          </p:nvPr>
        </p:nvGraphicFramePr>
        <p:xfrm>
          <a:off x="1706393" y="3127235"/>
          <a:ext cx="8496299" cy="2933097"/>
        </p:xfrm>
        <a:graphic>
          <a:graphicData uri="http://schemas.openxmlformats.org/drawingml/2006/table">
            <a:tbl>
              <a:tblPr firstRow="1" firstCol="1" lastRow="1" lastCol="1" bandRow="1" bandCol="1">
                <a:tableStyleId>{16D9F66E-5EB9-4882-86FB-DCBF35E3C3E4}</a:tableStyleId>
              </a:tblPr>
              <a:tblGrid>
                <a:gridCol w="2935085">
                  <a:extLst>
                    <a:ext uri="{9D8B030D-6E8A-4147-A177-3AD203B41FA5}">
                      <a16:colId xmlns:a16="http://schemas.microsoft.com/office/drawing/2014/main" val="1283735523"/>
                    </a:ext>
                  </a:extLst>
                </a:gridCol>
                <a:gridCol w="5561214">
                  <a:extLst>
                    <a:ext uri="{9D8B030D-6E8A-4147-A177-3AD203B41FA5}">
                      <a16:colId xmlns:a16="http://schemas.microsoft.com/office/drawing/2014/main" val="2241380706"/>
                    </a:ext>
                  </a:extLst>
                </a:gridCol>
              </a:tblGrid>
              <a:tr h="812759">
                <a:tc>
                  <a:txBody>
                    <a:bodyPr/>
                    <a:lstStyle/>
                    <a:p>
                      <a:pPr marL="351790" algn="ctr">
                        <a:lnSpc>
                          <a:spcPts val="1460"/>
                        </a:lnSpc>
                      </a:pPr>
                      <a:r>
                        <a:rPr lang="en-US" sz="1400" dirty="0">
                          <a:effectLst/>
                          <a:latin typeface="Comic Sans MS" panose="030F0702030302020204" pitchFamily="66" charset="0"/>
                        </a:rPr>
                        <a:t>Visits</a:t>
                      </a:r>
                      <a:r>
                        <a:rPr lang="en-US" sz="1400" spc="-15" dirty="0">
                          <a:effectLst/>
                          <a:latin typeface="Comic Sans MS" panose="030F0702030302020204" pitchFamily="66" charset="0"/>
                        </a:rPr>
                        <a:t> </a:t>
                      </a:r>
                      <a:r>
                        <a:rPr lang="en-US" sz="1400" dirty="0">
                          <a:effectLst/>
                          <a:latin typeface="Comic Sans MS" panose="030F0702030302020204" pitchFamily="66" charset="0"/>
                        </a:rPr>
                        <a:t>to</a:t>
                      </a:r>
                      <a:r>
                        <a:rPr lang="en-US" sz="1400" spc="-10" dirty="0">
                          <a:effectLst/>
                          <a:latin typeface="Comic Sans MS" panose="030F0702030302020204" pitchFamily="66" charset="0"/>
                        </a:rPr>
                        <a:t> </a:t>
                      </a:r>
                      <a:r>
                        <a:rPr lang="en-US" sz="1400" dirty="0">
                          <a:effectLst/>
                          <a:latin typeface="Comic Sans MS" panose="030F0702030302020204" pitchFamily="66" charset="0"/>
                        </a:rPr>
                        <a:t>the</a:t>
                      </a:r>
                      <a:r>
                        <a:rPr lang="en-US" sz="1400" spc="-10" dirty="0">
                          <a:effectLst/>
                          <a:latin typeface="Comic Sans MS" panose="030F0702030302020204" pitchFamily="66" charset="0"/>
                        </a:rPr>
                        <a:t> </a:t>
                      </a:r>
                      <a:r>
                        <a:rPr lang="en-US" sz="1400" dirty="0">
                          <a:effectLst/>
                          <a:latin typeface="Comic Sans MS" panose="030F0702030302020204" pitchFamily="66" charset="0"/>
                        </a:rPr>
                        <a:t>school</a:t>
                      </a:r>
                      <a:endParaRPr lang="en-GB"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0" marR="0" marT="0" marB="0" anchor="ctr"/>
                </a:tc>
                <a:tc>
                  <a:txBody>
                    <a:bodyPr/>
                    <a:lstStyle/>
                    <a:p>
                      <a:pPr marL="67945" algn="l">
                        <a:lnSpc>
                          <a:spcPts val="1460"/>
                        </a:lnSpc>
                      </a:pPr>
                      <a:r>
                        <a:rPr lang="en-US" sz="1400" dirty="0">
                          <a:effectLst/>
                          <a:latin typeface="Comic Sans MS" panose="030F0702030302020204" pitchFamily="66" charset="0"/>
                        </a:rPr>
                        <a:t>    </a:t>
                      </a:r>
                      <a:r>
                        <a:rPr lang="en-US" sz="1400" u="sng" dirty="0">
                          <a:solidFill>
                            <a:schemeClr val="tx2">
                              <a:lumMod val="50000"/>
                            </a:schemeClr>
                          </a:solidFill>
                          <a:effectLst/>
                          <a:latin typeface="Comic Sans MS" panose="030F0702030302020204" pitchFamily="66" charset="0"/>
                          <a:hlinkClick r:id="rId2">
                            <a:extLst>
                              <a:ext uri="{A12FA001-AC4F-418D-AE19-62706E023703}">
                                <ahyp:hlinkClr xmlns:ahyp="http://schemas.microsoft.com/office/drawing/2018/hyperlinkcolor" val="tx"/>
                              </a:ext>
                            </a:extLst>
                          </a:hlinkClick>
                        </a:rPr>
                        <a:t>admin@westonway.herts.sch.uk</a:t>
                      </a:r>
                      <a:r>
                        <a:rPr lang="en-US" sz="1400" dirty="0">
                          <a:solidFill>
                            <a:schemeClr val="tx2">
                              <a:lumMod val="50000"/>
                            </a:schemeClr>
                          </a:solidFill>
                          <a:effectLst/>
                          <a:latin typeface="Comic Sans MS" panose="030F0702030302020204" pitchFamily="66" charset="0"/>
                        </a:rPr>
                        <a:t> </a:t>
                      </a:r>
                      <a:r>
                        <a:rPr lang="en-US" sz="1400" dirty="0">
                          <a:effectLst/>
                          <a:latin typeface="Comic Sans MS" panose="030F0702030302020204" pitchFamily="66" charset="0"/>
                        </a:rPr>
                        <a:t>01462 892172</a:t>
                      </a:r>
                      <a:endParaRPr lang="en-GB"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02428054"/>
                  </a:ext>
                </a:extLst>
              </a:tr>
              <a:tr h="392588">
                <a:tc>
                  <a:txBody>
                    <a:bodyPr/>
                    <a:lstStyle/>
                    <a:p>
                      <a:pPr marL="351790" algn="ctr">
                        <a:lnSpc>
                          <a:spcPts val="1360"/>
                        </a:lnSpc>
                      </a:pPr>
                      <a:r>
                        <a:rPr lang="en-US" sz="1400">
                          <a:effectLst/>
                          <a:latin typeface="Comic Sans MS" panose="030F0702030302020204" pitchFamily="66" charset="0"/>
                        </a:rPr>
                        <a:t>School</a:t>
                      </a:r>
                      <a:r>
                        <a:rPr lang="en-US" sz="1400" spc="-10">
                          <a:effectLst/>
                          <a:latin typeface="Comic Sans MS" panose="030F0702030302020204" pitchFamily="66" charset="0"/>
                        </a:rPr>
                        <a:t> </a:t>
                      </a:r>
                      <a:r>
                        <a:rPr lang="en-US" sz="1400">
                          <a:effectLst/>
                          <a:latin typeface="Comic Sans MS" panose="030F0702030302020204" pitchFamily="66" charset="0"/>
                        </a:rPr>
                        <a:t>website</a:t>
                      </a:r>
                      <a:endParaRPr lang="en-GB" sz="1400">
                        <a:effectLst/>
                        <a:latin typeface="Comic Sans MS" panose="030F0702030302020204" pitchFamily="66" charset="0"/>
                        <a:ea typeface="Calibri" panose="020F0502020204030204" pitchFamily="34" charset="0"/>
                        <a:cs typeface="Times New Roman" panose="02020603050405020304" pitchFamily="18" charset="0"/>
                      </a:endParaRPr>
                    </a:p>
                  </a:txBody>
                  <a:tcPr marL="0" marR="0" marT="0" marB="0" anchor="ctr"/>
                </a:tc>
                <a:tc>
                  <a:txBody>
                    <a:bodyPr/>
                    <a:lstStyle/>
                    <a:p>
                      <a:pPr marL="286385" algn="l">
                        <a:lnSpc>
                          <a:spcPts val="1360"/>
                        </a:lnSpc>
                      </a:pPr>
                      <a:r>
                        <a:rPr lang="en-US" sz="1400" u="sng" dirty="0">
                          <a:solidFill>
                            <a:schemeClr val="tx2">
                              <a:lumMod val="50000"/>
                            </a:schemeClr>
                          </a:solidFill>
                          <a:effectLst/>
                          <a:latin typeface="Comic Sans MS" panose="030F0702030302020204" pitchFamily="66" charset="0"/>
                          <a:hlinkClick r:id="rId3">
                            <a:extLst>
                              <a:ext uri="{A12FA001-AC4F-418D-AE19-62706E023703}">
                                <ahyp:hlinkClr xmlns:ahyp="http://schemas.microsoft.com/office/drawing/2018/hyperlinkcolor" val="tx"/>
                              </a:ext>
                            </a:extLst>
                          </a:hlinkClick>
                        </a:rPr>
                        <a:t>www.westonway.herts.sch.uk</a:t>
                      </a:r>
                      <a:endParaRPr lang="en-GB" sz="1400" dirty="0">
                        <a:solidFill>
                          <a:schemeClr val="tx2">
                            <a:lumMod val="50000"/>
                          </a:schemeClr>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52151415"/>
                  </a:ext>
                </a:extLst>
              </a:tr>
              <a:tr h="777695">
                <a:tc>
                  <a:txBody>
                    <a:bodyPr/>
                    <a:lstStyle/>
                    <a:p>
                      <a:pPr marL="351790" algn="ctr">
                        <a:lnSpc>
                          <a:spcPts val="1360"/>
                        </a:lnSpc>
                      </a:pPr>
                      <a:r>
                        <a:rPr lang="en-US" sz="1400">
                          <a:effectLst/>
                          <a:latin typeface="Comic Sans MS" panose="030F0702030302020204" pitchFamily="66" charset="0"/>
                        </a:rPr>
                        <a:t>School</a:t>
                      </a:r>
                      <a:r>
                        <a:rPr lang="en-US" sz="1400" spc="-10">
                          <a:effectLst/>
                          <a:latin typeface="Comic Sans MS" panose="030F0702030302020204" pitchFamily="66" charset="0"/>
                        </a:rPr>
                        <a:t> </a:t>
                      </a:r>
                      <a:r>
                        <a:rPr lang="en-US" sz="1400">
                          <a:effectLst/>
                          <a:latin typeface="Comic Sans MS" panose="030F0702030302020204" pitchFamily="66" charset="0"/>
                        </a:rPr>
                        <a:t>address</a:t>
                      </a:r>
                      <a:endParaRPr lang="en-GB" sz="1400">
                        <a:effectLst/>
                        <a:latin typeface="Comic Sans MS" panose="030F0702030302020204" pitchFamily="66" charset="0"/>
                        <a:ea typeface="Calibri" panose="020F0502020204030204" pitchFamily="34" charset="0"/>
                        <a:cs typeface="Times New Roman" panose="02020603050405020304" pitchFamily="18" charset="0"/>
                      </a:endParaRPr>
                    </a:p>
                  </a:txBody>
                  <a:tcPr marL="0" marR="0" marT="0" marB="0" anchor="ctr"/>
                </a:tc>
                <a:tc>
                  <a:txBody>
                    <a:bodyPr/>
                    <a:lstStyle/>
                    <a:p>
                      <a:pPr marL="286385" algn="l">
                        <a:lnSpc>
                          <a:spcPts val="1360"/>
                        </a:lnSpc>
                      </a:pPr>
                      <a:r>
                        <a:rPr lang="en-US" sz="1400" dirty="0">
                          <a:effectLst/>
                          <a:latin typeface="Comic Sans MS" panose="030F0702030302020204" pitchFamily="66" charset="0"/>
                        </a:rPr>
                        <a:t>Weston Way Nursery School,</a:t>
                      </a:r>
                    </a:p>
                    <a:p>
                      <a:pPr marL="286385" algn="l">
                        <a:lnSpc>
                          <a:spcPts val="1360"/>
                        </a:lnSpc>
                      </a:pPr>
                      <a:endParaRPr lang="en-US" sz="1400" dirty="0">
                        <a:effectLst/>
                        <a:latin typeface="Comic Sans MS" panose="030F0702030302020204" pitchFamily="66" charset="0"/>
                      </a:endParaRPr>
                    </a:p>
                    <a:p>
                      <a:pPr marL="286385" algn="l">
                        <a:lnSpc>
                          <a:spcPts val="1360"/>
                        </a:lnSpc>
                      </a:pPr>
                      <a:r>
                        <a:rPr lang="en-US" sz="1400" dirty="0">
                          <a:effectLst/>
                          <a:latin typeface="Comic Sans MS" panose="030F0702030302020204" pitchFamily="66" charset="0"/>
                        </a:rPr>
                        <a:t>Weston Way, </a:t>
                      </a:r>
                      <a:r>
                        <a:rPr lang="en-US" sz="1400" dirty="0" err="1">
                          <a:effectLst/>
                          <a:latin typeface="Comic Sans MS" panose="030F0702030302020204" pitchFamily="66" charset="0"/>
                        </a:rPr>
                        <a:t>Baldock</a:t>
                      </a:r>
                      <a:r>
                        <a:rPr lang="en-US" sz="1400" dirty="0">
                          <a:effectLst/>
                          <a:latin typeface="Comic Sans MS" panose="030F0702030302020204" pitchFamily="66" charset="0"/>
                        </a:rPr>
                        <a:t>, Hertfordshire, SG7 6HD</a:t>
                      </a:r>
                      <a:endParaRPr lang="en-GB"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2854359"/>
                  </a:ext>
                </a:extLst>
              </a:tr>
              <a:tr h="950055">
                <a:tc>
                  <a:txBody>
                    <a:bodyPr/>
                    <a:lstStyle/>
                    <a:p>
                      <a:pPr marL="351790" algn="ctr">
                        <a:lnSpc>
                          <a:spcPts val="1180"/>
                        </a:lnSpc>
                      </a:pPr>
                      <a:r>
                        <a:rPr lang="en-US" sz="1400">
                          <a:effectLst/>
                          <a:latin typeface="Comic Sans MS" panose="030F0702030302020204" pitchFamily="66" charset="0"/>
                        </a:rPr>
                        <a:t>TeachinHerts</a:t>
                      </a:r>
                      <a:endParaRPr lang="en-GB" sz="1400">
                        <a:effectLst/>
                        <a:latin typeface="Comic Sans MS" panose="030F0702030302020204" pitchFamily="66" charset="0"/>
                        <a:ea typeface="Calibri" panose="020F0502020204030204" pitchFamily="34" charset="0"/>
                        <a:cs typeface="Times New Roman" panose="02020603050405020304" pitchFamily="18" charset="0"/>
                      </a:endParaRPr>
                    </a:p>
                  </a:txBody>
                  <a:tcPr marL="0" marR="0" marT="0" marB="0" anchor="ctr"/>
                </a:tc>
                <a:tc>
                  <a:txBody>
                    <a:bodyPr/>
                    <a:lstStyle/>
                    <a:p>
                      <a:pPr marL="286385" algn="l">
                        <a:lnSpc>
                          <a:spcPts val="1365"/>
                        </a:lnSpc>
                        <a:spcBef>
                          <a:spcPts val="10"/>
                        </a:spcBef>
                        <a:spcAft>
                          <a:spcPts val="0"/>
                        </a:spcAft>
                      </a:pPr>
                      <a:br>
                        <a:rPr lang="en-GB" sz="1200" dirty="0"/>
                      </a:br>
                      <a:r>
                        <a:rPr lang="en-GB" sz="1200" b="1" i="0" kern="1200" dirty="0">
                          <a:solidFill>
                            <a:schemeClr val="dk1"/>
                          </a:solidFill>
                          <a:effectLst/>
                          <a:latin typeface="Comic Sans MS" panose="030F0702030302020204" pitchFamily="66" charset="0"/>
                          <a:ea typeface="+mn-ea"/>
                          <a:cs typeface="+mn-cs"/>
                          <a:hlinkClick r:id="rId4"/>
                        </a:rPr>
                        <a:t>https://www.teachinherts.com/find-a-job/view,chair-of-governors_93113.htm?preview=c791c3e9c6ee3e4e16ba5ac1a99deec1</a:t>
                      </a:r>
                      <a:r>
                        <a:rPr lang="en-GB" sz="1200" b="1" i="0" kern="1200" dirty="0">
                          <a:solidFill>
                            <a:schemeClr val="dk1"/>
                          </a:solidFill>
                          <a:effectLst/>
                          <a:latin typeface="Comic Sans MS" panose="030F0702030302020204" pitchFamily="66" charset="0"/>
                          <a:ea typeface="+mn-ea"/>
                          <a:cs typeface="+mn-cs"/>
                        </a:rPr>
                        <a:t> </a:t>
                      </a:r>
                      <a:endParaRPr lang="en-GB" sz="1200" dirty="0">
                        <a:solidFill>
                          <a:schemeClr val="tx2">
                            <a:lumMod val="50000"/>
                          </a:schemeClr>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62711531"/>
                  </a:ext>
                </a:extLst>
              </a:tr>
            </a:tbl>
          </a:graphicData>
        </a:graphic>
      </p:graphicFrame>
      <p:sp>
        <p:nvSpPr>
          <p:cNvPr id="9" name="TextBox 8">
            <a:extLst>
              <a:ext uri="{FF2B5EF4-FFF2-40B4-BE49-F238E27FC236}">
                <a16:creationId xmlns:a16="http://schemas.microsoft.com/office/drawing/2014/main" id="{94785A73-DB5F-F62C-6A40-016BBBBFC702}"/>
              </a:ext>
            </a:extLst>
          </p:cNvPr>
          <p:cNvSpPr txBox="1"/>
          <p:nvPr/>
        </p:nvSpPr>
        <p:spPr>
          <a:xfrm>
            <a:off x="-223610" y="6472793"/>
            <a:ext cx="2542720" cy="369332"/>
          </a:xfrm>
          <a:prstGeom prst="rect">
            <a:avLst/>
          </a:prstGeom>
          <a:noFill/>
        </p:spPr>
        <p:txBody>
          <a:bodyPr wrap="square">
            <a:spAutoFit/>
          </a:bodyPr>
          <a:lstStyle/>
          <a:p>
            <a:pPr algn="ctr"/>
            <a:r>
              <a:rPr lang="en-US" sz="1800" dirty="0">
                <a:solidFill>
                  <a:srgbClr val="FFC000"/>
                </a:solidFill>
                <a:effectLst/>
                <a:latin typeface="Dreaming Outloud Script Pro" panose="03050502040304050704" pitchFamily="66" charset="0"/>
                <a:ea typeface="Calibri" panose="020F0502020204030204" pitchFamily="34" charset="0"/>
              </a:rPr>
              <a:t>‘Home from Home’</a:t>
            </a:r>
            <a:endParaRPr lang="en-GB" sz="1800" dirty="0">
              <a:solidFill>
                <a:srgbClr val="FFC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86101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tree, grass, outdoor, park&#10;&#10;Description automatically generated">
            <a:extLst>
              <a:ext uri="{FF2B5EF4-FFF2-40B4-BE49-F238E27FC236}">
                <a16:creationId xmlns:a16="http://schemas.microsoft.com/office/drawing/2014/main" id="{FAB744E8-F6CC-2A6A-40DE-0CB04CC7DBBB}"/>
              </a:ext>
            </a:extLst>
          </p:cNvPr>
          <p:cNvPicPr>
            <a:picLocks noChangeAspect="1"/>
          </p:cNvPicPr>
          <p:nvPr/>
        </p:nvPicPr>
        <p:blipFill>
          <a:blip r:embed="rId2"/>
          <a:stretch>
            <a:fillRect/>
          </a:stretch>
        </p:blipFill>
        <p:spPr>
          <a:xfrm>
            <a:off x="1242688" y="3429000"/>
            <a:ext cx="2168511" cy="1887188"/>
          </a:xfrm>
          <a:prstGeom prst="rect">
            <a:avLst/>
          </a:prstGeom>
          <a:ln>
            <a:noFill/>
          </a:ln>
          <a:effectLst>
            <a:softEdge rad="112500"/>
          </a:effectLst>
        </p:spPr>
      </p:pic>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5057775" y="100584"/>
            <a:ext cx="6826758" cy="1325880"/>
          </a:xfrm>
        </p:spPr>
        <p:txBody>
          <a:bodyPr/>
          <a:lstStyle/>
          <a:p>
            <a:r>
              <a:rPr lang="en-US" dirty="0">
                <a:latin typeface="Dreaming Outloud Script Pro" panose="03050502040304050704" pitchFamily="66" charset="0"/>
                <a:cs typeface="Dreaming Outloud Script Pro" panose="03050502040304050704" pitchFamily="66" charset="0"/>
              </a:rPr>
              <a:t>Candidates Information </a:t>
            </a:r>
          </a:p>
        </p:txBody>
      </p:sp>
      <p:sp>
        <p:nvSpPr>
          <p:cNvPr id="9" name="Slide Number Placeholder 7">
            <a:extLst>
              <a:ext uri="{FF2B5EF4-FFF2-40B4-BE49-F238E27FC236}">
                <a16:creationId xmlns:a16="http://schemas.microsoft.com/office/drawing/2014/main" id="{FEDDE84F-33A7-1FC6-0912-6F42974F3C31}"/>
              </a:ext>
            </a:extLst>
          </p:cNvPr>
          <p:cNvSpPr>
            <a:spLocks noGrp="1"/>
          </p:cNvSpPr>
          <p:nvPr>
            <p:ph type="sldNum" sz="quarter" idx="12"/>
          </p:nvPr>
        </p:nvSpPr>
        <p:spPr/>
        <p:txBody>
          <a:bodyPr/>
          <a:lstStyle/>
          <a:p>
            <a:fld id="{294A09A9-5501-47C1-A89A-A340965A2BE2}" type="slidenum">
              <a:rPr lang="en-US" smtClean="0"/>
              <a:pPr/>
              <a:t>5</a:t>
            </a:fld>
            <a:endParaRPr lang="en-US" dirty="0"/>
          </a:p>
        </p:txBody>
      </p:sp>
      <p:sp>
        <p:nvSpPr>
          <p:cNvPr id="26" name="Text Placeholder 25">
            <a:extLst>
              <a:ext uri="{FF2B5EF4-FFF2-40B4-BE49-F238E27FC236}">
                <a16:creationId xmlns:a16="http://schemas.microsoft.com/office/drawing/2014/main" id="{FAA80863-7DDD-E33E-7C2A-C806622CEF7D}"/>
              </a:ext>
            </a:extLst>
          </p:cNvPr>
          <p:cNvSpPr>
            <a:spLocks noGrp="1"/>
          </p:cNvSpPr>
          <p:nvPr>
            <p:ph type="body" sz="quarter" idx="13"/>
          </p:nvPr>
        </p:nvSpPr>
        <p:spPr>
          <a:xfrm>
            <a:off x="107618" y="1073372"/>
            <a:ext cx="4438650" cy="4242816"/>
          </a:xfrm>
        </p:spPr>
        <p:txBody>
          <a:bodyPr>
            <a:normAutofit/>
          </a:bodyPr>
          <a:lstStyle/>
          <a:p>
            <a:r>
              <a:rPr lang="en-US" sz="11000" dirty="0"/>
              <a:t>WWN</a:t>
            </a:r>
          </a:p>
        </p:txBody>
      </p:sp>
      <p:pic>
        <p:nvPicPr>
          <p:cNvPr id="10" name="Picture 9" descr="Floral leaf accent">
            <a:extLst>
              <a:ext uri="{FF2B5EF4-FFF2-40B4-BE49-F238E27FC236}">
                <a16:creationId xmlns:a16="http://schemas.microsoft.com/office/drawing/2014/main" id="{1CABBF9A-AC19-48D9-D218-D09928CE1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0394" y="3301247"/>
            <a:ext cx="1250823" cy="794641"/>
          </a:xfrm>
          <a:prstGeom prst="rect">
            <a:avLst/>
          </a:prstGeom>
        </p:spPr>
      </p:pic>
      <p:sp>
        <p:nvSpPr>
          <p:cNvPr id="21" name="TextBox 20">
            <a:extLst>
              <a:ext uri="{FF2B5EF4-FFF2-40B4-BE49-F238E27FC236}">
                <a16:creationId xmlns:a16="http://schemas.microsoft.com/office/drawing/2014/main" id="{4E9A5B23-64F2-D366-8F88-16F2CFD7807C}"/>
              </a:ext>
            </a:extLst>
          </p:cNvPr>
          <p:cNvSpPr txBox="1"/>
          <p:nvPr/>
        </p:nvSpPr>
        <p:spPr>
          <a:xfrm>
            <a:off x="4676777" y="1628769"/>
            <a:ext cx="7207756" cy="3493264"/>
          </a:xfrm>
          <a:prstGeom prst="rect">
            <a:avLst/>
          </a:prstGeom>
          <a:noFill/>
        </p:spPr>
        <p:txBody>
          <a:bodyPr wrap="square">
            <a:spAutoFit/>
          </a:bodyPr>
          <a:lstStyle/>
          <a:p>
            <a:pPr marL="431800" algn="just">
              <a:spcBef>
                <a:spcPts val="595"/>
              </a:spcBef>
            </a:pPr>
            <a:r>
              <a:rPr lang="en-US" sz="1400" b="1" dirty="0">
                <a:effectLst/>
                <a:latin typeface="Comic Sans MS" panose="030F0702030302020204" pitchFamily="66" charset="0"/>
                <a:ea typeface="Calibri" panose="020F0502020204030204" pitchFamily="34" charset="0"/>
              </a:rPr>
              <a:t>Application</a:t>
            </a:r>
            <a:endParaRPr lang="en-GB" sz="1400" b="1" dirty="0">
              <a:effectLst/>
              <a:latin typeface="Calibri" panose="020F0502020204030204" pitchFamily="34" charset="0"/>
              <a:ea typeface="Calibri" panose="020F0502020204030204" pitchFamily="34" charset="0"/>
            </a:endParaRPr>
          </a:p>
          <a:p>
            <a:pPr marL="431800" marR="438785" algn="just">
              <a:spcBef>
                <a:spcPts val="600"/>
              </a:spcBef>
              <a:spcAft>
                <a:spcPts val="0"/>
              </a:spcAft>
            </a:pPr>
            <a:r>
              <a:rPr lang="en-US" sz="1400" dirty="0">
                <a:effectLst/>
                <a:latin typeface="Comic Sans MS" panose="030F0702030302020204" pitchFamily="66" charset="0"/>
                <a:ea typeface="Calibri" panose="020F0502020204030204" pitchFamily="34" charset="0"/>
              </a:rPr>
              <a:t>Application </a:t>
            </a:r>
            <a:r>
              <a:rPr lang="en-US" sz="1400" dirty="0">
                <a:latin typeface="Comic Sans MS" panose="030F0702030302020204" pitchFamily="66" charset="0"/>
                <a:ea typeface="Calibri" panose="020F0502020204030204" pitchFamily="34" charset="0"/>
              </a:rPr>
              <a:t>may be</a:t>
            </a:r>
            <a:r>
              <a:rPr lang="en-US" sz="1400" dirty="0">
                <a:effectLst/>
                <a:latin typeface="Comic Sans MS" panose="030F0702030302020204" pitchFamily="66" charset="0"/>
                <a:ea typeface="Calibri" panose="020F0502020204030204" pitchFamily="34" charset="0"/>
              </a:rPr>
              <a:t> via the Teach in Herts online application form.</a:t>
            </a:r>
            <a:r>
              <a:rPr lang="en-US" sz="1400" spc="5" dirty="0">
                <a:effectLst/>
                <a:latin typeface="Comic Sans MS" panose="030F0702030302020204" pitchFamily="66" charset="0"/>
                <a:ea typeface="Calibri" panose="020F0502020204030204" pitchFamily="34" charset="0"/>
              </a:rPr>
              <a:t> Alternatively, potential candidates may like to get in touch with the nursery school to learn more about the governor role we have available.</a:t>
            </a:r>
          </a:p>
          <a:p>
            <a:pPr marL="431800" marR="438785" algn="just">
              <a:spcBef>
                <a:spcPts val="600"/>
              </a:spcBef>
              <a:spcAft>
                <a:spcPts val="0"/>
              </a:spcAft>
            </a:pPr>
            <a:r>
              <a:rPr lang="en-US" sz="1400" u="sng" dirty="0">
                <a:effectLst/>
                <a:latin typeface="Comic Sans MS" panose="030F0702030302020204" pitchFamily="66" charset="0"/>
                <a:ea typeface="Calibri" panose="020F0502020204030204" pitchFamily="34" charset="0"/>
              </a:rPr>
              <a:t>Personal</a:t>
            </a:r>
            <a:r>
              <a:rPr lang="en-US" sz="1400" u="sng" spc="-20" dirty="0">
                <a:effectLst/>
                <a:latin typeface="Comic Sans MS" panose="030F0702030302020204" pitchFamily="66" charset="0"/>
                <a:ea typeface="Calibri" panose="020F0502020204030204" pitchFamily="34" charset="0"/>
              </a:rPr>
              <a:t> </a:t>
            </a:r>
            <a:r>
              <a:rPr lang="en-US" sz="1400" u="sng" dirty="0">
                <a:effectLst/>
                <a:latin typeface="Comic Sans MS" panose="030F0702030302020204" pitchFamily="66" charset="0"/>
                <a:ea typeface="Calibri" panose="020F0502020204030204" pitchFamily="34" charset="0"/>
              </a:rPr>
              <a:t>Statement</a:t>
            </a:r>
            <a:endParaRPr lang="en-GB" sz="1400" dirty="0">
              <a:effectLst/>
              <a:latin typeface="Calibri" panose="020F0502020204030204" pitchFamily="34" charset="0"/>
              <a:ea typeface="Calibri" panose="020F0502020204030204" pitchFamily="34" charset="0"/>
            </a:endParaRPr>
          </a:p>
          <a:p>
            <a:pPr marL="431800" marR="438785" algn="just">
              <a:spcBef>
                <a:spcPts val="600"/>
              </a:spcBef>
              <a:spcAft>
                <a:spcPts val="0"/>
              </a:spcAft>
            </a:pPr>
            <a:r>
              <a:rPr lang="en-US" sz="1400" dirty="0">
                <a:effectLst/>
                <a:latin typeface="Comic Sans MS" panose="030F0702030302020204" pitchFamily="66" charset="0"/>
                <a:ea typeface="Calibri" panose="020F0502020204030204" pitchFamily="34" charset="0"/>
              </a:rPr>
              <a:t>Your Personal Statement is a very important section of the application process and explains why you would like to be a governor at Weston Way.  When writing this, be sure to give evidence of your skills, knowledge and experience.</a:t>
            </a:r>
            <a:r>
              <a:rPr lang="en-US" sz="1400" spc="5"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Although there is no set word</a:t>
            </a:r>
            <a:r>
              <a:rPr lang="en-US" sz="1400" spc="-260"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limit</a:t>
            </a:r>
            <a:r>
              <a:rPr lang="en-US" sz="1400" spc="-10"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for</a:t>
            </a:r>
            <a:r>
              <a:rPr lang="en-US" sz="1400" spc="-5"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this,</a:t>
            </a:r>
            <a:r>
              <a:rPr lang="en-US" sz="1400" spc="-15"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try</a:t>
            </a:r>
            <a:r>
              <a:rPr lang="en-US" sz="1400" spc="-15"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to keep</a:t>
            </a:r>
            <a:r>
              <a:rPr lang="en-US" sz="1400" spc="-15"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your statement</a:t>
            </a:r>
            <a:r>
              <a:rPr lang="en-US" sz="1400" spc="5"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within</a:t>
            </a:r>
            <a:r>
              <a:rPr lang="en-US" sz="1400" spc="-10"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a paragraph.</a:t>
            </a:r>
            <a:endParaRPr lang="en-GB" sz="1400" dirty="0">
              <a:effectLst/>
              <a:latin typeface="Calibri" panose="020F0502020204030204" pitchFamily="34" charset="0"/>
              <a:ea typeface="Calibri" panose="020F0502020204030204" pitchFamily="34" charset="0"/>
            </a:endParaRPr>
          </a:p>
          <a:p>
            <a:pPr marL="431800" algn="just">
              <a:spcBef>
                <a:spcPts val="595"/>
              </a:spcBef>
            </a:pPr>
            <a:r>
              <a:rPr lang="en-US" sz="1400" b="1" dirty="0">
                <a:effectLst/>
                <a:latin typeface="Comic Sans MS" panose="030F0702030302020204" pitchFamily="66" charset="0"/>
                <a:ea typeface="Calibri" panose="020F0502020204030204" pitchFamily="34" charset="0"/>
              </a:rPr>
              <a:t>References</a:t>
            </a:r>
            <a:endParaRPr lang="en-GB" sz="1400" b="1" dirty="0">
              <a:effectLst/>
              <a:latin typeface="Calibri" panose="020F0502020204030204" pitchFamily="34" charset="0"/>
              <a:ea typeface="Calibri" panose="020F0502020204030204" pitchFamily="34" charset="0"/>
            </a:endParaRPr>
          </a:p>
          <a:p>
            <a:pPr marL="431800" marR="438785" algn="just">
              <a:spcBef>
                <a:spcPts val="600"/>
              </a:spcBef>
              <a:spcAft>
                <a:spcPts val="0"/>
              </a:spcAft>
            </a:pPr>
            <a:r>
              <a:rPr lang="en-US" sz="1400" dirty="0">
                <a:effectLst/>
                <a:latin typeface="Comic Sans MS" panose="030F0702030302020204" pitchFamily="66" charset="0"/>
                <a:ea typeface="Calibri" panose="020F0502020204030204" pitchFamily="34" charset="0"/>
              </a:rPr>
              <a:t>Preferred</a:t>
            </a:r>
            <a:r>
              <a:rPr lang="en-US" sz="1400" spc="-25"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references</a:t>
            </a:r>
            <a:r>
              <a:rPr lang="en-US" sz="1400" spc="-10"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are</a:t>
            </a:r>
            <a:r>
              <a:rPr lang="en-US" sz="1400" spc="-30"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from</a:t>
            </a:r>
            <a:r>
              <a:rPr lang="en-US" sz="1400" spc="-10"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your</a:t>
            </a:r>
            <a:r>
              <a:rPr lang="en-US" sz="1400" spc="-15"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last</a:t>
            </a:r>
            <a:r>
              <a:rPr lang="en-US" sz="1400" spc="-20"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two</a:t>
            </a:r>
            <a:r>
              <a:rPr lang="en-US" sz="1400" spc="-10"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employers,</a:t>
            </a:r>
            <a:r>
              <a:rPr lang="en-US" sz="1400" spc="-25"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and</a:t>
            </a:r>
            <a:r>
              <a:rPr lang="en-US" sz="1400" spc="-10"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you</a:t>
            </a:r>
            <a:r>
              <a:rPr lang="en-US" sz="1400" spc="-10"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should</a:t>
            </a:r>
            <a:r>
              <a:rPr lang="en-US" sz="1400" spc="-15"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provide</a:t>
            </a:r>
            <a:r>
              <a:rPr lang="en-US" sz="1400" spc="-20"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their</a:t>
            </a:r>
            <a:r>
              <a:rPr lang="en-US" sz="1400" spc="-10"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official</a:t>
            </a:r>
            <a:r>
              <a:rPr lang="en-US" sz="1400" spc="-25" dirty="0">
                <a:effectLst/>
                <a:latin typeface="Comic Sans MS" panose="030F0702030302020204" pitchFamily="66" charset="0"/>
                <a:ea typeface="Calibri" panose="020F0502020204030204" pitchFamily="34" charset="0"/>
              </a:rPr>
              <a:t> </a:t>
            </a:r>
            <a:r>
              <a:rPr lang="en-US" sz="1400" dirty="0" err="1">
                <a:effectLst/>
                <a:latin typeface="Comic Sans MS" panose="030F0702030302020204" pitchFamily="66" charset="0"/>
                <a:ea typeface="Calibri" panose="020F0502020204030204" pitchFamily="34" charset="0"/>
              </a:rPr>
              <a:t>organisation</a:t>
            </a:r>
            <a:r>
              <a:rPr lang="en-US" sz="1400" spc="-260"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email</a:t>
            </a:r>
            <a:r>
              <a:rPr lang="en-US" sz="1400" spc="-5"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address</a:t>
            </a:r>
            <a:r>
              <a:rPr lang="en-US" sz="1400" spc="-15"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for</a:t>
            </a:r>
            <a:r>
              <a:rPr lang="en-US" sz="1400" spc="-10"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us</a:t>
            </a:r>
            <a:r>
              <a:rPr lang="en-US" sz="1400" spc="-10"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to</a:t>
            </a:r>
            <a:r>
              <a:rPr lang="en-US" sz="1400" spc="-15"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contact.</a:t>
            </a:r>
            <a:r>
              <a:rPr lang="en-US" sz="1400" spc="265"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It</a:t>
            </a:r>
            <a:r>
              <a:rPr lang="en-US" sz="1400" spc="-10"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will</a:t>
            </a:r>
            <a:r>
              <a:rPr lang="en-US" sz="1400" spc="-5"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be</a:t>
            </a:r>
            <a:r>
              <a:rPr lang="en-US" sz="1400" spc="5"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helpful</a:t>
            </a:r>
            <a:r>
              <a:rPr lang="en-US" sz="1400" spc="-15"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if you</a:t>
            </a:r>
            <a:r>
              <a:rPr lang="en-US" sz="1400" spc="-10"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can</a:t>
            </a:r>
            <a:r>
              <a:rPr lang="en-US" sz="1400" spc="-5"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make them</a:t>
            </a:r>
            <a:r>
              <a:rPr lang="en-US" sz="1400" spc="-10"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aware</a:t>
            </a:r>
            <a:r>
              <a:rPr lang="en-US" sz="1400" spc="5" dirty="0">
                <a:effectLst/>
                <a:latin typeface="Comic Sans MS" panose="030F0702030302020204" pitchFamily="66" charset="0"/>
                <a:ea typeface="Calibri" panose="020F0502020204030204" pitchFamily="34" charset="0"/>
              </a:rPr>
              <a:t> </a:t>
            </a:r>
            <a:r>
              <a:rPr lang="en-US" sz="1400" dirty="0">
                <a:effectLst/>
                <a:latin typeface="Comic Sans MS" panose="030F0702030302020204" pitchFamily="66" charset="0"/>
                <a:ea typeface="Calibri" panose="020F0502020204030204" pitchFamily="34" charset="0"/>
              </a:rPr>
              <a:t>of your application.</a:t>
            </a:r>
            <a:endParaRPr lang="en-GB" sz="1400" dirty="0">
              <a:effectLst/>
              <a:latin typeface="Calibri" panose="020F0502020204030204" pitchFamily="34" charset="0"/>
              <a:ea typeface="Calibri" panose="020F0502020204030204" pitchFamily="34" charset="0"/>
            </a:endParaRPr>
          </a:p>
        </p:txBody>
      </p:sp>
      <p:sp>
        <p:nvSpPr>
          <p:cNvPr id="22" name="TextBox 21">
            <a:extLst>
              <a:ext uri="{FF2B5EF4-FFF2-40B4-BE49-F238E27FC236}">
                <a16:creationId xmlns:a16="http://schemas.microsoft.com/office/drawing/2014/main" id="{D00C7C38-E966-0413-03C8-8EAA669E9D76}"/>
              </a:ext>
            </a:extLst>
          </p:cNvPr>
          <p:cNvSpPr txBox="1"/>
          <p:nvPr/>
        </p:nvSpPr>
        <p:spPr>
          <a:xfrm>
            <a:off x="9308248" y="6362684"/>
            <a:ext cx="2542720" cy="369332"/>
          </a:xfrm>
          <a:prstGeom prst="rect">
            <a:avLst/>
          </a:prstGeom>
          <a:noFill/>
        </p:spPr>
        <p:txBody>
          <a:bodyPr wrap="square">
            <a:spAutoFit/>
          </a:bodyPr>
          <a:lstStyle/>
          <a:p>
            <a:pPr algn="ctr"/>
            <a:r>
              <a:rPr lang="en-US" sz="1800" dirty="0">
                <a:solidFill>
                  <a:srgbClr val="FFC000"/>
                </a:solidFill>
                <a:effectLst/>
                <a:latin typeface="Dreaming Outloud Script Pro" panose="03050502040304050704" pitchFamily="66" charset="0"/>
                <a:ea typeface="Calibri" panose="020F0502020204030204" pitchFamily="34" charset="0"/>
              </a:rPr>
              <a:t>‘Home from Home’</a:t>
            </a:r>
            <a:endParaRPr lang="en-GB" sz="1800" dirty="0">
              <a:solidFill>
                <a:srgbClr val="FFC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985610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17E89-D993-B4F1-78F0-B3062A6AD6C2}"/>
              </a:ext>
            </a:extLst>
          </p:cNvPr>
          <p:cNvSpPr>
            <a:spLocks noGrp="1"/>
          </p:cNvSpPr>
          <p:nvPr>
            <p:ph type="title"/>
          </p:nvPr>
        </p:nvSpPr>
        <p:spPr>
          <a:xfrm>
            <a:off x="381000" y="381000"/>
            <a:ext cx="11430000" cy="1325563"/>
          </a:xfrm>
        </p:spPr>
        <p:txBody>
          <a:bodyPr anchor="ctr">
            <a:normAutofit/>
          </a:bodyPr>
          <a:lstStyle/>
          <a:p>
            <a:r>
              <a:rPr lang="en-GB"/>
              <a:t>Key Information</a:t>
            </a:r>
          </a:p>
        </p:txBody>
      </p:sp>
      <p:sp>
        <p:nvSpPr>
          <p:cNvPr id="11" name="Slide Number Placeholder 3">
            <a:extLst>
              <a:ext uri="{FF2B5EF4-FFF2-40B4-BE49-F238E27FC236}">
                <a16:creationId xmlns:a16="http://schemas.microsoft.com/office/drawing/2014/main" id="{22742AAC-4EB6-5D8D-D851-F4C2F43E66F6}"/>
              </a:ext>
            </a:extLst>
          </p:cNvPr>
          <p:cNvSpPr>
            <a:spLocks noGrp="1"/>
          </p:cNvSpPr>
          <p:nvPr>
            <p:ph type="sldNum" sz="quarter" idx="11"/>
          </p:nvPr>
        </p:nvSpPr>
        <p:spPr>
          <a:xfrm>
            <a:off x="9208008" y="6356350"/>
            <a:ext cx="2743200" cy="365125"/>
          </a:xfrm>
        </p:spPr>
        <p:txBody>
          <a:bodyPr/>
          <a:lstStyle/>
          <a:p>
            <a:pPr>
              <a:spcAft>
                <a:spcPts val="600"/>
              </a:spcAft>
            </a:pPr>
            <a:fld id="{294A09A9-5501-47C1-A89A-A340965A2BE2}" type="slidenum">
              <a:rPr lang="en-US" smtClean="0"/>
              <a:pPr>
                <a:spcAft>
                  <a:spcPts val="600"/>
                </a:spcAft>
              </a:pPr>
              <a:t>6</a:t>
            </a:fld>
            <a:endParaRPr lang="en-US"/>
          </a:p>
        </p:txBody>
      </p:sp>
      <p:graphicFrame>
        <p:nvGraphicFramePr>
          <p:cNvPr id="4" name="Content Placeholder 3">
            <a:extLst>
              <a:ext uri="{FF2B5EF4-FFF2-40B4-BE49-F238E27FC236}">
                <a16:creationId xmlns:a16="http://schemas.microsoft.com/office/drawing/2014/main" id="{ECB87723-27F1-F40E-F2AE-24FDD40E171C}"/>
              </a:ext>
            </a:extLst>
          </p:cNvPr>
          <p:cNvGraphicFramePr>
            <a:graphicFrameLocks noGrp="1"/>
          </p:cNvGraphicFramePr>
          <p:nvPr>
            <p:ph sz="quarter" idx="12"/>
            <p:extLst>
              <p:ext uri="{D42A27DB-BD31-4B8C-83A1-F6EECF244321}">
                <p14:modId xmlns:p14="http://schemas.microsoft.com/office/powerpoint/2010/main" val="3527904273"/>
              </p:ext>
            </p:extLst>
          </p:nvPr>
        </p:nvGraphicFramePr>
        <p:xfrm>
          <a:off x="975360" y="2703175"/>
          <a:ext cx="10241281" cy="3143293"/>
        </p:xfrm>
        <a:graphic>
          <a:graphicData uri="http://schemas.openxmlformats.org/drawingml/2006/table">
            <a:tbl>
              <a:tblPr firstRow="1" firstCol="1" lastRow="1" lastCol="1" bandRow="1" bandCol="1">
                <a:tableStyleId>{08FB837D-C827-4EFA-A057-4D05807E0F7C}</a:tableStyleId>
              </a:tblPr>
              <a:tblGrid>
                <a:gridCol w="6350826">
                  <a:extLst>
                    <a:ext uri="{9D8B030D-6E8A-4147-A177-3AD203B41FA5}">
                      <a16:colId xmlns:a16="http://schemas.microsoft.com/office/drawing/2014/main" val="1815261146"/>
                    </a:ext>
                  </a:extLst>
                </a:gridCol>
                <a:gridCol w="3890455">
                  <a:extLst>
                    <a:ext uri="{9D8B030D-6E8A-4147-A177-3AD203B41FA5}">
                      <a16:colId xmlns:a16="http://schemas.microsoft.com/office/drawing/2014/main" val="3484828652"/>
                    </a:ext>
                  </a:extLst>
                </a:gridCol>
              </a:tblGrid>
              <a:tr h="445809">
                <a:tc>
                  <a:txBody>
                    <a:bodyPr/>
                    <a:lstStyle/>
                    <a:p>
                      <a:pPr marL="265176" algn="l" fontAlgn="t">
                        <a:lnSpc>
                          <a:spcPts val="1365"/>
                        </a:lnSpc>
                        <a:spcBef>
                          <a:spcPts val="0"/>
                        </a:spcBef>
                        <a:spcAft>
                          <a:spcPts val="0"/>
                        </a:spcAft>
                      </a:pPr>
                      <a:r>
                        <a:rPr lang="en-US" sz="1600" b="1" u="none" strike="noStrike" dirty="0">
                          <a:effectLst/>
                          <a:latin typeface="Comic Sans MS" panose="030F0702030302020204" pitchFamily="66" charset="0"/>
                        </a:rPr>
                        <a:t>Type</a:t>
                      </a:r>
                      <a:r>
                        <a:rPr lang="en-US" sz="1600" b="1" u="none" strike="noStrike" spc="-10" dirty="0">
                          <a:effectLst/>
                          <a:latin typeface="Comic Sans MS" panose="030F0702030302020204" pitchFamily="66" charset="0"/>
                        </a:rPr>
                        <a:t> </a:t>
                      </a:r>
                      <a:r>
                        <a:rPr lang="en-US" sz="1600" b="1" u="none" strike="noStrike" dirty="0">
                          <a:effectLst/>
                          <a:latin typeface="Comic Sans MS" panose="030F0702030302020204" pitchFamily="66" charset="0"/>
                        </a:rPr>
                        <a:t>of</a:t>
                      </a:r>
                      <a:r>
                        <a:rPr lang="en-US" sz="1600" b="1" u="none" strike="noStrike" spc="-10" dirty="0">
                          <a:effectLst/>
                          <a:latin typeface="Comic Sans MS" panose="030F0702030302020204" pitchFamily="66" charset="0"/>
                        </a:rPr>
                        <a:t> </a:t>
                      </a:r>
                      <a:r>
                        <a:rPr lang="en-US" sz="1600" b="1" u="none" strike="noStrike" dirty="0">
                          <a:effectLst/>
                          <a:latin typeface="Comic Sans MS" panose="030F0702030302020204" pitchFamily="66" charset="0"/>
                        </a:rPr>
                        <a:t>school</a:t>
                      </a:r>
                      <a:endParaRPr lang="en-US" sz="1600" b="0" i="0" u="none" strike="noStrike" dirty="0">
                        <a:effectLst/>
                        <a:latin typeface="Comic Sans MS" panose="030F0702030302020204" pitchFamily="66" charset="0"/>
                      </a:endParaRPr>
                    </a:p>
                  </a:txBody>
                  <a:tcPr marL="18858" marR="18858" marT="18858" marB="0"/>
                </a:tc>
                <a:tc>
                  <a:txBody>
                    <a:bodyPr/>
                    <a:lstStyle/>
                    <a:p>
                      <a:pPr marL="265176" algn="l" fontAlgn="t">
                        <a:lnSpc>
                          <a:spcPts val="1365"/>
                        </a:lnSpc>
                        <a:spcBef>
                          <a:spcPts val="0"/>
                        </a:spcBef>
                        <a:spcAft>
                          <a:spcPts val="0"/>
                        </a:spcAft>
                      </a:pPr>
                      <a:r>
                        <a:rPr lang="en-US" sz="1600" b="0" u="none" strike="noStrike">
                          <a:effectLst/>
                          <a:latin typeface="Comic Sans MS" panose="030F0702030302020204" pitchFamily="66" charset="0"/>
                        </a:rPr>
                        <a:t>Community</a:t>
                      </a:r>
                      <a:r>
                        <a:rPr lang="en-US" sz="1600" b="0" u="none" strike="noStrike" spc="-20">
                          <a:effectLst/>
                          <a:latin typeface="Comic Sans MS" panose="030F0702030302020204" pitchFamily="66" charset="0"/>
                        </a:rPr>
                        <a:t> </a:t>
                      </a:r>
                      <a:r>
                        <a:rPr lang="en-US" sz="1600" b="0" u="none" strike="noStrike">
                          <a:effectLst/>
                          <a:latin typeface="Comic Sans MS" panose="030F0702030302020204" pitchFamily="66" charset="0"/>
                        </a:rPr>
                        <a:t>maintained</a:t>
                      </a:r>
                      <a:endParaRPr lang="en-US" sz="1600" b="0" i="0" u="none" strike="noStrike">
                        <a:effectLst/>
                        <a:latin typeface="Comic Sans MS" panose="030F0702030302020204" pitchFamily="66" charset="0"/>
                      </a:endParaRPr>
                    </a:p>
                  </a:txBody>
                  <a:tcPr marL="18858" marR="18858" marT="18858" marB="0"/>
                </a:tc>
                <a:extLst>
                  <a:ext uri="{0D108BD9-81ED-4DB2-BD59-A6C34878D82A}">
                    <a16:rowId xmlns:a16="http://schemas.microsoft.com/office/drawing/2014/main" val="2497277207"/>
                  </a:ext>
                </a:extLst>
              </a:tr>
              <a:tr h="445809">
                <a:tc>
                  <a:txBody>
                    <a:bodyPr/>
                    <a:lstStyle/>
                    <a:p>
                      <a:pPr marL="265176" algn="l" fontAlgn="t">
                        <a:lnSpc>
                          <a:spcPts val="1365"/>
                        </a:lnSpc>
                        <a:spcBef>
                          <a:spcPts val="5"/>
                        </a:spcBef>
                        <a:spcAft>
                          <a:spcPts val="0"/>
                        </a:spcAft>
                      </a:pPr>
                      <a:r>
                        <a:rPr lang="en-US" sz="1600" b="1" u="none" strike="noStrike" dirty="0" err="1">
                          <a:effectLst/>
                          <a:latin typeface="Comic Sans MS" panose="030F0702030302020204" pitchFamily="66" charset="0"/>
                        </a:rPr>
                        <a:t>Ofsted</a:t>
                      </a:r>
                      <a:r>
                        <a:rPr lang="en-US" sz="1600" b="1" u="none" strike="noStrike" spc="-15" dirty="0">
                          <a:effectLst/>
                          <a:latin typeface="Comic Sans MS" panose="030F0702030302020204" pitchFamily="66" charset="0"/>
                        </a:rPr>
                        <a:t> </a:t>
                      </a:r>
                      <a:r>
                        <a:rPr lang="en-US" sz="1600" b="1" u="none" strike="noStrike" dirty="0">
                          <a:effectLst/>
                          <a:latin typeface="Comic Sans MS" panose="030F0702030302020204" pitchFamily="66" charset="0"/>
                        </a:rPr>
                        <a:t>rating</a:t>
                      </a:r>
                      <a:endParaRPr lang="en-US" sz="1600" b="0" i="0" u="none" strike="noStrike" dirty="0">
                        <a:effectLst/>
                        <a:latin typeface="Comic Sans MS" panose="030F0702030302020204" pitchFamily="66" charset="0"/>
                      </a:endParaRPr>
                    </a:p>
                  </a:txBody>
                  <a:tcPr marL="18858" marR="18858" marT="18858" marB="0"/>
                </a:tc>
                <a:tc>
                  <a:txBody>
                    <a:bodyPr/>
                    <a:lstStyle/>
                    <a:p>
                      <a:pPr marL="265176" algn="l" fontAlgn="t">
                        <a:lnSpc>
                          <a:spcPts val="1365"/>
                        </a:lnSpc>
                        <a:spcBef>
                          <a:spcPts val="5"/>
                        </a:spcBef>
                        <a:spcAft>
                          <a:spcPts val="0"/>
                        </a:spcAft>
                      </a:pPr>
                      <a:r>
                        <a:rPr lang="en-US" sz="1600" b="0" u="none" strike="noStrike">
                          <a:effectLst/>
                          <a:latin typeface="Comic Sans MS" panose="030F0702030302020204" pitchFamily="66" charset="0"/>
                        </a:rPr>
                        <a:t>Outstanding</a:t>
                      </a:r>
                      <a:endParaRPr lang="en-US" sz="1600" b="0" i="0" u="none" strike="noStrike">
                        <a:effectLst/>
                        <a:latin typeface="Comic Sans MS" panose="030F0702030302020204" pitchFamily="66" charset="0"/>
                      </a:endParaRPr>
                    </a:p>
                  </a:txBody>
                  <a:tcPr marL="18858" marR="18858" marT="18858" marB="0"/>
                </a:tc>
                <a:extLst>
                  <a:ext uri="{0D108BD9-81ED-4DB2-BD59-A6C34878D82A}">
                    <a16:rowId xmlns:a16="http://schemas.microsoft.com/office/drawing/2014/main" val="791299544"/>
                  </a:ext>
                </a:extLst>
              </a:tr>
              <a:tr h="445809">
                <a:tc>
                  <a:txBody>
                    <a:bodyPr/>
                    <a:lstStyle/>
                    <a:p>
                      <a:pPr marL="265176" algn="l" fontAlgn="t">
                        <a:lnSpc>
                          <a:spcPts val="1360"/>
                        </a:lnSpc>
                        <a:spcBef>
                          <a:spcPts val="0"/>
                        </a:spcBef>
                        <a:spcAft>
                          <a:spcPts val="0"/>
                        </a:spcAft>
                      </a:pPr>
                      <a:r>
                        <a:rPr lang="en-US" sz="1600" b="1" u="none" strike="noStrike" dirty="0">
                          <a:effectLst/>
                          <a:latin typeface="Comic Sans MS" panose="030F0702030302020204" pitchFamily="66" charset="0"/>
                        </a:rPr>
                        <a:t>Age</a:t>
                      </a:r>
                      <a:r>
                        <a:rPr lang="en-US" sz="1600" b="1" u="none" strike="noStrike" spc="-15" dirty="0">
                          <a:effectLst/>
                          <a:latin typeface="Comic Sans MS" panose="030F0702030302020204" pitchFamily="66" charset="0"/>
                        </a:rPr>
                        <a:t> </a:t>
                      </a:r>
                      <a:r>
                        <a:rPr lang="en-US" sz="1600" b="1" u="none" strike="noStrike" dirty="0">
                          <a:effectLst/>
                          <a:latin typeface="Comic Sans MS" panose="030F0702030302020204" pitchFamily="66" charset="0"/>
                        </a:rPr>
                        <a:t>range</a:t>
                      </a:r>
                      <a:endParaRPr lang="en-US" sz="1600" b="0" i="0" u="none" strike="noStrike" dirty="0">
                        <a:effectLst/>
                        <a:latin typeface="Comic Sans MS" panose="030F0702030302020204" pitchFamily="66" charset="0"/>
                      </a:endParaRPr>
                    </a:p>
                  </a:txBody>
                  <a:tcPr marL="18858" marR="18858" marT="18858" marB="0"/>
                </a:tc>
                <a:tc>
                  <a:txBody>
                    <a:bodyPr/>
                    <a:lstStyle/>
                    <a:p>
                      <a:pPr marL="265176" algn="l" fontAlgn="t">
                        <a:lnSpc>
                          <a:spcPts val="1360"/>
                        </a:lnSpc>
                        <a:spcBef>
                          <a:spcPts val="0"/>
                        </a:spcBef>
                        <a:spcAft>
                          <a:spcPts val="0"/>
                        </a:spcAft>
                      </a:pPr>
                      <a:r>
                        <a:rPr lang="en-US" sz="1600" b="0" u="none" strike="noStrike">
                          <a:effectLst/>
                          <a:latin typeface="Comic Sans MS" panose="030F0702030302020204" pitchFamily="66" charset="0"/>
                        </a:rPr>
                        <a:t>3-5</a:t>
                      </a:r>
                      <a:r>
                        <a:rPr lang="en-US" sz="1600" b="0" u="none" strike="noStrike" spc="-5">
                          <a:effectLst/>
                          <a:latin typeface="Comic Sans MS" panose="030F0702030302020204" pitchFamily="66" charset="0"/>
                        </a:rPr>
                        <a:t> </a:t>
                      </a:r>
                      <a:r>
                        <a:rPr lang="en-US" sz="1600" b="0" u="none" strike="noStrike">
                          <a:effectLst/>
                          <a:latin typeface="Comic Sans MS" panose="030F0702030302020204" pitchFamily="66" charset="0"/>
                        </a:rPr>
                        <a:t>years</a:t>
                      </a:r>
                      <a:endParaRPr lang="en-US" sz="1600" b="0" i="0" u="none" strike="noStrike">
                        <a:effectLst/>
                        <a:latin typeface="Comic Sans MS" panose="030F0702030302020204" pitchFamily="66" charset="0"/>
                      </a:endParaRPr>
                    </a:p>
                  </a:txBody>
                  <a:tcPr marL="18858" marR="18858" marT="18858" marB="0"/>
                </a:tc>
                <a:extLst>
                  <a:ext uri="{0D108BD9-81ED-4DB2-BD59-A6C34878D82A}">
                    <a16:rowId xmlns:a16="http://schemas.microsoft.com/office/drawing/2014/main" val="447572360"/>
                  </a:ext>
                </a:extLst>
              </a:tr>
              <a:tr h="468439">
                <a:tc>
                  <a:txBody>
                    <a:bodyPr/>
                    <a:lstStyle/>
                    <a:p>
                      <a:pPr marL="265176" algn="l" fontAlgn="t">
                        <a:lnSpc>
                          <a:spcPts val="1460"/>
                        </a:lnSpc>
                        <a:spcBef>
                          <a:spcPts val="0"/>
                        </a:spcBef>
                        <a:spcAft>
                          <a:spcPts val="0"/>
                        </a:spcAft>
                      </a:pPr>
                      <a:r>
                        <a:rPr lang="en-US" sz="1600" b="1" u="none" strike="noStrike" dirty="0">
                          <a:effectLst/>
                          <a:latin typeface="Comic Sans MS" panose="030F0702030302020204" pitchFamily="66" charset="0"/>
                        </a:rPr>
                        <a:t>Number</a:t>
                      </a:r>
                      <a:r>
                        <a:rPr lang="en-US" sz="1600" b="1" u="none" strike="noStrike" spc="-10" dirty="0">
                          <a:effectLst/>
                          <a:latin typeface="Comic Sans MS" panose="030F0702030302020204" pitchFamily="66" charset="0"/>
                        </a:rPr>
                        <a:t> </a:t>
                      </a:r>
                      <a:r>
                        <a:rPr lang="en-US" sz="1600" b="1" u="none" strike="noStrike" dirty="0">
                          <a:effectLst/>
                          <a:latin typeface="Comic Sans MS" panose="030F0702030302020204" pitchFamily="66" charset="0"/>
                        </a:rPr>
                        <a:t>of</a:t>
                      </a:r>
                      <a:r>
                        <a:rPr lang="en-US" sz="1600" b="1" u="none" strike="noStrike" spc="-5" dirty="0">
                          <a:effectLst/>
                          <a:latin typeface="Comic Sans MS" panose="030F0702030302020204" pitchFamily="66" charset="0"/>
                        </a:rPr>
                        <a:t> </a:t>
                      </a:r>
                      <a:r>
                        <a:rPr lang="en-US" sz="1600" b="1" u="none" strike="noStrike" dirty="0">
                          <a:effectLst/>
                          <a:latin typeface="Comic Sans MS" panose="030F0702030302020204" pitchFamily="66" charset="0"/>
                        </a:rPr>
                        <a:t>children</a:t>
                      </a:r>
                      <a:r>
                        <a:rPr lang="en-US" sz="1600" b="1" u="none" strike="noStrike" spc="-15" dirty="0">
                          <a:effectLst/>
                          <a:latin typeface="Comic Sans MS" panose="030F0702030302020204" pitchFamily="66" charset="0"/>
                        </a:rPr>
                        <a:t> </a:t>
                      </a:r>
                      <a:r>
                        <a:rPr lang="en-US" sz="1600" b="1" u="none" strike="noStrike" dirty="0">
                          <a:effectLst/>
                          <a:latin typeface="Comic Sans MS" panose="030F0702030302020204" pitchFamily="66" charset="0"/>
                        </a:rPr>
                        <a:t>on</a:t>
                      </a:r>
                      <a:r>
                        <a:rPr lang="en-US" sz="1600" b="1" u="none" strike="noStrike" spc="-15" dirty="0">
                          <a:effectLst/>
                          <a:latin typeface="Comic Sans MS" panose="030F0702030302020204" pitchFamily="66" charset="0"/>
                        </a:rPr>
                        <a:t> </a:t>
                      </a:r>
                      <a:r>
                        <a:rPr lang="en-US" sz="1600" b="1" u="none" strike="noStrike" dirty="0">
                          <a:effectLst/>
                          <a:latin typeface="Comic Sans MS" panose="030F0702030302020204" pitchFamily="66" charset="0"/>
                        </a:rPr>
                        <a:t>roll</a:t>
                      </a:r>
                      <a:endParaRPr lang="en-US" sz="1600" b="0" i="0" u="none" strike="noStrike" dirty="0">
                        <a:effectLst/>
                        <a:latin typeface="Comic Sans MS" panose="030F0702030302020204" pitchFamily="66" charset="0"/>
                      </a:endParaRPr>
                    </a:p>
                  </a:txBody>
                  <a:tcPr marL="18858" marR="18858" marT="18858" marB="0"/>
                </a:tc>
                <a:tc>
                  <a:txBody>
                    <a:bodyPr/>
                    <a:lstStyle/>
                    <a:p>
                      <a:pPr marL="265176" algn="l" fontAlgn="t">
                        <a:lnSpc>
                          <a:spcPts val="1365"/>
                        </a:lnSpc>
                        <a:spcBef>
                          <a:spcPts val="0"/>
                        </a:spcBef>
                        <a:spcAft>
                          <a:spcPts val="0"/>
                        </a:spcAft>
                      </a:pPr>
                      <a:r>
                        <a:rPr lang="en-US" sz="1600" b="0" u="none" strike="noStrike" dirty="0">
                          <a:effectLst/>
                          <a:latin typeface="Comic Sans MS" panose="030F0702030302020204" pitchFamily="66" charset="0"/>
                        </a:rPr>
                        <a:t>79</a:t>
                      </a:r>
                      <a:endParaRPr lang="en-US" sz="1600" b="0" i="0" u="none" strike="noStrike" dirty="0">
                        <a:effectLst/>
                        <a:latin typeface="Comic Sans MS" panose="030F0702030302020204" pitchFamily="66" charset="0"/>
                      </a:endParaRPr>
                    </a:p>
                  </a:txBody>
                  <a:tcPr marL="18858" marR="18858" marT="18858" marB="0"/>
                </a:tc>
                <a:extLst>
                  <a:ext uri="{0D108BD9-81ED-4DB2-BD59-A6C34878D82A}">
                    <a16:rowId xmlns:a16="http://schemas.microsoft.com/office/drawing/2014/main" val="1102180634"/>
                  </a:ext>
                </a:extLst>
              </a:tr>
              <a:tr h="445809">
                <a:tc>
                  <a:txBody>
                    <a:bodyPr/>
                    <a:lstStyle/>
                    <a:p>
                      <a:pPr marL="265176" algn="l" fontAlgn="t">
                        <a:lnSpc>
                          <a:spcPts val="1360"/>
                        </a:lnSpc>
                        <a:spcBef>
                          <a:spcPts val="0"/>
                        </a:spcBef>
                        <a:spcAft>
                          <a:spcPts val="0"/>
                        </a:spcAft>
                      </a:pPr>
                      <a:r>
                        <a:rPr lang="en-US" sz="1600" b="1" u="none" strike="noStrike" dirty="0">
                          <a:effectLst/>
                          <a:latin typeface="Comic Sans MS" panose="030F0702030302020204" pitchFamily="66" charset="0"/>
                        </a:rPr>
                        <a:t>Number</a:t>
                      </a:r>
                      <a:r>
                        <a:rPr lang="en-US" sz="1600" b="1" u="none" strike="noStrike" spc="-10" dirty="0">
                          <a:effectLst/>
                          <a:latin typeface="Comic Sans MS" panose="030F0702030302020204" pitchFamily="66" charset="0"/>
                        </a:rPr>
                        <a:t> </a:t>
                      </a:r>
                      <a:r>
                        <a:rPr lang="en-US" sz="1600" b="1" u="none" strike="noStrike" dirty="0">
                          <a:effectLst/>
                          <a:latin typeface="Comic Sans MS" panose="030F0702030302020204" pitchFamily="66" charset="0"/>
                        </a:rPr>
                        <a:t>of</a:t>
                      </a:r>
                      <a:r>
                        <a:rPr lang="en-US" sz="1600" b="1" u="none" strike="noStrike" spc="-10" dirty="0">
                          <a:effectLst/>
                          <a:latin typeface="Comic Sans MS" panose="030F0702030302020204" pitchFamily="66" charset="0"/>
                        </a:rPr>
                        <a:t> </a:t>
                      </a:r>
                      <a:r>
                        <a:rPr lang="en-US" sz="1600" b="1" u="none" strike="noStrike" dirty="0">
                          <a:effectLst/>
                          <a:latin typeface="Comic Sans MS" panose="030F0702030302020204" pitchFamily="66" charset="0"/>
                        </a:rPr>
                        <a:t>children</a:t>
                      </a:r>
                      <a:r>
                        <a:rPr lang="en-US" sz="1600" b="1" u="none" strike="noStrike" spc="-15" dirty="0">
                          <a:effectLst/>
                          <a:latin typeface="Comic Sans MS" panose="030F0702030302020204" pitchFamily="66" charset="0"/>
                        </a:rPr>
                        <a:t> </a:t>
                      </a:r>
                      <a:r>
                        <a:rPr lang="en-US" sz="1600" b="1" u="none" strike="noStrike" dirty="0">
                          <a:effectLst/>
                          <a:latin typeface="Comic Sans MS" panose="030F0702030302020204" pitchFamily="66" charset="0"/>
                        </a:rPr>
                        <a:t>on</a:t>
                      </a:r>
                      <a:r>
                        <a:rPr lang="en-US" sz="1600" b="1" u="none" strike="noStrike" spc="-10" dirty="0">
                          <a:effectLst/>
                          <a:latin typeface="Comic Sans MS" panose="030F0702030302020204" pitchFamily="66" charset="0"/>
                        </a:rPr>
                        <a:t> </a:t>
                      </a:r>
                      <a:r>
                        <a:rPr lang="en-US" sz="1600" b="1" u="none" strike="noStrike" dirty="0">
                          <a:effectLst/>
                          <a:latin typeface="Comic Sans MS" panose="030F0702030302020204" pitchFamily="66" charset="0"/>
                        </a:rPr>
                        <a:t>SEND</a:t>
                      </a:r>
                      <a:r>
                        <a:rPr lang="en-US" sz="1600" b="1" u="none" strike="noStrike" spc="-15" dirty="0">
                          <a:effectLst/>
                          <a:latin typeface="Comic Sans MS" panose="030F0702030302020204" pitchFamily="66" charset="0"/>
                        </a:rPr>
                        <a:t> </a:t>
                      </a:r>
                      <a:r>
                        <a:rPr lang="en-US" sz="1600" b="1" u="none" strike="noStrike" dirty="0">
                          <a:effectLst/>
                          <a:latin typeface="Comic Sans MS" panose="030F0702030302020204" pitchFamily="66" charset="0"/>
                        </a:rPr>
                        <a:t>register</a:t>
                      </a:r>
                      <a:endParaRPr lang="en-US" sz="1600" b="0" i="0" u="none" strike="noStrike" dirty="0">
                        <a:effectLst/>
                        <a:latin typeface="Comic Sans MS" panose="030F0702030302020204" pitchFamily="66" charset="0"/>
                      </a:endParaRPr>
                    </a:p>
                  </a:txBody>
                  <a:tcPr marL="18858" marR="18858" marT="18858" marB="0"/>
                </a:tc>
                <a:tc>
                  <a:txBody>
                    <a:bodyPr/>
                    <a:lstStyle/>
                    <a:p>
                      <a:pPr marL="265176" algn="l" fontAlgn="t">
                        <a:lnSpc>
                          <a:spcPts val="1360"/>
                        </a:lnSpc>
                        <a:spcBef>
                          <a:spcPts val="0"/>
                        </a:spcBef>
                        <a:spcAft>
                          <a:spcPts val="0"/>
                        </a:spcAft>
                      </a:pPr>
                      <a:r>
                        <a:rPr lang="en-US" sz="1600" b="0" i="0" u="none" strike="noStrike" dirty="0">
                          <a:effectLst/>
                          <a:latin typeface="Comic Sans MS" panose="030F0702030302020204" pitchFamily="66" charset="0"/>
                        </a:rPr>
                        <a:t>11</a:t>
                      </a:r>
                    </a:p>
                  </a:txBody>
                  <a:tcPr marL="18858" marR="18858" marT="18858" marB="0"/>
                </a:tc>
                <a:extLst>
                  <a:ext uri="{0D108BD9-81ED-4DB2-BD59-A6C34878D82A}">
                    <a16:rowId xmlns:a16="http://schemas.microsoft.com/office/drawing/2014/main" val="1258777924"/>
                  </a:ext>
                </a:extLst>
              </a:tr>
              <a:tr h="445809">
                <a:tc>
                  <a:txBody>
                    <a:bodyPr/>
                    <a:lstStyle/>
                    <a:p>
                      <a:pPr marL="265176" algn="l" fontAlgn="t">
                        <a:lnSpc>
                          <a:spcPts val="1365"/>
                        </a:lnSpc>
                        <a:spcBef>
                          <a:spcPts val="5"/>
                        </a:spcBef>
                        <a:spcAft>
                          <a:spcPts val="0"/>
                        </a:spcAft>
                      </a:pPr>
                      <a:r>
                        <a:rPr lang="en-US" sz="1600" b="1" u="none" strike="noStrike">
                          <a:effectLst/>
                          <a:latin typeface="Comic Sans MS" panose="030F0702030302020204" pitchFamily="66" charset="0"/>
                        </a:rPr>
                        <a:t>Number</a:t>
                      </a:r>
                      <a:r>
                        <a:rPr lang="en-US" sz="1600" b="1" u="none" strike="noStrike" spc="-10">
                          <a:effectLst/>
                          <a:latin typeface="Comic Sans MS" panose="030F0702030302020204" pitchFamily="66" charset="0"/>
                        </a:rPr>
                        <a:t> </a:t>
                      </a:r>
                      <a:r>
                        <a:rPr lang="en-US" sz="1600" b="1" u="none" strike="noStrike">
                          <a:effectLst/>
                          <a:latin typeface="Comic Sans MS" panose="030F0702030302020204" pitchFamily="66" charset="0"/>
                        </a:rPr>
                        <a:t>of</a:t>
                      </a:r>
                      <a:r>
                        <a:rPr lang="en-US" sz="1600" b="1" u="none" strike="noStrike" spc="-5">
                          <a:effectLst/>
                          <a:latin typeface="Comic Sans MS" panose="030F0702030302020204" pitchFamily="66" charset="0"/>
                        </a:rPr>
                        <a:t> </a:t>
                      </a:r>
                      <a:r>
                        <a:rPr lang="en-US" sz="1600" b="1" u="none" strike="noStrike">
                          <a:effectLst/>
                          <a:latin typeface="Comic Sans MS" panose="030F0702030302020204" pitchFamily="66" charset="0"/>
                        </a:rPr>
                        <a:t>children</a:t>
                      </a:r>
                      <a:r>
                        <a:rPr lang="en-US" sz="1600" b="1" u="none" strike="noStrike" spc="-10">
                          <a:effectLst/>
                          <a:latin typeface="Comic Sans MS" panose="030F0702030302020204" pitchFamily="66" charset="0"/>
                        </a:rPr>
                        <a:t> </a:t>
                      </a:r>
                      <a:r>
                        <a:rPr lang="en-US" sz="1600" b="1" u="none" strike="noStrike">
                          <a:effectLst/>
                          <a:latin typeface="Comic Sans MS" panose="030F0702030302020204" pitchFamily="66" charset="0"/>
                        </a:rPr>
                        <a:t>with EAL</a:t>
                      </a:r>
                      <a:endParaRPr lang="en-US" sz="1600" b="0" i="0" u="none" strike="noStrike">
                        <a:effectLst/>
                        <a:latin typeface="Comic Sans MS" panose="030F0702030302020204" pitchFamily="66" charset="0"/>
                      </a:endParaRPr>
                    </a:p>
                  </a:txBody>
                  <a:tcPr marL="18858" marR="18858" marT="18858" marB="0"/>
                </a:tc>
                <a:tc>
                  <a:txBody>
                    <a:bodyPr/>
                    <a:lstStyle/>
                    <a:p>
                      <a:pPr marL="265176" algn="l" fontAlgn="t">
                        <a:lnSpc>
                          <a:spcPts val="1365"/>
                        </a:lnSpc>
                        <a:spcBef>
                          <a:spcPts val="5"/>
                        </a:spcBef>
                        <a:spcAft>
                          <a:spcPts val="0"/>
                        </a:spcAft>
                      </a:pPr>
                      <a:r>
                        <a:rPr lang="en-US" sz="1600" b="0" i="0" u="none" strike="noStrike" dirty="0">
                          <a:effectLst/>
                          <a:latin typeface="Comic Sans MS" panose="030F0702030302020204" pitchFamily="66" charset="0"/>
                        </a:rPr>
                        <a:t>13</a:t>
                      </a:r>
                    </a:p>
                  </a:txBody>
                  <a:tcPr marL="18858" marR="18858" marT="18858" marB="0"/>
                </a:tc>
                <a:extLst>
                  <a:ext uri="{0D108BD9-81ED-4DB2-BD59-A6C34878D82A}">
                    <a16:rowId xmlns:a16="http://schemas.microsoft.com/office/drawing/2014/main" val="2642856369"/>
                  </a:ext>
                </a:extLst>
              </a:tr>
              <a:tr h="445809">
                <a:tc>
                  <a:txBody>
                    <a:bodyPr/>
                    <a:lstStyle/>
                    <a:p>
                      <a:pPr marL="265176" algn="l" fontAlgn="t">
                        <a:lnSpc>
                          <a:spcPts val="1360"/>
                        </a:lnSpc>
                        <a:spcBef>
                          <a:spcPts val="0"/>
                        </a:spcBef>
                        <a:spcAft>
                          <a:spcPts val="0"/>
                        </a:spcAft>
                      </a:pPr>
                      <a:r>
                        <a:rPr lang="en-US" sz="1600" b="1" u="none" strike="noStrike">
                          <a:effectLst/>
                          <a:latin typeface="Comic Sans MS" panose="030F0702030302020204" pitchFamily="66" charset="0"/>
                        </a:rPr>
                        <a:t>Number</a:t>
                      </a:r>
                      <a:r>
                        <a:rPr lang="en-US" sz="1600" b="1" u="none" strike="noStrike" spc="-15">
                          <a:effectLst/>
                          <a:latin typeface="Comic Sans MS" panose="030F0702030302020204" pitchFamily="66" charset="0"/>
                        </a:rPr>
                        <a:t> </a:t>
                      </a:r>
                      <a:r>
                        <a:rPr lang="en-US" sz="1600" b="1" u="none" strike="noStrike">
                          <a:effectLst/>
                          <a:latin typeface="Comic Sans MS" panose="030F0702030302020204" pitchFamily="66" charset="0"/>
                        </a:rPr>
                        <a:t>of</a:t>
                      </a:r>
                      <a:r>
                        <a:rPr lang="en-US" sz="1600" b="1" u="none" strike="noStrike" spc="-10">
                          <a:effectLst/>
                          <a:latin typeface="Comic Sans MS" panose="030F0702030302020204" pitchFamily="66" charset="0"/>
                        </a:rPr>
                        <a:t> </a:t>
                      </a:r>
                      <a:r>
                        <a:rPr lang="en-US" sz="1600" b="1" u="none" strike="noStrike">
                          <a:effectLst/>
                          <a:latin typeface="Comic Sans MS" panose="030F0702030302020204" pitchFamily="66" charset="0"/>
                        </a:rPr>
                        <a:t>children</a:t>
                      </a:r>
                      <a:r>
                        <a:rPr lang="en-US" sz="1600" b="1" u="none" strike="noStrike" spc="-10">
                          <a:effectLst/>
                          <a:latin typeface="Comic Sans MS" panose="030F0702030302020204" pitchFamily="66" charset="0"/>
                        </a:rPr>
                        <a:t> </a:t>
                      </a:r>
                      <a:r>
                        <a:rPr lang="en-US" sz="1600" b="1" u="none" strike="noStrike">
                          <a:effectLst/>
                          <a:latin typeface="Comic Sans MS" panose="030F0702030302020204" pitchFamily="66" charset="0"/>
                        </a:rPr>
                        <a:t>eligible</a:t>
                      </a:r>
                      <a:r>
                        <a:rPr lang="en-US" sz="1600" b="1" u="none" strike="noStrike" spc="-20">
                          <a:effectLst/>
                          <a:latin typeface="Comic Sans MS" panose="030F0702030302020204" pitchFamily="66" charset="0"/>
                        </a:rPr>
                        <a:t> </a:t>
                      </a:r>
                      <a:r>
                        <a:rPr lang="en-US" sz="1600" b="1" u="none" strike="noStrike">
                          <a:effectLst/>
                          <a:latin typeface="Comic Sans MS" panose="030F0702030302020204" pitchFamily="66" charset="0"/>
                        </a:rPr>
                        <a:t>for</a:t>
                      </a:r>
                      <a:r>
                        <a:rPr lang="en-US" sz="1600" b="1" u="none" strike="noStrike" spc="-15">
                          <a:effectLst/>
                          <a:latin typeface="Comic Sans MS" panose="030F0702030302020204" pitchFamily="66" charset="0"/>
                        </a:rPr>
                        <a:t> </a:t>
                      </a:r>
                      <a:r>
                        <a:rPr lang="en-US" sz="1600" b="1" u="none" strike="noStrike">
                          <a:effectLst/>
                          <a:latin typeface="Comic Sans MS" panose="030F0702030302020204" pitchFamily="66" charset="0"/>
                        </a:rPr>
                        <a:t>EYPP</a:t>
                      </a:r>
                      <a:endParaRPr lang="en-US" sz="1600" b="0" i="0" u="none" strike="noStrike">
                        <a:effectLst/>
                        <a:latin typeface="Comic Sans MS" panose="030F0702030302020204" pitchFamily="66" charset="0"/>
                      </a:endParaRPr>
                    </a:p>
                  </a:txBody>
                  <a:tcPr marL="18858" marR="18858" marT="18858" marB="0"/>
                </a:tc>
                <a:tc>
                  <a:txBody>
                    <a:bodyPr/>
                    <a:lstStyle/>
                    <a:p>
                      <a:pPr marL="265176" algn="l" fontAlgn="t">
                        <a:lnSpc>
                          <a:spcPts val="1360"/>
                        </a:lnSpc>
                        <a:spcBef>
                          <a:spcPts val="0"/>
                        </a:spcBef>
                        <a:spcAft>
                          <a:spcPts val="0"/>
                        </a:spcAft>
                      </a:pPr>
                      <a:r>
                        <a:rPr lang="en-US" sz="1600" b="0" u="none" strike="noStrike" dirty="0">
                          <a:effectLst/>
                          <a:latin typeface="Comic Sans MS" panose="030F0702030302020204" pitchFamily="66" charset="0"/>
                        </a:rPr>
                        <a:t>13</a:t>
                      </a:r>
                      <a:endParaRPr lang="en-US" sz="1600" b="0" i="0" u="none" strike="noStrike" dirty="0">
                        <a:effectLst/>
                        <a:latin typeface="Comic Sans MS" panose="030F0702030302020204" pitchFamily="66" charset="0"/>
                      </a:endParaRPr>
                    </a:p>
                  </a:txBody>
                  <a:tcPr marL="18858" marR="18858" marT="18858" marB="0"/>
                </a:tc>
                <a:extLst>
                  <a:ext uri="{0D108BD9-81ED-4DB2-BD59-A6C34878D82A}">
                    <a16:rowId xmlns:a16="http://schemas.microsoft.com/office/drawing/2014/main" val="1138755301"/>
                  </a:ext>
                </a:extLst>
              </a:tr>
            </a:tbl>
          </a:graphicData>
        </a:graphic>
      </p:graphicFrame>
      <p:sp>
        <p:nvSpPr>
          <p:cNvPr id="5" name="TextBox 4">
            <a:extLst>
              <a:ext uri="{FF2B5EF4-FFF2-40B4-BE49-F238E27FC236}">
                <a16:creationId xmlns:a16="http://schemas.microsoft.com/office/drawing/2014/main" id="{6F0BB442-7FAF-7FEC-0412-DA699AA00C85}"/>
              </a:ext>
            </a:extLst>
          </p:cNvPr>
          <p:cNvSpPr txBox="1"/>
          <p:nvPr/>
        </p:nvSpPr>
        <p:spPr>
          <a:xfrm>
            <a:off x="128815" y="6352143"/>
            <a:ext cx="2542720" cy="369332"/>
          </a:xfrm>
          <a:prstGeom prst="rect">
            <a:avLst/>
          </a:prstGeom>
          <a:noFill/>
        </p:spPr>
        <p:txBody>
          <a:bodyPr wrap="square">
            <a:spAutoFit/>
          </a:bodyPr>
          <a:lstStyle/>
          <a:p>
            <a:pPr algn="ctr"/>
            <a:r>
              <a:rPr lang="en-US" sz="1800" dirty="0">
                <a:solidFill>
                  <a:srgbClr val="FFC000"/>
                </a:solidFill>
                <a:effectLst/>
                <a:latin typeface="Dreaming Outloud Script Pro" panose="03050502040304050704" pitchFamily="66" charset="0"/>
                <a:ea typeface="Calibri" panose="020F0502020204030204" pitchFamily="34" charset="0"/>
              </a:rPr>
              <a:t>‘Home from Home’</a:t>
            </a:r>
            <a:endParaRPr lang="en-GB" sz="1800" dirty="0">
              <a:solidFill>
                <a:srgbClr val="FFC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53590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717FB-CAB0-F707-4389-8628D03CC3A4}"/>
              </a:ext>
            </a:extLst>
          </p:cNvPr>
          <p:cNvSpPr>
            <a:spLocks noGrp="1"/>
          </p:cNvSpPr>
          <p:nvPr>
            <p:ph type="title"/>
          </p:nvPr>
        </p:nvSpPr>
        <p:spPr/>
        <p:txBody>
          <a:bodyPr/>
          <a:lstStyle/>
          <a:p>
            <a:r>
              <a:rPr lang="en-GB" dirty="0">
                <a:latin typeface="Dreaming Outloud Script Pro" panose="03050502040304050704" pitchFamily="66" charset="0"/>
                <a:cs typeface="Dreaming Outloud Script Pro" panose="03050502040304050704" pitchFamily="66" charset="0"/>
              </a:rPr>
              <a:t>Safeguarding</a:t>
            </a:r>
          </a:p>
        </p:txBody>
      </p:sp>
      <p:sp>
        <p:nvSpPr>
          <p:cNvPr id="4" name="Slide Number Placeholder 3">
            <a:extLst>
              <a:ext uri="{FF2B5EF4-FFF2-40B4-BE49-F238E27FC236}">
                <a16:creationId xmlns:a16="http://schemas.microsoft.com/office/drawing/2014/main" id="{9305016D-D8D8-D710-104C-6D54F5D2E8F7}"/>
              </a:ext>
            </a:extLst>
          </p:cNvPr>
          <p:cNvSpPr>
            <a:spLocks noGrp="1"/>
          </p:cNvSpPr>
          <p:nvPr>
            <p:ph type="sldNum" sz="quarter" idx="12"/>
          </p:nvPr>
        </p:nvSpPr>
        <p:spPr/>
        <p:txBody>
          <a:bodyPr/>
          <a:lstStyle/>
          <a:p>
            <a:fld id="{294A09A9-5501-47C1-A89A-A340965A2BE2}" type="slidenum">
              <a:rPr lang="en-US" smtClean="0"/>
              <a:t>7</a:t>
            </a:fld>
            <a:endParaRPr lang="en-US" dirty="0"/>
          </a:p>
        </p:txBody>
      </p:sp>
      <p:sp>
        <p:nvSpPr>
          <p:cNvPr id="5" name="Content Placeholder 4">
            <a:extLst>
              <a:ext uri="{FF2B5EF4-FFF2-40B4-BE49-F238E27FC236}">
                <a16:creationId xmlns:a16="http://schemas.microsoft.com/office/drawing/2014/main" id="{D1A11614-C5C4-D2A5-2863-0F5004D8B40A}"/>
              </a:ext>
            </a:extLst>
          </p:cNvPr>
          <p:cNvSpPr>
            <a:spLocks noGrp="1"/>
          </p:cNvSpPr>
          <p:nvPr>
            <p:ph sz="quarter" idx="4"/>
          </p:nvPr>
        </p:nvSpPr>
        <p:spPr/>
        <p:txBody>
          <a:bodyPr>
            <a:normAutofit fontScale="92500"/>
          </a:bodyPr>
          <a:lstStyle/>
          <a:p>
            <a:r>
              <a:rPr lang="en-US" sz="1800" dirty="0">
                <a:effectLst/>
                <a:latin typeface="Comic Sans MS" panose="030F0702030302020204" pitchFamily="66" charset="0"/>
                <a:ea typeface="Calibri" panose="020F0502020204030204" pitchFamily="34" charset="0"/>
              </a:rPr>
              <a:t>Weston Way Nursery is committed to safeguarding and promoting the welfare of children and</a:t>
            </a:r>
            <a:r>
              <a:rPr lang="en-US" sz="1800" spc="5" dirty="0">
                <a:effectLst/>
                <a:latin typeface="Comic Sans MS" panose="030F0702030302020204" pitchFamily="66" charset="0"/>
                <a:ea typeface="Calibri" panose="020F0502020204030204" pitchFamily="34" charset="0"/>
              </a:rPr>
              <a:t> </a:t>
            </a:r>
            <a:r>
              <a:rPr lang="en-US" sz="1800" dirty="0">
                <a:effectLst/>
                <a:latin typeface="Comic Sans MS" panose="030F0702030302020204" pitchFamily="66" charset="0"/>
                <a:ea typeface="Calibri" panose="020F0502020204030204" pitchFamily="34" charset="0"/>
              </a:rPr>
              <a:t>expects all staff and visitors to share this commitment.</a:t>
            </a:r>
            <a:r>
              <a:rPr lang="en-US" sz="1800" spc="5" dirty="0">
                <a:effectLst/>
                <a:latin typeface="Comic Sans MS" panose="030F0702030302020204" pitchFamily="66" charset="0"/>
                <a:ea typeface="Calibri" panose="020F0502020204030204" pitchFamily="34" charset="0"/>
              </a:rPr>
              <a:t> </a:t>
            </a:r>
            <a:r>
              <a:rPr lang="en-US" sz="1800" dirty="0">
                <a:effectLst/>
                <a:latin typeface="Comic Sans MS" panose="030F0702030302020204" pitchFamily="66" charset="0"/>
                <a:ea typeface="Calibri" panose="020F0502020204030204" pitchFamily="34" charset="0"/>
              </a:rPr>
              <a:t>Appointment to this post will be subject to a</a:t>
            </a:r>
            <a:r>
              <a:rPr lang="en-US" sz="1800" spc="5" dirty="0">
                <a:effectLst/>
                <a:latin typeface="Comic Sans MS" panose="030F0702030302020204" pitchFamily="66" charset="0"/>
                <a:ea typeface="Calibri" panose="020F0502020204030204" pitchFamily="34" charset="0"/>
              </a:rPr>
              <a:t> </a:t>
            </a:r>
            <a:r>
              <a:rPr lang="en-US" sz="1800" dirty="0">
                <a:effectLst/>
                <a:latin typeface="Comic Sans MS" panose="030F0702030302020204" pitchFamily="66" charset="0"/>
                <a:ea typeface="Calibri" panose="020F0502020204030204" pitchFamily="34" charset="0"/>
              </a:rPr>
              <a:t>Disclosure and Barring Service (DBS) enhanced check, as well as other pre-appointment checks outlined in</a:t>
            </a:r>
            <a:r>
              <a:rPr lang="en-US" sz="1800" spc="-260" dirty="0">
                <a:effectLst/>
                <a:latin typeface="Comic Sans MS" panose="030F0702030302020204" pitchFamily="66" charset="0"/>
                <a:ea typeface="Calibri" panose="020F0502020204030204" pitchFamily="34" charset="0"/>
              </a:rPr>
              <a:t> </a:t>
            </a:r>
            <a:r>
              <a:rPr lang="en-US" sz="1800" dirty="0">
                <a:effectLst/>
                <a:latin typeface="Comic Sans MS" panose="030F0702030302020204" pitchFamily="66" charset="0"/>
                <a:ea typeface="Calibri" panose="020F0502020204030204" pitchFamily="34" charset="0"/>
              </a:rPr>
              <a:t>our Safer</a:t>
            </a:r>
            <a:r>
              <a:rPr lang="en-US" sz="1800" spc="-5" dirty="0">
                <a:effectLst/>
                <a:latin typeface="Comic Sans MS" panose="030F0702030302020204" pitchFamily="66" charset="0"/>
                <a:ea typeface="Calibri" panose="020F0502020204030204" pitchFamily="34" charset="0"/>
              </a:rPr>
              <a:t> </a:t>
            </a:r>
            <a:r>
              <a:rPr lang="en-US" sz="1800" dirty="0">
                <a:effectLst/>
                <a:latin typeface="Comic Sans MS" panose="030F0702030302020204" pitchFamily="66" charset="0"/>
                <a:ea typeface="Calibri" panose="020F0502020204030204" pitchFamily="34" charset="0"/>
              </a:rPr>
              <a:t>Recruitment</a:t>
            </a:r>
            <a:r>
              <a:rPr lang="en-US" sz="1800" spc="5" dirty="0">
                <a:effectLst/>
                <a:latin typeface="Comic Sans MS" panose="030F0702030302020204" pitchFamily="66" charset="0"/>
                <a:ea typeface="Calibri" panose="020F0502020204030204" pitchFamily="34" charset="0"/>
              </a:rPr>
              <a:t> </a:t>
            </a:r>
            <a:r>
              <a:rPr lang="en-US" sz="1800" dirty="0">
                <a:effectLst/>
                <a:latin typeface="Comic Sans MS" panose="030F0702030302020204" pitchFamily="66" charset="0"/>
                <a:ea typeface="Calibri" panose="020F0502020204030204" pitchFamily="34" charset="0"/>
              </a:rPr>
              <a:t>Policy.</a:t>
            </a:r>
            <a:endParaRPr lang="en-GB" sz="1800" dirty="0">
              <a:effectLst/>
              <a:latin typeface="Calibri" panose="020F0502020204030204" pitchFamily="34" charset="0"/>
              <a:ea typeface="Calibri" panose="020F0502020204030204" pitchFamily="34" charset="0"/>
            </a:endParaRPr>
          </a:p>
          <a:p>
            <a:endParaRPr lang="en-GB" dirty="0"/>
          </a:p>
        </p:txBody>
      </p:sp>
      <p:sp>
        <p:nvSpPr>
          <p:cNvPr id="6" name="Text Placeholder 5">
            <a:extLst>
              <a:ext uri="{FF2B5EF4-FFF2-40B4-BE49-F238E27FC236}">
                <a16:creationId xmlns:a16="http://schemas.microsoft.com/office/drawing/2014/main" id="{219ED8E3-A858-E650-0AAF-9AA6E83E44FC}"/>
              </a:ext>
            </a:extLst>
          </p:cNvPr>
          <p:cNvSpPr>
            <a:spLocks noGrp="1"/>
          </p:cNvSpPr>
          <p:nvPr>
            <p:ph type="body" sz="quarter" idx="13"/>
          </p:nvPr>
        </p:nvSpPr>
        <p:spPr/>
        <p:txBody>
          <a:bodyPr/>
          <a:lstStyle/>
          <a:p>
            <a:r>
              <a:rPr lang="en-GB" dirty="0"/>
              <a:t>S</a:t>
            </a:r>
          </a:p>
        </p:txBody>
      </p:sp>
      <p:sp>
        <p:nvSpPr>
          <p:cNvPr id="7" name="TextBox 6">
            <a:extLst>
              <a:ext uri="{FF2B5EF4-FFF2-40B4-BE49-F238E27FC236}">
                <a16:creationId xmlns:a16="http://schemas.microsoft.com/office/drawing/2014/main" id="{CDE6C8E7-52B8-19D2-027A-69D160D42686}"/>
              </a:ext>
            </a:extLst>
          </p:cNvPr>
          <p:cNvSpPr txBox="1"/>
          <p:nvPr/>
        </p:nvSpPr>
        <p:spPr>
          <a:xfrm>
            <a:off x="9308248" y="6281412"/>
            <a:ext cx="2542720" cy="369332"/>
          </a:xfrm>
          <a:prstGeom prst="rect">
            <a:avLst/>
          </a:prstGeom>
          <a:noFill/>
        </p:spPr>
        <p:txBody>
          <a:bodyPr wrap="square">
            <a:spAutoFit/>
          </a:bodyPr>
          <a:lstStyle/>
          <a:p>
            <a:pPr algn="ctr"/>
            <a:r>
              <a:rPr lang="en-US" sz="1800" dirty="0">
                <a:solidFill>
                  <a:srgbClr val="FFC000"/>
                </a:solidFill>
                <a:effectLst/>
                <a:latin typeface="Dreaming Outloud Script Pro" panose="03050502040304050704" pitchFamily="66" charset="0"/>
                <a:ea typeface="Calibri" panose="020F0502020204030204" pitchFamily="34" charset="0"/>
              </a:rPr>
              <a:t>‘Home from Home’</a:t>
            </a:r>
            <a:endParaRPr lang="en-GB" sz="1800" dirty="0">
              <a:solidFill>
                <a:srgbClr val="FFC000"/>
              </a:solidFill>
              <a:effectLst/>
              <a:latin typeface="Calibri" panose="020F0502020204030204" pitchFamily="34" charset="0"/>
              <a:ea typeface="Calibri" panose="020F0502020204030204" pitchFamily="34" charset="0"/>
            </a:endParaRPr>
          </a:p>
        </p:txBody>
      </p:sp>
      <p:pic>
        <p:nvPicPr>
          <p:cNvPr id="9" name="Picture 8" descr="A picture containing tree, outdoor, ground&#10;&#10;Description automatically generated">
            <a:extLst>
              <a:ext uri="{FF2B5EF4-FFF2-40B4-BE49-F238E27FC236}">
                <a16:creationId xmlns:a16="http://schemas.microsoft.com/office/drawing/2014/main" id="{0809E400-F172-207B-9844-B786EB5C4210}"/>
              </a:ext>
            </a:extLst>
          </p:cNvPr>
          <p:cNvPicPr>
            <a:picLocks noChangeAspect="1"/>
          </p:cNvPicPr>
          <p:nvPr/>
        </p:nvPicPr>
        <p:blipFill>
          <a:blip r:embed="rId2"/>
          <a:stretch>
            <a:fillRect/>
          </a:stretch>
        </p:blipFill>
        <p:spPr>
          <a:xfrm>
            <a:off x="3600866" y="5010151"/>
            <a:ext cx="2463799" cy="1847849"/>
          </a:xfrm>
          <a:prstGeom prst="rect">
            <a:avLst/>
          </a:prstGeom>
          <a:ln>
            <a:noFill/>
          </a:ln>
          <a:effectLst>
            <a:softEdge rad="112500"/>
          </a:effectLst>
        </p:spPr>
      </p:pic>
    </p:spTree>
    <p:extLst>
      <p:ext uri="{BB962C8B-B14F-4D97-AF65-F5344CB8AC3E}">
        <p14:creationId xmlns:p14="http://schemas.microsoft.com/office/powerpoint/2010/main" val="4219748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267F-7254-871A-F59F-DF9623AEAA38}"/>
              </a:ext>
            </a:extLst>
          </p:cNvPr>
          <p:cNvSpPr>
            <a:spLocks noGrp="1"/>
          </p:cNvSpPr>
          <p:nvPr>
            <p:ph type="title"/>
          </p:nvPr>
        </p:nvSpPr>
        <p:spPr>
          <a:xfrm>
            <a:off x="838200" y="484631"/>
            <a:ext cx="10533434" cy="1246891"/>
          </a:xfrm>
        </p:spPr>
        <p:txBody>
          <a:bodyPr>
            <a:normAutofit fontScale="90000"/>
          </a:bodyPr>
          <a:lstStyle/>
          <a:p>
            <a:r>
              <a:rPr lang="en-GB" dirty="0">
                <a:latin typeface="Dreaming Outloud Script Pro" panose="03050502040304050704" pitchFamily="66" charset="0"/>
                <a:cs typeface="Dreaming Outloud Script Pro" panose="03050502040304050704" pitchFamily="66" charset="0"/>
              </a:rPr>
              <a:t>Essential functions of the Governing Board</a:t>
            </a:r>
          </a:p>
        </p:txBody>
      </p:sp>
      <p:sp>
        <p:nvSpPr>
          <p:cNvPr id="5" name="Slide Number Placeholder 4">
            <a:extLst>
              <a:ext uri="{FF2B5EF4-FFF2-40B4-BE49-F238E27FC236}">
                <a16:creationId xmlns:a16="http://schemas.microsoft.com/office/drawing/2014/main" id="{8B444590-B37B-B324-C9FB-0898E0DEC3E5}"/>
              </a:ext>
            </a:extLst>
          </p:cNvPr>
          <p:cNvSpPr>
            <a:spLocks noGrp="1"/>
          </p:cNvSpPr>
          <p:nvPr>
            <p:ph type="sldNum" sz="quarter" idx="11"/>
          </p:nvPr>
        </p:nvSpPr>
        <p:spPr/>
        <p:txBody>
          <a:bodyPr/>
          <a:lstStyle/>
          <a:p>
            <a:fld id="{294A09A9-5501-47C1-A89A-A340965A2BE2}" type="slidenum">
              <a:rPr lang="en-US" smtClean="0"/>
              <a:pPr/>
              <a:t>8</a:t>
            </a:fld>
            <a:endParaRPr lang="en-US" dirty="0"/>
          </a:p>
        </p:txBody>
      </p:sp>
      <p:sp>
        <p:nvSpPr>
          <p:cNvPr id="6" name="Content Placeholder 5">
            <a:extLst>
              <a:ext uri="{FF2B5EF4-FFF2-40B4-BE49-F238E27FC236}">
                <a16:creationId xmlns:a16="http://schemas.microsoft.com/office/drawing/2014/main" id="{91757E96-4EC0-AECD-E7F1-2E87AA9CC7D7}"/>
              </a:ext>
            </a:extLst>
          </p:cNvPr>
          <p:cNvSpPr>
            <a:spLocks noGrp="1"/>
          </p:cNvSpPr>
          <p:nvPr>
            <p:ph idx="1"/>
          </p:nvPr>
        </p:nvSpPr>
        <p:spPr/>
        <p:txBody>
          <a:bodyPr>
            <a:normAutofit lnSpcReduction="10000"/>
          </a:bodyPr>
          <a:lstStyle/>
          <a:p>
            <a:pPr marL="0" indent="0" algn="l">
              <a:buNone/>
            </a:pPr>
            <a:r>
              <a:rPr lang="en-GB" sz="1800" b="1" i="0" dirty="0">
                <a:solidFill>
                  <a:srgbClr val="242424"/>
                </a:solidFill>
                <a:effectLst/>
                <a:latin typeface="Comic Sans MS" panose="030F0702030302020204" pitchFamily="66" charset="0"/>
              </a:rPr>
              <a:t>The 3 core functions of the governing board:</a:t>
            </a:r>
          </a:p>
          <a:p>
            <a:pPr algn="l">
              <a:buFont typeface="Arial" panose="020B0604020202020204" pitchFamily="34" charset="0"/>
              <a:buChar char="•"/>
            </a:pPr>
            <a:r>
              <a:rPr lang="en-GB" sz="1800" b="0" i="0" u="none" strike="noStrike" dirty="0">
                <a:solidFill>
                  <a:srgbClr val="242424"/>
                </a:solidFill>
                <a:effectLst/>
                <a:latin typeface="Comic Sans MS" panose="030F0702030302020204" pitchFamily="66" charset="0"/>
                <a:hlinkClick r:id="rId2"/>
              </a:rPr>
              <a:t>Ensuring clarity of vision, ethos and strategic direction</a:t>
            </a:r>
            <a:endParaRPr lang="en-GB" sz="1800" b="0" i="0" u="none" strike="noStrike" dirty="0">
              <a:solidFill>
                <a:srgbClr val="242424"/>
              </a:solidFill>
              <a:effectLst/>
              <a:latin typeface="Comic Sans MS" panose="030F0702030302020204" pitchFamily="66" charset="0"/>
            </a:endParaRPr>
          </a:p>
          <a:p>
            <a:pPr marL="0" indent="0" algn="l">
              <a:buNone/>
            </a:pPr>
            <a:endParaRPr lang="en-GB" sz="1800" b="0" i="0" dirty="0">
              <a:solidFill>
                <a:srgbClr val="242424"/>
              </a:solidFill>
              <a:effectLst/>
              <a:latin typeface="Comic Sans MS" panose="030F0702030302020204" pitchFamily="66" charset="0"/>
            </a:endParaRPr>
          </a:p>
          <a:p>
            <a:pPr algn="l">
              <a:buFont typeface="Arial" panose="020B0604020202020204" pitchFamily="34" charset="0"/>
              <a:buChar char="•"/>
            </a:pPr>
            <a:r>
              <a:rPr lang="en-GB" sz="1800" b="0" i="0" u="none" strike="noStrike" dirty="0">
                <a:solidFill>
                  <a:srgbClr val="242424"/>
                </a:solidFill>
                <a:effectLst/>
                <a:latin typeface="Comic Sans MS" panose="030F0702030302020204" pitchFamily="66" charset="0"/>
                <a:hlinkClick r:id="rId3"/>
              </a:rPr>
              <a:t>Holding executive leaders to account</a:t>
            </a:r>
            <a:r>
              <a:rPr lang="en-GB" sz="1800" b="0" i="0" dirty="0">
                <a:solidFill>
                  <a:srgbClr val="242424"/>
                </a:solidFill>
                <a:effectLst/>
                <a:latin typeface="Comic Sans MS" panose="030F0702030302020204" pitchFamily="66" charset="0"/>
              </a:rPr>
              <a:t> for the educational performance of the organisation and its pupils, and the effective and efficient performance management of staf</a:t>
            </a:r>
            <a:r>
              <a:rPr lang="en-GB" sz="1800" dirty="0">
                <a:solidFill>
                  <a:srgbClr val="242424"/>
                </a:solidFill>
                <a:latin typeface="Comic Sans MS" panose="030F0702030302020204" pitchFamily="66" charset="0"/>
              </a:rPr>
              <a:t>f</a:t>
            </a:r>
          </a:p>
          <a:p>
            <a:pPr marL="0" indent="0" algn="l">
              <a:buNone/>
            </a:pPr>
            <a:endParaRPr lang="en-GB" sz="1800" b="0" i="0" dirty="0">
              <a:solidFill>
                <a:srgbClr val="242424"/>
              </a:solidFill>
              <a:effectLst/>
              <a:latin typeface="Comic Sans MS" panose="030F0702030302020204" pitchFamily="66" charset="0"/>
            </a:endParaRPr>
          </a:p>
          <a:p>
            <a:pPr algn="l">
              <a:buFont typeface="Arial" panose="020B0604020202020204" pitchFamily="34" charset="0"/>
              <a:buChar char="•"/>
            </a:pPr>
            <a:r>
              <a:rPr lang="en-GB" sz="1800" b="0" i="0" u="none" strike="noStrike" dirty="0">
                <a:solidFill>
                  <a:srgbClr val="242424"/>
                </a:solidFill>
                <a:effectLst/>
                <a:latin typeface="Comic Sans MS" panose="030F0702030302020204" pitchFamily="66" charset="0"/>
                <a:hlinkClick r:id="rId4"/>
              </a:rPr>
              <a:t>Overseeing financial performance</a:t>
            </a:r>
            <a:r>
              <a:rPr lang="en-GB" sz="1800" b="0" i="0" dirty="0">
                <a:solidFill>
                  <a:srgbClr val="242424"/>
                </a:solidFill>
                <a:effectLst/>
                <a:latin typeface="Comic Sans MS" panose="030F0702030302020204" pitchFamily="66" charset="0"/>
              </a:rPr>
              <a:t> of the organisation and making sure its money is well spent</a:t>
            </a:r>
          </a:p>
          <a:p>
            <a:pPr algn="l">
              <a:buFont typeface="Arial" panose="020B0604020202020204" pitchFamily="34" charset="0"/>
              <a:buChar char="•"/>
            </a:pPr>
            <a:endParaRPr lang="en-GB" sz="1800" dirty="0">
              <a:solidFill>
                <a:srgbClr val="242424"/>
              </a:solidFill>
              <a:latin typeface="Comic Sans MS" panose="030F0702030302020204" pitchFamily="66" charset="0"/>
            </a:endParaRPr>
          </a:p>
          <a:p>
            <a:pPr marL="0" indent="0" algn="l">
              <a:buNone/>
            </a:pPr>
            <a:r>
              <a:rPr lang="en-GB" sz="1800" b="1" i="0" dirty="0">
                <a:solidFill>
                  <a:srgbClr val="242424"/>
                </a:solidFill>
                <a:effectLst/>
                <a:latin typeface="Comic Sans MS" panose="030F0702030302020204" pitchFamily="66" charset="0"/>
              </a:rPr>
              <a:t>To find out more about governance click on the DfE link:</a:t>
            </a:r>
          </a:p>
          <a:p>
            <a:pPr marL="0" indent="0" algn="l">
              <a:buNone/>
            </a:pPr>
            <a:r>
              <a:rPr lang="en-GB" sz="1800" b="0" i="0" dirty="0">
                <a:solidFill>
                  <a:srgbClr val="242424"/>
                </a:solidFill>
                <a:effectLst/>
                <a:latin typeface="Comic Sans MS" panose="030F0702030302020204" pitchFamily="66" charset="0"/>
                <a:hlinkClick r:id="rId5"/>
              </a:rPr>
              <a:t>https://www.gov.uk/guidance/governance-in-maintained-schools</a:t>
            </a:r>
            <a:r>
              <a:rPr lang="en-GB" sz="1800" b="0" i="0" dirty="0">
                <a:solidFill>
                  <a:srgbClr val="242424"/>
                </a:solidFill>
                <a:effectLst/>
                <a:latin typeface="Comic Sans MS" panose="030F0702030302020204" pitchFamily="66" charset="0"/>
              </a:rPr>
              <a:t> </a:t>
            </a:r>
          </a:p>
          <a:p>
            <a:endParaRPr lang="en-GB" dirty="0"/>
          </a:p>
        </p:txBody>
      </p:sp>
    </p:spTree>
    <p:extLst>
      <p:ext uri="{BB962C8B-B14F-4D97-AF65-F5344CB8AC3E}">
        <p14:creationId xmlns:p14="http://schemas.microsoft.com/office/powerpoint/2010/main" val="3756755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B5DC-8C2B-5750-6E12-9A35C0FFBA00}"/>
              </a:ext>
            </a:extLst>
          </p:cNvPr>
          <p:cNvSpPr>
            <a:spLocks noGrp="1"/>
          </p:cNvSpPr>
          <p:nvPr>
            <p:ph type="title"/>
          </p:nvPr>
        </p:nvSpPr>
        <p:spPr/>
        <p:txBody>
          <a:bodyPr>
            <a:normAutofit fontScale="90000"/>
          </a:bodyPr>
          <a:lstStyle/>
          <a:p>
            <a:r>
              <a:rPr lang="en-US" dirty="0">
                <a:latin typeface="Dreaming Outloud Script Pro" panose="03050502040304050704" pitchFamily="66" charset="0"/>
                <a:cs typeface="Dreaming Outloud Script Pro" panose="03050502040304050704" pitchFamily="66" charset="0"/>
              </a:rPr>
              <a:t>Thank you</a:t>
            </a:r>
          </a:p>
        </p:txBody>
      </p:sp>
      <p:sp>
        <p:nvSpPr>
          <p:cNvPr id="5" name="Content Placeholder 4">
            <a:extLst>
              <a:ext uri="{FF2B5EF4-FFF2-40B4-BE49-F238E27FC236}">
                <a16:creationId xmlns:a16="http://schemas.microsoft.com/office/drawing/2014/main" id="{AAF5CF3F-E5EF-5769-3F83-24ADB4412BBF}"/>
              </a:ext>
            </a:extLst>
          </p:cNvPr>
          <p:cNvSpPr>
            <a:spLocks noGrp="1"/>
          </p:cNvSpPr>
          <p:nvPr>
            <p:ph idx="1"/>
          </p:nvPr>
        </p:nvSpPr>
        <p:spPr/>
        <p:txBody>
          <a:bodyPr/>
          <a:lstStyle/>
          <a:p>
            <a:pPr algn="ctr"/>
            <a:r>
              <a:rPr lang="en-US" dirty="0"/>
              <a:t>We look forward to beginning our adventure together with you</a:t>
            </a:r>
          </a:p>
        </p:txBody>
      </p:sp>
      <p:sp>
        <p:nvSpPr>
          <p:cNvPr id="3" name="TextBox 2">
            <a:extLst>
              <a:ext uri="{FF2B5EF4-FFF2-40B4-BE49-F238E27FC236}">
                <a16:creationId xmlns:a16="http://schemas.microsoft.com/office/drawing/2014/main" id="{326AD3F9-935B-D7FE-31DC-9085775CA4CE}"/>
              </a:ext>
            </a:extLst>
          </p:cNvPr>
          <p:cNvSpPr txBox="1"/>
          <p:nvPr/>
        </p:nvSpPr>
        <p:spPr>
          <a:xfrm>
            <a:off x="8520340" y="4782693"/>
            <a:ext cx="2542720" cy="369332"/>
          </a:xfrm>
          <a:prstGeom prst="rect">
            <a:avLst/>
          </a:prstGeom>
          <a:noFill/>
        </p:spPr>
        <p:txBody>
          <a:bodyPr wrap="square">
            <a:spAutoFit/>
          </a:bodyPr>
          <a:lstStyle/>
          <a:p>
            <a:pPr algn="ctr"/>
            <a:r>
              <a:rPr lang="en-US" sz="1800" dirty="0">
                <a:solidFill>
                  <a:srgbClr val="FFC000"/>
                </a:solidFill>
                <a:effectLst/>
                <a:latin typeface="Dreaming Outloud Script Pro" panose="03050502040304050704" pitchFamily="66" charset="0"/>
                <a:ea typeface="Calibri" panose="020F0502020204030204" pitchFamily="34" charset="0"/>
              </a:rPr>
              <a:t>‘Home from Home’</a:t>
            </a:r>
            <a:endParaRPr lang="en-GB" sz="1800" dirty="0">
              <a:solidFill>
                <a:srgbClr val="FFC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90251853"/>
      </p:ext>
    </p:extLst>
  </p:cSld>
  <p:clrMapOvr>
    <a:masterClrMapping/>
  </p:clrMapOvr>
</p:sld>
</file>

<file path=ppt/theme/theme1.xml><?xml version="1.0" encoding="utf-8"?>
<a:theme xmlns:a="http://schemas.openxmlformats.org/drawingml/2006/main" name="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Flourish_Win32_CP_v8" id="{BCFB3359-BC8B-4F4E-99DD-822A55018E7C}" vid="{7DF7CEC2-9D9A-40F6-95E4-E2F6E93D64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15dcc33-1acc-4699-9e73-2a5fce324432" xsi:nil="true"/>
    <lcf76f155ced4ddcb4097134ff3c332f xmlns="f8c3e729-2b66-4935-80dd-9a8389a89c2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42DC2AEBE9524B92EBEB42F9C5EC4E" ma:contentTypeVersion="12" ma:contentTypeDescription="Create a new document." ma:contentTypeScope="" ma:versionID="6e62e9f43474a9ec127990b3e6202caa">
  <xsd:schema xmlns:xsd="http://www.w3.org/2001/XMLSchema" xmlns:xs="http://www.w3.org/2001/XMLSchema" xmlns:p="http://schemas.microsoft.com/office/2006/metadata/properties" xmlns:ns2="f8c3e729-2b66-4935-80dd-9a8389a89c29" xmlns:ns3="515dcc33-1acc-4699-9e73-2a5fce324432" targetNamespace="http://schemas.microsoft.com/office/2006/metadata/properties" ma:root="true" ma:fieldsID="50f106b6e229300696ef61ed44787b36" ns2:_="" ns3:_="">
    <xsd:import namespace="f8c3e729-2b66-4935-80dd-9a8389a89c29"/>
    <xsd:import namespace="515dcc33-1acc-4699-9e73-2a5fce32443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c3e729-2b66-4935-80dd-9a8389a89c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016904a-553c-4071-b12e-f3440e60228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5dcc33-1acc-4699-9e73-2a5fce32443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da495a3-f61d-498f-8bc2-593f29487b90}" ma:internalName="TaxCatchAll" ma:showField="CatchAllData" ma:web="515dcc33-1acc-4699-9e73-2a5fce3244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CE2AAA-C718-435C-B4E6-95A08ACAC441}">
  <ds:schemaRefs>
    <ds:schemaRef ds:uri="http://schemas.microsoft.com/sharepoint/v3/contenttype/forms"/>
  </ds:schemaRefs>
</ds:datastoreItem>
</file>

<file path=customXml/itemProps2.xml><?xml version="1.0" encoding="utf-8"?>
<ds:datastoreItem xmlns:ds="http://schemas.openxmlformats.org/officeDocument/2006/customXml" ds:itemID="{8FBB2F3B-6257-41BB-8B64-5AC7494F274B}">
  <ds:schemaRefs>
    <ds:schemaRef ds:uri="http://schemas.microsoft.com/office/infopath/2007/PartnerControls"/>
    <ds:schemaRef ds:uri="http://schemas.openxmlformats.org/package/2006/metadata/core-properties"/>
    <ds:schemaRef ds:uri="http://schemas.microsoft.com/sharepoint/v3"/>
    <ds:schemaRef ds:uri="http://purl.org/dc/elements/1.1/"/>
    <ds:schemaRef ds:uri="http://schemas.microsoft.com/office/2006/metadata/properties"/>
    <ds:schemaRef ds:uri="230e9df3-be65-4c73-a93b-d1236ebd677e"/>
    <ds:schemaRef ds:uri="http://schemas.microsoft.com/office/2006/documentManagement/types"/>
    <ds:schemaRef ds:uri="http://purl.org/dc/dcmitype/"/>
    <ds:schemaRef ds:uri="http://purl.org/dc/terms/"/>
    <ds:schemaRef ds:uri="16c05727-aa75-4e4a-9b5f-8a80a1165891"/>
    <ds:schemaRef ds:uri="71af3243-3dd4-4a8d-8c0d-dd76da1f02a5"/>
    <ds:schemaRef ds:uri="http://www.w3.org/XML/1998/namespace"/>
    <ds:schemaRef ds:uri="515dcc33-1acc-4699-9e73-2a5fce324432"/>
    <ds:schemaRef ds:uri="f8c3e729-2b66-4935-80dd-9a8389a89c29"/>
  </ds:schemaRefs>
</ds:datastoreItem>
</file>

<file path=customXml/itemProps3.xml><?xml version="1.0" encoding="utf-8"?>
<ds:datastoreItem xmlns:ds="http://schemas.openxmlformats.org/officeDocument/2006/customXml" ds:itemID="{BAFAEA73-007E-4DBF-8A42-9BCECD7339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c3e729-2b66-4935-80dd-9a8389a89c29"/>
    <ds:schemaRef ds:uri="515dcc33-1acc-4699-9e73-2a5fce3244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147</TotalTime>
  <Words>808</Words>
  <Application>Microsoft Office PowerPoint</Application>
  <PresentationFormat>Widescreen</PresentationFormat>
  <Paragraphs>77</Paragraphs>
  <Slides>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Arial</vt:lpstr>
      <vt:lpstr>Baskerville</vt:lpstr>
      <vt:lpstr>Baskerville Old Face</vt:lpstr>
      <vt:lpstr>Calibri</vt:lpstr>
      <vt:lpstr>Comic Sans MS</vt:lpstr>
      <vt:lpstr>Dreaming Outloud Script Pro</vt:lpstr>
      <vt:lpstr>Gill Sans Light</vt:lpstr>
      <vt:lpstr>Gill Sans Nova</vt:lpstr>
      <vt:lpstr>Gill Sans Nova Light</vt:lpstr>
      <vt:lpstr>Office Theme</vt:lpstr>
      <vt:lpstr>Governor Candidate Pack</vt:lpstr>
      <vt:lpstr> ‘Home from Home’, where as a family, we play, learn and grow in our journey  together, shaping the future.</vt:lpstr>
      <vt:lpstr>Headteacher’s Welcome</vt:lpstr>
      <vt:lpstr>Candidates Information</vt:lpstr>
      <vt:lpstr>Candidates Information </vt:lpstr>
      <vt:lpstr>Key Information</vt:lpstr>
      <vt:lpstr>Safeguarding</vt:lpstr>
      <vt:lpstr>Essential functions of the Governing Board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Business Manager Candidate Pack</dc:title>
  <dc:creator>Head@westonway</dc:creator>
  <cp:lastModifiedBy>Kelly Nichol</cp:lastModifiedBy>
  <cp:revision>4</cp:revision>
  <dcterms:created xsi:type="dcterms:W3CDTF">2023-03-17T18:21:50Z</dcterms:created>
  <dcterms:modified xsi:type="dcterms:W3CDTF">2024-04-24T18:41:41Z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0x0101007C42DC2AEBE9524B92EBEB42F9C5EC4E</vt:lpwstr>
  </property>
  <property fmtid="{D5CDD505-2E9C-101B-9397-08002B2CF9AE}" pid="3" name="MediaServiceImageTags">
    <vt:lpwstr/>
  </property>
</Properties>
</file>