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1" r:id="rId3"/>
    <p:sldId id="306" r:id="rId4"/>
    <p:sldId id="280" r:id="rId5"/>
    <p:sldId id="276" r:id="rId6"/>
    <p:sldId id="277" r:id="rId7"/>
    <p:sldId id="278" r:id="rId8"/>
    <p:sldId id="263" r:id="rId9"/>
    <p:sldId id="257" r:id="rId10"/>
    <p:sldId id="259" r:id="rId11"/>
    <p:sldId id="260" r:id="rId12"/>
    <p:sldId id="262" r:id="rId13"/>
    <p:sldId id="275" r:id="rId14"/>
    <p:sldId id="292" r:id="rId15"/>
    <p:sldId id="293" r:id="rId16"/>
    <p:sldId id="265" r:id="rId17"/>
    <p:sldId id="266" r:id="rId18"/>
    <p:sldId id="281" r:id="rId19"/>
    <p:sldId id="290" r:id="rId20"/>
    <p:sldId id="304" r:id="rId21"/>
    <p:sldId id="264" r:id="rId22"/>
    <p:sldId id="294" r:id="rId23"/>
    <p:sldId id="267" r:id="rId24"/>
    <p:sldId id="274" r:id="rId25"/>
    <p:sldId id="308" r:id="rId26"/>
    <p:sldId id="268" r:id="rId27"/>
    <p:sldId id="270" r:id="rId28"/>
    <p:sldId id="271" r:id="rId29"/>
    <p:sldId id="272" r:id="rId30"/>
    <p:sldId id="273" r:id="rId31"/>
    <p:sldId id="307" r:id="rId32"/>
    <p:sldId id="279" r:id="rId33"/>
    <p:sldId id="282" r:id="rId34"/>
    <p:sldId id="261" r:id="rId35"/>
    <p:sldId id="305" r:id="rId36"/>
    <p:sldId id="287" r:id="rId37"/>
    <p:sldId id="288" r:id="rId38"/>
    <p:sldId id="284" r:id="rId39"/>
    <p:sldId id="286" r:id="rId40"/>
    <p:sldId id="300" r:id="rId41"/>
    <p:sldId id="298" r:id="rId42"/>
    <p:sldId id="299" r:id="rId43"/>
    <p:sldId id="295" r:id="rId44"/>
    <p:sldId id="296" r:id="rId45"/>
    <p:sldId id="303" r:id="rId46"/>
    <p:sldId id="302" r:id="rId47"/>
  </p:sldIdLst>
  <p:sldSz cx="12192000" cy="6858000"/>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85317A0-369D-42D4-B72A-8C7F33A6F611}">
          <p14:sldIdLst>
            <p14:sldId id="256"/>
            <p14:sldId id="291"/>
            <p14:sldId id="306"/>
          </p14:sldIdLst>
        </p14:section>
        <p14:section name="Safegurading" id="{0590745A-BB23-4E45-9B64-327DBC577890}">
          <p14:sldIdLst>
            <p14:sldId id="280"/>
          </p14:sldIdLst>
        </p14:section>
        <p14:section name="Heath and Safety" id="{36F5853E-C923-4AD5-9379-51AA9906AAF2}">
          <p14:sldIdLst>
            <p14:sldId id="276"/>
            <p14:sldId id="277"/>
            <p14:sldId id="278"/>
          </p14:sldIdLst>
        </p14:section>
        <p14:section name="Team Pixmore" id="{C64FDF08-7F1E-4D5A-BF6A-189ABB350CD8}">
          <p14:sldIdLst>
            <p14:sldId id="263"/>
            <p14:sldId id="257"/>
            <p14:sldId id="259"/>
            <p14:sldId id="260"/>
            <p14:sldId id="262"/>
          </p14:sldIdLst>
        </p14:section>
        <p14:section name="Staff Conduct" id="{959FFBF6-A9D6-4FE5-83F4-98F11EE48E07}">
          <p14:sldIdLst>
            <p14:sldId id="275"/>
            <p14:sldId id="292"/>
            <p14:sldId id="293"/>
          </p14:sldIdLst>
        </p14:section>
        <p14:section name="Administration" id="{E1F10EA7-9A87-4CAD-B7CA-788FDCE5C369}">
          <p14:sldIdLst>
            <p14:sldId id="265"/>
            <p14:sldId id="266"/>
            <p14:sldId id="281"/>
            <p14:sldId id="290"/>
            <p14:sldId id="304"/>
          </p14:sldIdLst>
        </p14:section>
        <p14:section name="School Day" id="{BA258357-FB62-4326-9AFB-7A67B5074690}">
          <p14:sldIdLst>
            <p14:sldId id="264"/>
            <p14:sldId id="294"/>
            <p14:sldId id="267"/>
            <p14:sldId id="274"/>
            <p14:sldId id="308"/>
          </p14:sldIdLst>
        </p14:section>
        <p14:section name="Playtime" id="{8694B7CA-BF8C-4F70-A926-2C5CB601A22D}">
          <p14:sldIdLst>
            <p14:sldId id="268"/>
            <p14:sldId id="270"/>
            <p14:sldId id="271"/>
            <p14:sldId id="272"/>
            <p14:sldId id="273"/>
            <p14:sldId id="307"/>
          </p14:sldIdLst>
        </p14:section>
        <p14:section name="SEN" id="{9D95D165-0DBD-4253-97A9-61932E5EE5FD}">
          <p14:sldIdLst>
            <p14:sldId id="279"/>
          </p14:sldIdLst>
        </p14:section>
        <p14:section name="Curriculum" id="{B7E2E4B1-BE4F-43DE-B190-B6556EEB10EE}">
          <p14:sldIdLst>
            <p14:sldId id="282"/>
            <p14:sldId id="261"/>
            <p14:sldId id="305"/>
            <p14:sldId id="287"/>
            <p14:sldId id="288"/>
            <p14:sldId id="284"/>
            <p14:sldId id="286"/>
            <p14:sldId id="300"/>
            <p14:sldId id="298"/>
          </p14:sldIdLst>
        </p14:section>
        <p14:section name="Behaviour for Learning" id="{B66DDFD2-D639-46F8-A72C-835821CB9303}">
          <p14:sldIdLst>
            <p14:sldId id="299"/>
            <p14:sldId id="295"/>
            <p14:sldId id="296"/>
            <p14:sldId id="303"/>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777"/>
    <a:srgbClr val="7CB854"/>
    <a:srgbClr val="E1E1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4AB47-D220-E5AA-B28B-924D27CF25CA}" v="8" dt="2023-07-16T11:26:16.136"/>
    <p1510:client id="{672AD138-4732-3413-7D28-685AC388C112}" v="528" dt="2023-08-31T13:39:07.578"/>
    <p1510:client id="{9265B570-A423-5920-0329-27B493CA426D}" v="100" dt="2023-07-16T11:19:18.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9" autoAdjust="0"/>
    <p:restoredTop sz="93792" autoAdjust="0"/>
  </p:normalViewPr>
  <p:slideViewPr>
    <p:cSldViewPr snapToGrid="0">
      <p:cViewPr varScale="1">
        <p:scale>
          <a:sx n="63" d="100"/>
          <a:sy n="63" d="100"/>
        </p:scale>
        <p:origin x="38" y="38"/>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95738" y="0"/>
            <a:ext cx="3055937" cy="509588"/>
          </a:xfrm>
          <a:prstGeom prst="rect">
            <a:avLst/>
          </a:prstGeom>
        </p:spPr>
        <p:txBody>
          <a:bodyPr vert="horz" lIns="91440" tIns="45720" rIns="91440" bIns="45720" rtlCol="0"/>
          <a:lstStyle>
            <a:lvl1pPr algn="r">
              <a:defRPr sz="1200"/>
            </a:lvl1pPr>
          </a:lstStyle>
          <a:p>
            <a:fld id="{0CF8DE50-F438-4E68-A20B-6DA9ADB02DE1}" type="datetimeFigureOut">
              <a:rPr lang="en-GB" smtClean="0"/>
              <a:t>23/04/2025</a:t>
            </a:fld>
            <a:endParaRPr lang="en-GB"/>
          </a:p>
        </p:txBody>
      </p:sp>
      <p:sp>
        <p:nvSpPr>
          <p:cNvPr id="4" name="Slide Image Placeholder 3"/>
          <p:cNvSpPr>
            <a:spLocks noGrp="1" noRot="1" noChangeAspect="1"/>
          </p:cNvSpPr>
          <p:nvPr>
            <p:ph type="sldImg" idx="2"/>
          </p:nvPr>
        </p:nvSpPr>
        <p:spPr>
          <a:xfrm>
            <a:off x="473075" y="1273175"/>
            <a:ext cx="6107113" cy="3435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4850" y="4899025"/>
            <a:ext cx="5643563" cy="40084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671050"/>
            <a:ext cx="3055938" cy="5095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95738" y="9671050"/>
            <a:ext cx="3055937" cy="509588"/>
          </a:xfrm>
          <a:prstGeom prst="rect">
            <a:avLst/>
          </a:prstGeom>
        </p:spPr>
        <p:txBody>
          <a:bodyPr vert="horz" lIns="91440" tIns="45720" rIns="91440" bIns="45720" rtlCol="0" anchor="b"/>
          <a:lstStyle>
            <a:lvl1pPr algn="r">
              <a:defRPr sz="1200"/>
            </a:lvl1pPr>
          </a:lstStyle>
          <a:p>
            <a:fld id="{2998562F-BD8B-4289-8EB6-528877C04E35}" type="slidenum">
              <a:rPr lang="en-GB" smtClean="0"/>
              <a:t>‹#›</a:t>
            </a:fld>
            <a:endParaRPr lang="en-GB"/>
          </a:p>
        </p:txBody>
      </p:sp>
    </p:spTree>
    <p:extLst>
      <p:ext uri="{BB962C8B-B14F-4D97-AF65-F5344CB8AC3E}">
        <p14:creationId xmlns:p14="http://schemas.microsoft.com/office/powerpoint/2010/main" val="3298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98562F-BD8B-4289-8EB6-528877C04E35}" type="slidenum">
              <a:rPr lang="en-GB" smtClean="0"/>
              <a:t>38</a:t>
            </a:fld>
            <a:endParaRPr lang="en-GB"/>
          </a:p>
        </p:txBody>
      </p:sp>
    </p:spTree>
    <p:extLst>
      <p:ext uri="{BB962C8B-B14F-4D97-AF65-F5344CB8AC3E}">
        <p14:creationId xmlns:p14="http://schemas.microsoft.com/office/powerpoint/2010/main" val="419010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A1F1-9A04-3199-5555-BCA273DA25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1CA216-7A51-90A9-4F73-92F6EDF48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74D72-808C-B463-6A9B-99D5D87AB504}"/>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5" name="Footer Placeholder 4">
            <a:extLst>
              <a:ext uri="{FF2B5EF4-FFF2-40B4-BE49-F238E27FC236}">
                <a16:creationId xmlns:a16="http://schemas.microsoft.com/office/drawing/2014/main" id="{C3B4B821-5DC9-C232-D6A2-2D1633991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28C7F5-B7D9-4A8E-9D59-A9109A898464}"/>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372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9C87-2FDF-D0DE-D79F-6F1DC05C7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11A96C-3F05-97D3-C027-5C79315E6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49550-1DE7-15FB-7BAF-0585304FF5BB}"/>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5" name="Footer Placeholder 4">
            <a:extLst>
              <a:ext uri="{FF2B5EF4-FFF2-40B4-BE49-F238E27FC236}">
                <a16:creationId xmlns:a16="http://schemas.microsoft.com/office/drawing/2014/main" id="{2068E636-8E3C-DF10-2DE6-3061B3CAA1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A2464-E3DD-E8AB-A2DA-3F76299BD946}"/>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141076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C6CDC-0036-3922-AFC5-9E223450F1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BEC9B6-8CF3-1D23-18D7-A097DB6F53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2EBA7-F243-E809-0E81-D826EE5818E3}"/>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5" name="Footer Placeholder 4">
            <a:extLst>
              <a:ext uri="{FF2B5EF4-FFF2-40B4-BE49-F238E27FC236}">
                <a16:creationId xmlns:a16="http://schemas.microsoft.com/office/drawing/2014/main" id="{12556CD1-3A99-2E64-BC93-C76A3331B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6860B-8A40-9060-3B3C-0777977E9BAC}"/>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314373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D49C-7DFE-8028-52B7-6B6773A68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E2C58F-4F7A-D421-07FA-769A12A7B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9A847-B206-84A6-73AC-962AE1E2BB67}"/>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5" name="Footer Placeholder 4">
            <a:extLst>
              <a:ext uri="{FF2B5EF4-FFF2-40B4-BE49-F238E27FC236}">
                <a16:creationId xmlns:a16="http://schemas.microsoft.com/office/drawing/2014/main" id="{AC855AA8-AF28-A301-76ED-22E936BE5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710DAE-D061-EEC9-2660-4439C448288A}"/>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290174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C86D-F39C-518E-6FAE-B78EE01DA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DF99F5-457E-F122-9489-03D6A17DA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F9267-AD94-2D4E-008D-AB7E95C743B0}"/>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5" name="Footer Placeholder 4">
            <a:extLst>
              <a:ext uri="{FF2B5EF4-FFF2-40B4-BE49-F238E27FC236}">
                <a16:creationId xmlns:a16="http://schemas.microsoft.com/office/drawing/2014/main" id="{2851959F-36B9-66A0-43C8-4107E72AF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351B4-0DF6-DAF5-BF45-23D28F3821D4}"/>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331048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32EE-6360-E051-962F-9D38F2FFE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F2F659-90B8-EB18-65AE-5328F79222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F17A37-49CB-37BA-76F3-7685CC7AE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1DFC96-278B-B35F-E098-EFAA854D0986}"/>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6" name="Footer Placeholder 5">
            <a:extLst>
              <a:ext uri="{FF2B5EF4-FFF2-40B4-BE49-F238E27FC236}">
                <a16:creationId xmlns:a16="http://schemas.microsoft.com/office/drawing/2014/main" id="{2E320BDD-10A6-EF22-3253-BC05A8A0AA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9BC170-6C98-1A54-8CBC-9077777893DC}"/>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205677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8CCC-085A-6DD6-693F-ED9983FCB0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D38D7A-A50B-7162-3A0C-951DBB40E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98324F-0A03-C554-148A-E55D00AF2D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D51CC0-BF7C-7209-BA30-2CAE3199E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85E6D2-50AE-384E-ADA4-3DB6DFFCA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852EE5-D730-F4B3-8C6A-38DED55E1C1A}"/>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8" name="Footer Placeholder 7">
            <a:extLst>
              <a:ext uri="{FF2B5EF4-FFF2-40B4-BE49-F238E27FC236}">
                <a16:creationId xmlns:a16="http://schemas.microsoft.com/office/drawing/2014/main" id="{C332D5A0-28C8-2021-BACB-1D56139946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861366-0BD0-E228-C288-EF95FC643D60}"/>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22854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FC45-C036-0F59-57D9-3CF8B12979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A122A8-178D-1AFA-BB06-C14528198844}"/>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4" name="Footer Placeholder 3">
            <a:extLst>
              <a:ext uri="{FF2B5EF4-FFF2-40B4-BE49-F238E27FC236}">
                <a16:creationId xmlns:a16="http://schemas.microsoft.com/office/drawing/2014/main" id="{D87F9E6C-C2F5-6E63-36BF-C55788B3D5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A803DF-EAA1-B9E7-88E0-3F0D00C55768}"/>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298636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AC1A7-7A13-05DC-0361-FA36DF3E029E}"/>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3" name="Footer Placeholder 2">
            <a:extLst>
              <a:ext uri="{FF2B5EF4-FFF2-40B4-BE49-F238E27FC236}">
                <a16:creationId xmlns:a16="http://schemas.microsoft.com/office/drawing/2014/main" id="{BE4FE90C-0CCD-F19E-4F9F-89166C5858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B3B54C-D2FB-67F2-FB36-4542B09ADA6A}"/>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412926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1C3F-BAF5-B081-64D3-2506FECCA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41DFFF-AB93-28AC-4AC5-584593FA2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D5DAA6-BF06-B69A-15C1-417FD9B93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321B4-FE78-9F84-A5B5-CB1BA8DF1299}"/>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6" name="Footer Placeholder 5">
            <a:extLst>
              <a:ext uri="{FF2B5EF4-FFF2-40B4-BE49-F238E27FC236}">
                <a16:creationId xmlns:a16="http://schemas.microsoft.com/office/drawing/2014/main" id="{A56EBB53-FE7C-D742-68B5-54F16A54F9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B84AE1-0640-3A14-0FEE-A57B5D33D70E}"/>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249604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223C-A88A-E579-040D-E0F4D37B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62D861-3BBB-64CC-9BBD-E4516B1A1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422972-079A-43CF-32BF-0AD741B9C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E159D-54D8-8FE3-A722-7A8FFF0317EB}"/>
              </a:ext>
            </a:extLst>
          </p:cNvPr>
          <p:cNvSpPr>
            <a:spLocks noGrp="1"/>
          </p:cNvSpPr>
          <p:nvPr>
            <p:ph type="dt" sz="half" idx="10"/>
          </p:nvPr>
        </p:nvSpPr>
        <p:spPr/>
        <p:txBody>
          <a:bodyPr/>
          <a:lstStyle/>
          <a:p>
            <a:fld id="{E0880052-24C0-4227-AD6E-24FD50653F40}" type="datetimeFigureOut">
              <a:rPr lang="en-GB" smtClean="0"/>
              <a:t>23/04/2025</a:t>
            </a:fld>
            <a:endParaRPr lang="en-GB"/>
          </a:p>
        </p:txBody>
      </p:sp>
      <p:sp>
        <p:nvSpPr>
          <p:cNvPr id="6" name="Footer Placeholder 5">
            <a:extLst>
              <a:ext uri="{FF2B5EF4-FFF2-40B4-BE49-F238E27FC236}">
                <a16:creationId xmlns:a16="http://schemas.microsoft.com/office/drawing/2014/main" id="{E274D464-A07B-14D9-5A0D-908F20EDE7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C70E78-F665-947E-56CC-49002248CBBB}"/>
              </a:ext>
            </a:extLst>
          </p:cNvPr>
          <p:cNvSpPr>
            <a:spLocks noGrp="1"/>
          </p:cNvSpPr>
          <p:nvPr>
            <p:ph type="sldNum" sz="quarter" idx="12"/>
          </p:nvPr>
        </p:nvSpPr>
        <p:spPr/>
        <p:txBody>
          <a:bodyPr/>
          <a:lstStyle/>
          <a:p>
            <a:fld id="{F1BF7071-5DBA-4D63-B315-E17943B7AADD}" type="slidenum">
              <a:rPr lang="en-GB" smtClean="0"/>
              <a:t>‹#›</a:t>
            </a:fld>
            <a:endParaRPr lang="en-GB"/>
          </a:p>
        </p:txBody>
      </p:sp>
    </p:spTree>
    <p:extLst>
      <p:ext uri="{BB962C8B-B14F-4D97-AF65-F5344CB8AC3E}">
        <p14:creationId xmlns:p14="http://schemas.microsoft.com/office/powerpoint/2010/main" val="340779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6CDC1-B421-33C7-22DE-75C630161E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F68E63-B15D-DB74-F16E-EA5059752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1DA24E-4AD4-F3F1-9C04-0BCD341E8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80052-24C0-4227-AD6E-24FD50653F40}" type="datetimeFigureOut">
              <a:rPr lang="en-GB" smtClean="0"/>
              <a:t>23/04/2025</a:t>
            </a:fld>
            <a:endParaRPr lang="en-GB"/>
          </a:p>
        </p:txBody>
      </p:sp>
      <p:sp>
        <p:nvSpPr>
          <p:cNvPr id="5" name="Footer Placeholder 4">
            <a:extLst>
              <a:ext uri="{FF2B5EF4-FFF2-40B4-BE49-F238E27FC236}">
                <a16:creationId xmlns:a16="http://schemas.microsoft.com/office/drawing/2014/main" id="{8E20BFF3-0F2D-8DEA-9337-A258C2F19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237CFE-5C9A-BD16-C99F-743ED4ECB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7071-5DBA-4D63-B315-E17943B7AADD}" type="slidenum">
              <a:rPr lang="en-GB" smtClean="0"/>
              <a:t>‹#›</a:t>
            </a:fld>
            <a:endParaRPr lang="en-GB"/>
          </a:p>
        </p:txBody>
      </p:sp>
    </p:spTree>
    <p:extLst>
      <p:ext uri="{BB962C8B-B14F-4D97-AF65-F5344CB8AC3E}">
        <p14:creationId xmlns:p14="http://schemas.microsoft.com/office/powerpoint/2010/main" val="373988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more.herts.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rive.google.com/file/d/1Q0Y6ErvPW-ljAVxAiWnw5aNC7lNACdz9/view?usp=sha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ixmore.herts.sch.uk/governo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the-7-principles-of-public-life" TargetMode="External"/><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s://www.youtube.com/watch?v=EhGxXjVNO0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rive.google.com/file/d/1MSnJVIc92n8vamQWeMPaz7xSwbYtPgtu/view?usp=sharing" TargetMode="External"/><Relationship Id="rId5" Type="http://schemas.openxmlformats.org/officeDocument/2006/relationships/hyperlink" Target="https://drive.google.com/file/d/1706xyt58kGQP065jr6rLJ51u6CG91deF/view?usp=sharing"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v.uk/government/publications/national-standards-of-excellence-for-headteachers/headteachers-standards-2020" TargetMode="External"/><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neu.org.uk/media/5771/view" TargetMode="External"/><Relationship Id="rId5" Type="http://schemas.openxmlformats.org/officeDocument/2006/relationships/hyperlink" Target="https://www.gov.uk/government/publications/early-career-framework" TargetMode="External"/><Relationship Id="rId4" Type="http://schemas.openxmlformats.org/officeDocument/2006/relationships/hyperlink" Target="https://www.gov.uk/government/publications/teachers-standards" TargetMode="External"/><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hyperlink" Target="https://drive.google.com/file/d/1QUg_M57G35J6oTNRRuW-2lGMvEuyOnyD/view?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Ic_GqAwNl83BYz6RvEkmrqridX1ubQp4/view?usp=sharing" TargetMode="External"/><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3.xml"/><Relationship Id="rId2" Type="http://schemas.openxmlformats.org/officeDocument/2006/relationships/hyperlink" Target="https://pixmorejun.cpoms.net/"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hyperlink" Target="https://login.arbor.s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login.arbor.sc/"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9" Type="http://schemas.openxmlformats.org/officeDocument/2006/relationships/slide" Target="slide40.xml"/><Relationship Id="rId21" Type="http://schemas.openxmlformats.org/officeDocument/2006/relationships/slide" Target="slide22.xml"/><Relationship Id="rId34" Type="http://schemas.openxmlformats.org/officeDocument/2006/relationships/slide" Target="slide35.xml"/><Relationship Id="rId42" Type="http://schemas.openxmlformats.org/officeDocument/2006/relationships/slide" Target="slide42.xml"/><Relationship Id="rId7" Type="http://schemas.openxmlformats.org/officeDocument/2006/relationships/slide" Target="slide8.xml"/><Relationship Id="rId2" Type="http://schemas.openxmlformats.org/officeDocument/2006/relationships/image" Target="../media/image4.png"/><Relationship Id="rId16" Type="http://schemas.openxmlformats.org/officeDocument/2006/relationships/slide" Target="slide17.xml"/><Relationship Id="rId29"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36" Type="http://schemas.openxmlformats.org/officeDocument/2006/relationships/slide" Target="slide37.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4" Type="http://schemas.openxmlformats.org/officeDocument/2006/relationships/slide" Target="slide45.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slide" Target="slide36.xml"/><Relationship Id="rId43" Type="http://schemas.openxmlformats.org/officeDocument/2006/relationships/slide" Target="slide44.xml"/><Relationship Id="rId8" Type="http://schemas.openxmlformats.org/officeDocument/2006/relationships/slide" Target="slide9.xml"/><Relationship Id="rId3"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4.xml"/><Relationship Id="rId38" Type="http://schemas.openxmlformats.org/officeDocument/2006/relationships/slide" Target="slide39.xml"/><Relationship Id="rId20" Type="http://schemas.openxmlformats.org/officeDocument/2006/relationships/slide" Target="slide21.xml"/><Relationship Id="rId41"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drive.google.com/file/d/1-xt12UXaM5iJA6USXvGaSnRM72KsHlKW/view?usp=sharing" TargetMode="Externa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pixmorehertssch-my.sharepoint.com/:w:/g/personal/charlotte_pocock_pixmore_herts_sch_uk/EckYS4z35fBIjwA90_zRBxsBPi5RKYQKayi6cUAB36pLKw?e=4HxKRZ" TargetMode="External"/><Relationship Id="rId5" Type="http://schemas.openxmlformats.org/officeDocument/2006/relationships/slide" Target="slide3.xml"/><Relationship Id="rId4" Type="http://schemas.openxmlformats.org/officeDocument/2006/relationships/hyperlink" Target="https://drive.google.com/file/d/1EUsQvKMO9DTbJFxYMsN_GySqxWX7n2Fb/view?usp=shar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www.teachertoolkit.co.uk/wp-content/uploads/2018/10/Principles-of-Insruction-Rosenshine.pdf"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MPvlad-xtq00zA_lAKFJDHf0inYkk43Y/view?usp=shari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hyperlink" Target="https://pixmorejun.cpoms.net/" TargetMode="External"/><Relationship Id="rId3" Type="http://schemas.openxmlformats.org/officeDocument/2006/relationships/hyperlink" Target="https://drive.google.com/file/d/1Q0Y6ErvPW-ljAVxAiWnw5aNC7lNACdz9/view?usp=sharing"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rive.google.com/file/d/1xpqZU6XkBW76lS6_neCFjyw-7EDhObbJ/view?usp=sharing" TargetMode="External"/><Relationship Id="rId5" Type="http://schemas.openxmlformats.org/officeDocument/2006/relationships/hyperlink" Target="https://drive.google.com/file/d/1ign14a_SgRIx4NcSYbiY323BqWtttu9U/view?usp=sharing" TargetMode="External"/><Relationship Id="rId10" Type="http://schemas.openxmlformats.org/officeDocument/2006/relationships/slide" Target="slide3.xml"/><Relationship Id="rId4" Type="http://schemas.openxmlformats.org/officeDocument/2006/relationships/hyperlink" Target="https://assets.publishing.service.gov.uk/government/uploads/system/uploads/attachment_data/file/1101457/KCSIE_2022_Part_One.pdf" TargetMode="Externa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hyperlink" Target="https://marvellousme.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s://drive.google.com/file/d/1bPweo9FLFCTWq8ShIetNgBvyW6IE6zkI/view?usp=shari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hyperlink" Target="https://drive.google.com/file/d/1QeHAsxsnfL0_kk40ys4mRFqSwt_z14HR/view?usp=sharing" TargetMode="External"/><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s://drive.google.com/file/d/1bPweo9FLFCTWq8ShIetNgBvyW6IE6zkI/view?usp=sharing" TargetMode="External"/><Relationship Id="rId4" Type="http://schemas.openxmlformats.org/officeDocument/2006/relationships/hyperlink" Target="https://drive.google.com/file/d/1lhQWa3FOtgqJya9vH6sU6accKNWRAb3M/view?usp=sharing"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youtube.com/watch?v=5QNGPZEYyUU&amp;t=164s" TargetMode="External"/><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3.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4zHR3kYg1vI&amp;t=1s"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ptJDLcNhXPZd2x822EVk4NPThfJwPJkb/view?usp=sharin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hyperlink" Target="https://drive.google.com/file/d/1_hNl4kjdlRj6xQPS140-D475DO-oK-KP/view?usp=sharing"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C7E387-A268-8994-D4C7-DF0D86CC37E1}"/>
              </a:ext>
            </a:extLst>
          </p:cNvPr>
          <p:cNvSpPr>
            <a:spLocks noGrp="1"/>
          </p:cNvSpPr>
          <p:nvPr>
            <p:ph type="subTitle" idx="1"/>
          </p:nvPr>
        </p:nvSpPr>
        <p:spPr>
          <a:xfrm>
            <a:off x="531570" y="1278901"/>
            <a:ext cx="4805691" cy="2881792"/>
          </a:xfrm>
        </p:spPr>
        <p:txBody>
          <a:bodyPr anchor="b">
            <a:normAutofit/>
          </a:bodyPr>
          <a:lstStyle/>
          <a:p>
            <a:r>
              <a:rPr lang="en-US" sz="6000" dirty="0">
                <a:solidFill>
                  <a:schemeClr val="accent6">
                    <a:lumMod val="75000"/>
                  </a:schemeClr>
                </a:solidFill>
              </a:rPr>
              <a:t>Staff Handbook </a:t>
            </a:r>
          </a:p>
          <a:p>
            <a:r>
              <a:rPr lang="en-US" sz="6000" dirty="0">
                <a:solidFill>
                  <a:schemeClr val="accent6">
                    <a:lumMod val="75000"/>
                  </a:schemeClr>
                </a:solidFill>
              </a:rPr>
              <a:t>2024-2025</a:t>
            </a:r>
            <a:endParaRPr lang="en-GB" sz="6000" dirty="0">
              <a:solidFill>
                <a:schemeClr val="accent6">
                  <a:lumMod val="75000"/>
                </a:schemeClr>
              </a:solidFill>
            </a:endParaRP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Logo&#10;&#10;Description automatically generated">
            <a:extLst>
              <a:ext uri="{FF2B5EF4-FFF2-40B4-BE49-F238E27FC236}">
                <a16:creationId xmlns:a16="http://schemas.microsoft.com/office/drawing/2014/main" id="{B61BCD45-FBF6-FA97-80CA-A4AC88310EA0}"/>
              </a:ext>
            </a:extLst>
          </p:cNvPr>
          <p:cNvPicPr>
            <a:picLocks noChangeAspect="1"/>
          </p:cNvPicPr>
          <p:nvPr/>
        </p:nvPicPr>
        <p:blipFill>
          <a:blip r:embed="rId2"/>
          <a:stretch>
            <a:fillRect/>
          </a:stretch>
        </p:blipFill>
        <p:spPr>
          <a:xfrm>
            <a:off x="7777213" y="2114004"/>
            <a:ext cx="3866492" cy="3465095"/>
          </a:xfrm>
          <a:prstGeom prst="rect">
            <a:avLst/>
          </a:prstGeom>
          <a:ln>
            <a:noFill/>
          </a:ln>
        </p:spPr>
      </p:pic>
      <p:sp>
        <p:nvSpPr>
          <p:cNvPr id="6" name="Rectangle 5">
            <a:extLst>
              <a:ext uri="{FF2B5EF4-FFF2-40B4-BE49-F238E27FC236}">
                <a16:creationId xmlns:a16="http://schemas.microsoft.com/office/drawing/2014/main" id="{57E9F43E-D268-BA97-4211-B584712CE163}"/>
              </a:ext>
            </a:extLst>
          </p:cNvPr>
          <p:cNvSpPr/>
          <p:nvPr/>
        </p:nvSpPr>
        <p:spPr>
          <a:xfrm>
            <a:off x="855151" y="4312274"/>
            <a:ext cx="4391025" cy="126682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accent6">
                    <a:lumMod val="75000"/>
                  </a:schemeClr>
                </a:solidFill>
              </a:rPr>
              <a:t>School Website </a:t>
            </a:r>
            <a:endParaRPr lang="en-GB" sz="2400" dirty="0">
              <a:solidFill>
                <a:schemeClr val="accent6">
                  <a:lumMod val="75000"/>
                </a:schemeClr>
              </a:solidFill>
              <a:hlinkClick r:id="rId3">
                <a:extLst>
                  <a:ext uri="{A12FA001-AC4F-418D-AE19-62706E023703}">
                    <ahyp:hlinkClr xmlns:ahyp="http://schemas.microsoft.com/office/drawing/2018/hyperlinkcolor" val="tx"/>
                  </a:ext>
                </a:extLst>
              </a:hlinkClick>
            </a:endParaRPr>
          </a:p>
          <a:p>
            <a:pPr algn="ctr"/>
            <a:r>
              <a:rPr lang="en-GB" sz="2400" dirty="0">
                <a:solidFill>
                  <a:srgbClr val="0563C1"/>
                </a:solidFill>
                <a:hlinkClick r:id="rId3">
                  <a:extLst>
                    <a:ext uri="{A12FA001-AC4F-418D-AE19-62706E023703}">
                      <ahyp:hlinkClr xmlns:ahyp="http://schemas.microsoft.com/office/drawing/2018/hyperlinkcolor" val="tx"/>
                    </a:ext>
                  </a:extLst>
                </a:hlinkClick>
              </a:rPr>
              <a:t>https://pixmore.herts.sch.uk/</a:t>
            </a:r>
            <a:r>
              <a:rPr lang="en-GB" sz="2400" dirty="0"/>
              <a:t> </a:t>
            </a:r>
          </a:p>
        </p:txBody>
      </p:sp>
      <p:sp>
        <p:nvSpPr>
          <p:cNvPr id="2" name="Title 1">
            <a:extLst>
              <a:ext uri="{FF2B5EF4-FFF2-40B4-BE49-F238E27FC236}">
                <a16:creationId xmlns:a16="http://schemas.microsoft.com/office/drawing/2014/main" id="{12A94C52-2A0C-6274-0078-20E7259446C0}"/>
              </a:ext>
            </a:extLst>
          </p:cNvPr>
          <p:cNvSpPr txBox="1">
            <a:spLocks/>
          </p:cNvSpPr>
          <p:nvPr/>
        </p:nvSpPr>
        <p:spPr>
          <a:xfrm>
            <a:off x="838200" y="-373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dirty="0">
              <a:solidFill>
                <a:schemeClr val="accent6">
                  <a:lumMod val="75000"/>
                </a:schemeClr>
              </a:solidFill>
              <a:latin typeface="+mn-lt"/>
            </a:endParaRPr>
          </a:p>
        </p:txBody>
      </p:sp>
      <p:sp>
        <p:nvSpPr>
          <p:cNvPr id="4" name="Title 1">
            <a:extLst>
              <a:ext uri="{FF2B5EF4-FFF2-40B4-BE49-F238E27FC236}">
                <a16:creationId xmlns:a16="http://schemas.microsoft.com/office/drawing/2014/main" id="{3AE82373-8DC7-D8BF-3C31-364CC8DCDD04}"/>
              </a:ext>
            </a:extLst>
          </p:cNvPr>
          <p:cNvSpPr txBox="1">
            <a:spLocks/>
          </p:cNvSpPr>
          <p:nvPr/>
        </p:nvSpPr>
        <p:spPr>
          <a:xfrm>
            <a:off x="-1367896" y="-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mn-lt"/>
              </a:rPr>
              <a:t>Title Page</a:t>
            </a:r>
            <a:endParaRPr lang="en-GB" dirty="0">
              <a:solidFill>
                <a:schemeClr val="bg1"/>
              </a:solidFill>
              <a:latin typeface="+mn-lt"/>
            </a:endParaRPr>
          </a:p>
        </p:txBody>
      </p:sp>
    </p:spTree>
    <p:extLst>
      <p:ext uri="{BB962C8B-B14F-4D97-AF65-F5344CB8AC3E}">
        <p14:creationId xmlns:p14="http://schemas.microsoft.com/office/powerpoint/2010/main" val="348849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0C0F6E-AF26-EB8C-E54F-C6AB1C859467}"/>
              </a:ext>
            </a:extLst>
          </p:cNvPr>
          <p:cNvGraphicFramePr>
            <a:graphicFrameLocks noGrp="1"/>
          </p:cNvGraphicFramePr>
          <p:nvPr>
            <p:ph idx="1"/>
            <p:extLst>
              <p:ext uri="{D42A27DB-BD31-4B8C-83A1-F6EECF244321}">
                <p14:modId xmlns:p14="http://schemas.microsoft.com/office/powerpoint/2010/main" val="3546364423"/>
              </p:ext>
            </p:extLst>
          </p:nvPr>
        </p:nvGraphicFramePr>
        <p:xfrm>
          <a:off x="561972" y="917529"/>
          <a:ext cx="11020425" cy="1219200"/>
        </p:xfrm>
        <a:graphic>
          <a:graphicData uri="http://schemas.openxmlformats.org/drawingml/2006/table">
            <a:tbl>
              <a:tblPr>
                <a:tableStyleId>{5C22544A-7EE6-4342-B048-85BDC9FD1C3A}</a:tableStyleId>
              </a:tblPr>
              <a:tblGrid>
                <a:gridCol w="3528763">
                  <a:extLst>
                    <a:ext uri="{9D8B030D-6E8A-4147-A177-3AD203B41FA5}">
                      <a16:colId xmlns:a16="http://schemas.microsoft.com/office/drawing/2014/main" val="4115902872"/>
                    </a:ext>
                  </a:extLst>
                </a:gridCol>
                <a:gridCol w="7491662">
                  <a:extLst>
                    <a:ext uri="{9D8B030D-6E8A-4147-A177-3AD203B41FA5}">
                      <a16:colId xmlns:a16="http://schemas.microsoft.com/office/drawing/2014/main" val="579833381"/>
                    </a:ext>
                  </a:extLst>
                </a:gridCol>
              </a:tblGrid>
              <a:tr h="0">
                <a:tc>
                  <a:txBody>
                    <a:bodyPr/>
                    <a:lstStyle/>
                    <a:p>
                      <a:r>
                        <a:rPr lang="en-US" sz="1600" b="1" dirty="0">
                          <a:effectLst/>
                          <a:latin typeface="+mn-lt"/>
                        </a:rPr>
                        <a:t>Office Manager</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effectLst/>
                          <a:latin typeface="+mn-lt"/>
                        </a:rPr>
                        <a:t>Mrs</a:t>
                      </a:r>
                      <a:r>
                        <a:rPr lang="en-US" sz="1600" dirty="0">
                          <a:effectLst/>
                          <a:latin typeface="+mn-lt"/>
                        </a:rPr>
                        <a:t> Sharon Jarvis</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2747397"/>
                  </a:ext>
                </a:extLst>
              </a:tr>
              <a:tr h="0">
                <a:tc>
                  <a:txBody>
                    <a:bodyPr/>
                    <a:lstStyle/>
                    <a:p>
                      <a:r>
                        <a:rPr lang="en-US" sz="1600" b="1" dirty="0">
                          <a:effectLst/>
                          <a:latin typeface="+mn-lt"/>
                        </a:rPr>
                        <a:t>Office Administrator</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effectLst/>
                          <a:latin typeface="+mn-lt"/>
                        </a:rPr>
                        <a:t>Mrs</a:t>
                      </a:r>
                      <a:r>
                        <a:rPr lang="en-US" sz="1600" dirty="0">
                          <a:effectLst/>
                          <a:latin typeface="+mn-lt"/>
                        </a:rPr>
                        <a:t> Dawn Jones</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589454"/>
                  </a:ext>
                </a:extLst>
              </a:tr>
              <a:tr h="0">
                <a:tc>
                  <a:txBody>
                    <a:bodyPr/>
                    <a:lstStyle/>
                    <a:p>
                      <a:r>
                        <a:rPr lang="en-US" sz="1600" b="1" dirty="0">
                          <a:effectLst/>
                          <a:latin typeface="+mn-lt"/>
                          <a:ea typeface="Times New Roman" panose="02020603050405020304" pitchFamily="18" charset="0"/>
                        </a:rPr>
                        <a:t>Librarian</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effectLst/>
                          <a:latin typeface="+mn-lt"/>
                          <a:ea typeface="Times New Roman" panose="02020603050405020304" pitchFamily="18" charset="0"/>
                        </a:rPr>
                        <a:t>Mrs</a:t>
                      </a:r>
                      <a:r>
                        <a:rPr lang="en-US" sz="1600" dirty="0">
                          <a:effectLst/>
                          <a:latin typeface="+mn-lt"/>
                          <a:ea typeface="Times New Roman" panose="02020603050405020304" pitchFamily="18" charset="0"/>
                        </a:rPr>
                        <a:t> Noreen Flanagan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461987"/>
                  </a:ext>
                </a:extLst>
              </a:tr>
              <a:tr h="0">
                <a:tc>
                  <a:txBody>
                    <a:bodyPr/>
                    <a:lstStyle/>
                    <a:p>
                      <a:r>
                        <a:rPr lang="en-US" sz="1600" b="1" dirty="0">
                          <a:effectLst/>
                          <a:latin typeface="+mn-lt"/>
                          <a:ea typeface="Times New Roman" panose="02020603050405020304" pitchFamily="18" charset="0"/>
                        </a:rPr>
                        <a:t>Website Manager </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effectLst/>
                          <a:latin typeface="+mn-lt"/>
                          <a:ea typeface="Times New Roman" panose="02020603050405020304" pitchFamily="18" charset="0"/>
                        </a:rPr>
                        <a:t>Mrs</a:t>
                      </a:r>
                      <a:r>
                        <a:rPr lang="en-US" sz="1600" dirty="0">
                          <a:effectLst/>
                          <a:latin typeface="+mn-lt"/>
                          <a:ea typeface="Times New Roman" panose="02020603050405020304" pitchFamily="18" charset="0"/>
                        </a:rPr>
                        <a:t> Sarah Inman/Miss Charlotte Pocock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819517"/>
                  </a:ext>
                </a:extLst>
              </a:tr>
              <a:tr h="0">
                <a:tc>
                  <a:txBody>
                    <a:bodyPr/>
                    <a:lstStyle/>
                    <a:p>
                      <a:r>
                        <a:rPr lang="en-US" sz="1600" b="1" dirty="0">
                          <a:effectLst/>
                          <a:latin typeface="+mn-lt"/>
                          <a:ea typeface="Times New Roman" panose="02020603050405020304" pitchFamily="18" charset="0"/>
                        </a:rPr>
                        <a:t>Social Media Manager</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effectLst/>
                          <a:latin typeface="+mn-lt"/>
                          <a:ea typeface="Times New Roman" panose="02020603050405020304" pitchFamily="18" charset="0"/>
                        </a:rPr>
                        <a:t>Miss Charlotte Pocock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130198"/>
                  </a:ext>
                </a:extLst>
              </a:tr>
            </a:tbl>
          </a:graphicData>
        </a:graphic>
      </p:graphicFrame>
      <p:graphicFrame>
        <p:nvGraphicFramePr>
          <p:cNvPr id="6" name="Content Placeholder 3">
            <a:extLst>
              <a:ext uri="{FF2B5EF4-FFF2-40B4-BE49-F238E27FC236}">
                <a16:creationId xmlns:a16="http://schemas.microsoft.com/office/drawing/2014/main" id="{9BF68D1E-549C-6F7B-F03D-3B49D8231FA5}"/>
              </a:ext>
            </a:extLst>
          </p:cNvPr>
          <p:cNvGraphicFramePr>
            <a:graphicFrameLocks/>
          </p:cNvGraphicFramePr>
          <p:nvPr>
            <p:extLst>
              <p:ext uri="{D42A27DB-BD31-4B8C-83A1-F6EECF244321}">
                <p14:modId xmlns:p14="http://schemas.microsoft.com/office/powerpoint/2010/main" val="3219318548"/>
              </p:ext>
            </p:extLst>
          </p:nvPr>
        </p:nvGraphicFramePr>
        <p:xfrm>
          <a:off x="561971" y="3832480"/>
          <a:ext cx="11020425" cy="2438400"/>
        </p:xfrm>
        <a:graphic>
          <a:graphicData uri="http://schemas.openxmlformats.org/drawingml/2006/table">
            <a:tbl>
              <a:tblPr>
                <a:tableStyleId>{5C22544A-7EE6-4342-B048-85BDC9FD1C3A}</a:tableStyleId>
              </a:tblPr>
              <a:tblGrid>
                <a:gridCol w="3528763">
                  <a:extLst>
                    <a:ext uri="{9D8B030D-6E8A-4147-A177-3AD203B41FA5}">
                      <a16:colId xmlns:a16="http://schemas.microsoft.com/office/drawing/2014/main" val="4115902872"/>
                    </a:ext>
                  </a:extLst>
                </a:gridCol>
                <a:gridCol w="7491662">
                  <a:extLst>
                    <a:ext uri="{9D8B030D-6E8A-4147-A177-3AD203B41FA5}">
                      <a16:colId xmlns:a16="http://schemas.microsoft.com/office/drawing/2014/main" val="579833381"/>
                    </a:ext>
                  </a:extLst>
                </a:gridCol>
              </a:tblGrid>
              <a:tr h="102076">
                <a:tc>
                  <a:txBody>
                    <a:bodyPr/>
                    <a:lstStyle/>
                    <a:p>
                      <a:r>
                        <a:rPr lang="en-US" sz="1600" b="1" dirty="0">
                          <a:effectLst/>
                          <a:latin typeface="+mn-lt"/>
                        </a:rPr>
                        <a:t>Senior Midday Supervisor</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effectLst/>
                          <a:latin typeface="+mn-lt"/>
                        </a:rPr>
                        <a:t>Mrs</a:t>
                      </a:r>
                      <a:r>
                        <a:rPr lang="en-US" sz="1600" dirty="0">
                          <a:effectLst/>
                          <a:latin typeface="+mn-lt"/>
                        </a:rPr>
                        <a:t>  Dawn Jones</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635948"/>
                  </a:ext>
                </a:extLst>
              </a:tr>
              <a:tr h="0">
                <a:tc>
                  <a:txBody>
                    <a:bodyPr/>
                    <a:lstStyle/>
                    <a:p>
                      <a:r>
                        <a:rPr lang="en-US" sz="1600" b="1" dirty="0">
                          <a:effectLst/>
                          <a:latin typeface="+mn-lt"/>
                        </a:rPr>
                        <a:t>Midday Supervisors</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Miss. Carol Smith</a:t>
                      </a:r>
                      <a:endParaRPr lang="en-GB" sz="1600" dirty="0">
                        <a:effectLst/>
                        <a:latin typeface="+mn-lt"/>
                        <a:ea typeface="Times New Roman" panose="02020603050405020304" pitchFamily="18" charset="0"/>
                      </a:endParaRPr>
                    </a:p>
                    <a:p>
                      <a:r>
                        <a:rPr lang="en-US" sz="1600" dirty="0">
                          <a:effectLst/>
                          <a:latin typeface="+mn-lt"/>
                        </a:rPr>
                        <a:t>Mr. George Anderson</a:t>
                      </a:r>
                      <a:endParaRPr lang="en-GB" sz="1600" dirty="0">
                        <a:effectLst/>
                        <a:latin typeface="+mn-lt"/>
                      </a:endParaRPr>
                    </a:p>
                    <a:p>
                      <a:r>
                        <a:rPr lang="en-US" sz="1600" dirty="0">
                          <a:effectLst/>
                          <a:latin typeface="+mn-lt"/>
                        </a:rPr>
                        <a:t>Mrs. Tracey Burby</a:t>
                      </a:r>
                      <a:endParaRPr lang="en-GB" sz="1600" dirty="0">
                        <a:effectLst/>
                        <a:latin typeface="+mn-lt"/>
                      </a:endParaRPr>
                    </a:p>
                    <a:p>
                      <a:r>
                        <a:rPr lang="en-US" sz="1600" dirty="0" err="1">
                          <a:effectLst/>
                          <a:latin typeface="+mn-lt"/>
                        </a:rPr>
                        <a:t>Mrs</a:t>
                      </a:r>
                      <a:r>
                        <a:rPr lang="en-US" sz="1600" dirty="0">
                          <a:effectLst/>
                          <a:latin typeface="+mn-lt"/>
                        </a:rPr>
                        <a:t> Amie Stone  </a:t>
                      </a:r>
                    </a:p>
                    <a:p>
                      <a:r>
                        <a:rPr lang="en-US" sz="1600" dirty="0">
                          <a:effectLst/>
                          <a:latin typeface="+mn-lt"/>
                          <a:ea typeface="Times New Roman" panose="02020603050405020304" pitchFamily="18" charset="0"/>
                        </a:rPr>
                        <a:t>Miss Holly Edwards</a:t>
                      </a:r>
                    </a:p>
                    <a:p>
                      <a:pPr lvl="0">
                        <a:buNone/>
                      </a:pPr>
                      <a:r>
                        <a:rPr lang="en-US" sz="1600" dirty="0" err="1">
                          <a:effectLst/>
                          <a:latin typeface="+mn-lt"/>
                          <a:ea typeface="Times New Roman" panose="02020603050405020304" pitchFamily="18" charset="0"/>
                        </a:rPr>
                        <a:t>Ms</a:t>
                      </a:r>
                      <a:r>
                        <a:rPr lang="en-US" sz="1600" dirty="0">
                          <a:effectLst/>
                          <a:latin typeface="+mn-lt"/>
                          <a:ea typeface="Times New Roman" panose="02020603050405020304" pitchFamily="18" charset="0"/>
                        </a:rPr>
                        <a:t> Stephanie Lawless</a:t>
                      </a:r>
                    </a:p>
                    <a:p>
                      <a:pPr lvl="0">
                        <a:buNone/>
                      </a:pPr>
                      <a:r>
                        <a:rPr lang="en-US" sz="1600" baseline="0" dirty="0" err="1">
                          <a:effectLst/>
                          <a:latin typeface="+mn-lt"/>
                          <a:ea typeface="Times New Roman" panose="02020603050405020304" pitchFamily="18" charset="0"/>
                        </a:rPr>
                        <a:t>Mr</a:t>
                      </a:r>
                      <a:r>
                        <a:rPr lang="en-US" sz="1600" baseline="0" dirty="0">
                          <a:effectLst/>
                          <a:latin typeface="+mn-lt"/>
                          <a:ea typeface="Times New Roman" panose="02020603050405020304" pitchFamily="18" charset="0"/>
                        </a:rPr>
                        <a:t> Dave Wright</a:t>
                      </a:r>
                      <a:endParaRPr lang="en-US" sz="1600" dirty="0">
                        <a:effectLst/>
                        <a:latin typeface="+mn-lt"/>
                        <a:ea typeface="Times New Roman" panose="02020603050405020304" pitchFamily="18" charset="0"/>
                      </a:endParaRPr>
                    </a:p>
                    <a:p>
                      <a:pPr lvl="0">
                        <a:buNone/>
                      </a:pPr>
                      <a:r>
                        <a:rPr lang="en-US" sz="1600" dirty="0">
                          <a:effectLst/>
                          <a:latin typeface="+mn-lt"/>
                          <a:ea typeface="Times New Roman" panose="02020603050405020304" pitchFamily="18" charset="0"/>
                        </a:rPr>
                        <a:t>Mrs Kimberley Baker</a:t>
                      </a:r>
                    </a:p>
                    <a:p>
                      <a:pPr lvl="0">
                        <a:buNone/>
                      </a:pPr>
                      <a:r>
                        <a:rPr lang="en-US" sz="1600" dirty="0">
                          <a:effectLst/>
                          <a:latin typeface="+mn-lt"/>
                          <a:ea typeface="Times New Roman" panose="02020603050405020304" pitchFamily="18" charset="0"/>
                        </a:rPr>
                        <a:t>Mrs </a:t>
                      </a:r>
                      <a:r>
                        <a:rPr lang="en-US" sz="1600" dirty="0" err="1">
                          <a:effectLst/>
                          <a:latin typeface="+mn-lt"/>
                          <a:ea typeface="Times New Roman" panose="02020603050405020304" pitchFamily="18" charset="0"/>
                        </a:rPr>
                        <a:t>Guncha</a:t>
                      </a:r>
                      <a:r>
                        <a:rPr lang="en-US" sz="1600" dirty="0">
                          <a:effectLst/>
                          <a:latin typeface="+mn-lt"/>
                          <a:ea typeface="Times New Roman" panose="02020603050405020304" pitchFamily="18" charset="0"/>
                        </a:rPr>
                        <a:t> </a:t>
                      </a:r>
                      <a:r>
                        <a:rPr lang="en-US" sz="1600" dirty="0" err="1">
                          <a:effectLst/>
                          <a:latin typeface="+mn-lt"/>
                          <a:ea typeface="Times New Roman" panose="02020603050405020304" pitchFamily="18" charset="0"/>
                        </a:rPr>
                        <a:t>Elsawahli</a:t>
                      </a:r>
                      <a:endParaRPr lang="en-US"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017600"/>
                  </a:ext>
                </a:extLst>
              </a:tr>
            </a:tbl>
          </a:graphicData>
        </a:graphic>
      </p:graphicFrame>
      <p:sp>
        <p:nvSpPr>
          <p:cNvPr id="8" name="TextBox 7">
            <a:extLst>
              <a:ext uri="{FF2B5EF4-FFF2-40B4-BE49-F238E27FC236}">
                <a16:creationId xmlns:a16="http://schemas.microsoft.com/office/drawing/2014/main" id="{7D77CF6F-B6DD-D145-E389-91D5ABDA1551}"/>
              </a:ext>
            </a:extLst>
          </p:cNvPr>
          <p:cNvSpPr txBox="1"/>
          <p:nvPr/>
        </p:nvSpPr>
        <p:spPr>
          <a:xfrm>
            <a:off x="3023381" y="3044279"/>
            <a:ext cx="6097604" cy="769441"/>
          </a:xfrm>
          <a:prstGeom prst="rect">
            <a:avLst/>
          </a:prstGeom>
          <a:noFill/>
        </p:spPr>
        <p:txBody>
          <a:bodyPr wrap="square">
            <a:spAutoFit/>
          </a:bodyPr>
          <a:lstStyle/>
          <a:p>
            <a:r>
              <a:rPr lang="en-US" sz="4400" dirty="0">
                <a:solidFill>
                  <a:schemeClr val="accent6">
                    <a:lumMod val="75000"/>
                  </a:schemeClr>
                </a:solidFill>
              </a:rPr>
              <a:t>Midday Supervisory Team</a:t>
            </a:r>
            <a:endParaRPr lang="en-GB" sz="4400" dirty="0">
              <a:solidFill>
                <a:schemeClr val="accent6">
                  <a:lumMod val="75000"/>
                </a:schemeClr>
              </a:solidFill>
            </a:endParaRPr>
          </a:p>
        </p:txBody>
      </p:sp>
      <p:sp>
        <p:nvSpPr>
          <p:cNvPr id="2" name="Rectangle: Rounded Corners 1">
            <a:hlinkClick r:id="rId2" action="ppaction://hlinksldjump"/>
            <a:extLst>
              <a:ext uri="{FF2B5EF4-FFF2-40B4-BE49-F238E27FC236}">
                <a16:creationId xmlns:a16="http://schemas.microsoft.com/office/drawing/2014/main" id="{5CF18B3E-147E-C751-C0A2-28D249D378E7}"/>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
        <p:nvSpPr>
          <p:cNvPr id="3" name="Title 1">
            <a:extLst>
              <a:ext uri="{FF2B5EF4-FFF2-40B4-BE49-F238E27FC236}">
                <a16:creationId xmlns:a16="http://schemas.microsoft.com/office/drawing/2014/main" id="{E2F5A23F-1EC3-D943-A6ED-C932532516CF}"/>
              </a:ext>
            </a:extLst>
          </p:cNvPr>
          <p:cNvSpPr>
            <a:spLocks noGrp="1"/>
          </p:cNvSpPr>
          <p:nvPr>
            <p:ph type="title"/>
          </p:nvPr>
        </p:nvSpPr>
        <p:spPr>
          <a:xfrm>
            <a:off x="714904" y="-154708"/>
            <a:ext cx="10515600" cy="1325563"/>
          </a:xfrm>
        </p:spPr>
        <p:txBody>
          <a:bodyPr/>
          <a:lstStyle/>
          <a:p>
            <a:pPr algn="ctr"/>
            <a:r>
              <a:rPr lang="en-US" dirty="0">
                <a:solidFill>
                  <a:schemeClr val="accent6">
                    <a:lumMod val="75000"/>
                  </a:schemeClr>
                </a:solidFill>
                <a:latin typeface="Calibri Body"/>
              </a:rPr>
              <a:t>Administrative Team</a:t>
            </a:r>
            <a:endParaRPr lang="en-GB" dirty="0">
              <a:solidFill>
                <a:schemeClr val="accent6">
                  <a:lumMod val="75000"/>
                </a:schemeClr>
              </a:solidFill>
              <a:latin typeface="Calibri Body"/>
            </a:endParaRPr>
          </a:p>
        </p:txBody>
      </p:sp>
    </p:spTree>
    <p:extLst>
      <p:ext uri="{BB962C8B-B14F-4D97-AF65-F5344CB8AC3E}">
        <p14:creationId xmlns:p14="http://schemas.microsoft.com/office/powerpoint/2010/main" val="338433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839C-6F6B-9100-C1D7-D8EF3F97409F}"/>
              </a:ext>
            </a:extLst>
          </p:cNvPr>
          <p:cNvSpPr>
            <a:spLocks noGrp="1"/>
          </p:cNvSpPr>
          <p:nvPr>
            <p:ph type="title"/>
          </p:nvPr>
        </p:nvSpPr>
        <p:spPr>
          <a:xfrm>
            <a:off x="804761" y="-117082"/>
            <a:ext cx="10515600" cy="1325563"/>
          </a:xfrm>
        </p:spPr>
        <p:txBody>
          <a:bodyPr/>
          <a:lstStyle/>
          <a:p>
            <a:pPr algn="ctr"/>
            <a:r>
              <a:rPr lang="en-US" dirty="0">
                <a:solidFill>
                  <a:schemeClr val="accent6">
                    <a:lumMod val="75000"/>
                  </a:schemeClr>
                </a:solidFill>
                <a:latin typeface="+mn-lt"/>
              </a:rPr>
              <a:t>Safeguarding Teams</a:t>
            </a:r>
            <a:endParaRPr lang="en-GB" dirty="0">
              <a:solidFill>
                <a:schemeClr val="accent6">
                  <a:lumMod val="75000"/>
                </a:schemeClr>
              </a:solidFill>
              <a:latin typeface="+mn-lt"/>
            </a:endParaRPr>
          </a:p>
        </p:txBody>
      </p:sp>
      <p:graphicFrame>
        <p:nvGraphicFramePr>
          <p:cNvPr id="6" name="Content Placeholder 5">
            <a:extLst>
              <a:ext uri="{FF2B5EF4-FFF2-40B4-BE49-F238E27FC236}">
                <a16:creationId xmlns:a16="http://schemas.microsoft.com/office/drawing/2014/main" id="{0533020A-4FA5-F99C-D6D5-F36E7066D496}"/>
              </a:ext>
            </a:extLst>
          </p:cNvPr>
          <p:cNvGraphicFramePr>
            <a:graphicFrameLocks noGrp="1"/>
          </p:cNvGraphicFramePr>
          <p:nvPr>
            <p:ph idx="1"/>
            <p:extLst>
              <p:ext uri="{D42A27DB-BD31-4B8C-83A1-F6EECF244321}">
                <p14:modId xmlns:p14="http://schemas.microsoft.com/office/powerpoint/2010/main" val="901594713"/>
              </p:ext>
            </p:extLst>
          </p:nvPr>
        </p:nvGraphicFramePr>
        <p:xfrm>
          <a:off x="552346" y="5619425"/>
          <a:ext cx="11020425" cy="1005840"/>
        </p:xfrm>
        <a:graphic>
          <a:graphicData uri="http://schemas.openxmlformats.org/drawingml/2006/table">
            <a:tbl>
              <a:tblPr>
                <a:tableStyleId>{5C22544A-7EE6-4342-B048-85BDC9FD1C3A}</a:tableStyleId>
              </a:tblPr>
              <a:tblGrid>
                <a:gridCol w="4645296">
                  <a:extLst>
                    <a:ext uri="{9D8B030D-6E8A-4147-A177-3AD203B41FA5}">
                      <a16:colId xmlns:a16="http://schemas.microsoft.com/office/drawing/2014/main" val="3626216502"/>
                    </a:ext>
                  </a:extLst>
                </a:gridCol>
                <a:gridCol w="6375129">
                  <a:extLst>
                    <a:ext uri="{9D8B030D-6E8A-4147-A177-3AD203B41FA5}">
                      <a16:colId xmlns:a16="http://schemas.microsoft.com/office/drawing/2014/main" val="1541548634"/>
                    </a:ext>
                  </a:extLst>
                </a:gridCol>
              </a:tblGrid>
              <a:tr h="335280">
                <a:tc>
                  <a:txBody>
                    <a:bodyPr/>
                    <a:lstStyle/>
                    <a:p>
                      <a:r>
                        <a:rPr lang="en-US" sz="1600" b="1" dirty="0">
                          <a:latin typeface="+mn-lt"/>
                        </a:rPr>
                        <a:t>Heath and Safety Lead</a:t>
                      </a:r>
                      <a:endParaRPr lang="en-GB"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Mrs</a:t>
                      </a:r>
                      <a:r>
                        <a:rPr lang="en-US" sz="1600" dirty="0">
                          <a:latin typeface="+mn-lt"/>
                        </a:rPr>
                        <a:t> Noreen Flanagan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2084809"/>
                  </a:ext>
                </a:extLst>
              </a:tr>
              <a:tr h="335280">
                <a:tc>
                  <a:txBody>
                    <a:bodyPr/>
                    <a:lstStyle/>
                    <a:p>
                      <a:r>
                        <a:rPr lang="en-US" sz="1600" b="1" dirty="0">
                          <a:effectLst/>
                          <a:latin typeface="+mn-lt"/>
                        </a:rPr>
                        <a:t>Caretaker</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effectLst/>
                          <a:latin typeface="+mn-lt"/>
                        </a:rPr>
                        <a:t>Mr</a:t>
                      </a:r>
                      <a:r>
                        <a:rPr lang="en-US" sz="1600" dirty="0">
                          <a:effectLst/>
                          <a:latin typeface="+mn-lt"/>
                        </a:rPr>
                        <a:t> George Anderson</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368297"/>
                  </a:ext>
                </a:extLst>
              </a:tr>
              <a:tr h="335280">
                <a:tc>
                  <a:txBody>
                    <a:bodyPr/>
                    <a:lstStyle/>
                    <a:p>
                      <a:r>
                        <a:rPr lang="en-US" sz="1600" b="1" dirty="0">
                          <a:effectLst/>
                          <a:latin typeface="+mn-lt"/>
                        </a:rPr>
                        <a:t>Cleaners</a:t>
                      </a:r>
                      <a:endParaRPr lang="en-GB" sz="1600" b="1"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effectLst/>
                          <a:latin typeface="+mn-lt"/>
                        </a:rPr>
                        <a:t>Cleaning Assurance Company</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3910439"/>
                  </a:ext>
                </a:extLst>
              </a:tr>
            </a:tbl>
          </a:graphicData>
        </a:graphic>
      </p:graphicFrame>
      <p:graphicFrame>
        <p:nvGraphicFramePr>
          <p:cNvPr id="5" name="Content Placeholder 3">
            <a:extLst>
              <a:ext uri="{FF2B5EF4-FFF2-40B4-BE49-F238E27FC236}">
                <a16:creationId xmlns:a16="http://schemas.microsoft.com/office/drawing/2014/main" id="{2B5F8545-E039-D014-7BA2-4CA0663E5C9F}"/>
              </a:ext>
            </a:extLst>
          </p:cNvPr>
          <p:cNvGraphicFramePr>
            <a:graphicFrameLocks/>
          </p:cNvGraphicFramePr>
          <p:nvPr>
            <p:extLst>
              <p:ext uri="{D42A27DB-BD31-4B8C-83A1-F6EECF244321}">
                <p14:modId xmlns:p14="http://schemas.microsoft.com/office/powerpoint/2010/main" val="1522122434"/>
              </p:ext>
            </p:extLst>
          </p:nvPr>
        </p:nvGraphicFramePr>
        <p:xfrm>
          <a:off x="562620" y="1856282"/>
          <a:ext cx="11020425" cy="2987040"/>
        </p:xfrm>
        <a:graphic>
          <a:graphicData uri="http://schemas.openxmlformats.org/drawingml/2006/table">
            <a:tbl>
              <a:tblPr>
                <a:tableStyleId>{5C22544A-7EE6-4342-B048-85BDC9FD1C3A}</a:tableStyleId>
              </a:tblPr>
              <a:tblGrid>
                <a:gridCol w="4664546">
                  <a:extLst>
                    <a:ext uri="{9D8B030D-6E8A-4147-A177-3AD203B41FA5}">
                      <a16:colId xmlns:a16="http://schemas.microsoft.com/office/drawing/2014/main" val="4115902872"/>
                    </a:ext>
                  </a:extLst>
                </a:gridCol>
                <a:gridCol w="6355879">
                  <a:extLst>
                    <a:ext uri="{9D8B030D-6E8A-4147-A177-3AD203B41FA5}">
                      <a16:colId xmlns:a16="http://schemas.microsoft.com/office/drawing/2014/main" val="579833381"/>
                    </a:ext>
                  </a:extLst>
                </a:gridCol>
              </a:tblGrid>
              <a:tr h="0">
                <a:tc>
                  <a:txBody>
                    <a:bodyPr/>
                    <a:lstStyle/>
                    <a:p>
                      <a:r>
                        <a:rPr lang="en-US" sz="1600" b="1" dirty="0">
                          <a:latin typeface="+mn-lt"/>
                        </a:rPr>
                        <a:t>Designated Safeguarding Lead (DSL)</a:t>
                      </a:r>
                      <a:endParaRPr lang="en-GB"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Mrs</a:t>
                      </a:r>
                      <a:r>
                        <a:rPr lang="en-US" sz="1600" dirty="0">
                          <a:latin typeface="+mn-lt"/>
                        </a:rPr>
                        <a:t> Sue Willans </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7440638"/>
                  </a:ext>
                </a:extLst>
              </a:tr>
              <a:tr h="0">
                <a:tc>
                  <a:txBody>
                    <a:bodyPr/>
                    <a:lstStyle/>
                    <a:p>
                      <a:r>
                        <a:rPr lang="en-US" sz="1600" b="1" dirty="0">
                          <a:latin typeface="+mn-lt"/>
                        </a:rPr>
                        <a:t>Deputy DSLs</a:t>
                      </a:r>
                      <a:endParaRPr lang="en-GB"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Mrs</a:t>
                      </a:r>
                      <a:r>
                        <a:rPr lang="en-US" sz="1600" dirty="0">
                          <a:latin typeface="+mn-lt"/>
                        </a:rPr>
                        <a:t> Sarah Inman</a:t>
                      </a:r>
                    </a:p>
                    <a:p>
                      <a:r>
                        <a:rPr lang="en-US" sz="1600" dirty="0">
                          <a:latin typeface="+mn-lt"/>
                        </a:rPr>
                        <a:t>Miss Charlotte </a:t>
                      </a:r>
                      <a:r>
                        <a:rPr lang="en-US" sz="1600" dirty="0" err="1">
                          <a:latin typeface="+mn-lt"/>
                        </a:rPr>
                        <a:t>Pocock</a:t>
                      </a:r>
                      <a:r>
                        <a:rPr lang="en-US" sz="1600"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152151"/>
                  </a:ext>
                </a:extLst>
              </a:tr>
              <a:tr h="0">
                <a:tc>
                  <a:txBody>
                    <a:bodyPr/>
                    <a:lstStyle/>
                    <a:p>
                      <a:r>
                        <a:rPr lang="en-GB" sz="1600" b="1" dirty="0">
                          <a:latin typeface="+mn-lt"/>
                        </a:rPr>
                        <a:t>Prevent Lead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Mrs</a:t>
                      </a:r>
                      <a:r>
                        <a:rPr lang="en-US" sz="1600" dirty="0">
                          <a:latin typeface="+mn-lt"/>
                        </a:rPr>
                        <a:t> Sarah Inman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549292"/>
                  </a:ext>
                </a:extLst>
              </a:tr>
              <a:tr h="0">
                <a:tc>
                  <a:txBody>
                    <a:bodyPr/>
                    <a:lstStyle/>
                    <a:p>
                      <a:r>
                        <a:rPr lang="en-US" sz="1600" b="1" dirty="0">
                          <a:latin typeface="+mn-lt"/>
                        </a:rPr>
                        <a:t>SEND/Medical/CLA/Post LAC Lead</a:t>
                      </a:r>
                      <a:endParaRPr lang="en-GB"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Mrs</a:t>
                      </a:r>
                      <a:r>
                        <a:rPr lang="en-US" sz="1600" dirty="0">
                          <a:latin typeface="+mn-lt"/>
                        </a:rPr>
                        <a:t> Sue Willans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3808752"/>
                  </a:ext>
                </a:extLst>
              </a:tr>
              <a:tr h="0">
                <a:tc>
                  <a:txBody>
                    <a:bodyPr/>
                    <a:lstStyle/>
                    <a:p>
                      <a:r>
                        <a:rPr lang="en-US" sz="1600" b="1" dirty="0" err="1">
                          <a:latin typeface="+mn-lt"/>
                        </a:rPr>
                        <a:t>Behaviour</a:t>
                      </a:r>
                      <a:r>
                        <a:rPr lang="en-US" sz="1600" b="1" dirty="0">
                          <a:latin typeface="+mn-lt"/>
                        </a:rPr>
                        <a:t> Support Assistant/Family Support Worker </a:t>
                      </a:r>
                      <a:endParaRPr lang="en-GB"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Mrs</a:t>
                      </a:r>
                      <a:r>
                        <a:rPr lang="en-US" sz="1600" dirty="0">
                          <a:latin typeface="+mn-lt"/>
                        </a:rPr>
                        <a:t> Nicola </a:t>
                      </a:r>
                      <a:r>
                        <a:rPr lang="en-US" sz="1600" dirty="0" err="1">
                          <a:latin typeface="+mn-lt"/>
                        </a:rPr>
                        <a:t>Bendon</a:t>
                      </a:r>
                      <a:r>
                        <a:rPr lang="en-US" sz="1600" dirty="0">
                          <a:latin typeface="+mn-lt"/>
                        </a:rPr>
                        <a:t>/</a:t>
                      </a:r>
                      <a:r>
                        <a:rPr lang="en-US" sz="1600" dirty="0" err="1">
                          <a:latin typeface="+mn-lt"/>
                        </a:rPr>
                        <a:t>Mr</a:t>
                      </a:r>
                      <a:r>
                        <a:rPr lang="en-US" sz="1600" baseline="0" dirty="0">
                          <a:latin typeface="+mn-lt"/>
                        </a:rPr>
                        <a:t> Daniel King</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7535152"/>
                  </a:ext>
                </a:extLst>
              </a:tr>
              <a:tr h="0">
                <a:tc>
                  <a:txBody>
                    <a:bodyPr/>
                    <a:lstStyle/>
                    <a:p>
                      <a:r>
                        <a:rPr lang="en-US" sz="1600" b="1" dirty="0">
                          <a:latin typeface="+mn-lt"/>
                        </a:rPr>
                        <a:t>Behavior Support Assistants (Key Workers) </a:t>
                      </a:r>
                      <a:endParaRPr lang="en-GB"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a:latin typeface="+mn-lt"/>
                        </a:rPr>
                        <a:t>Mr</a:t>
                      </a:r>
                      <a:r>
                        <a:rPr lang="en-US" sz="1600" dirty="0">
                          <a:latin typeface="+mn-lt"/>
                        </a:rPr>
                        <a:t> Dan King </a:t>
                      </a:r>
                    </a:p>
                    <a:p>
                      <a:r>
                        <a:rPr lang="en-US" sz="1600" dirty="0" err="1">
                          <a:latin typeface="+mn-lt"/>
                        </a:rPr>
                        <a:t>Ms</a:t>
                      </a:r>
                      <a:r>
                        <a:rPr lang="en-US" sz="1600" dirty="0">
                          <a:latin typeface="+mn-lt"/>
                        </a:rPr>
                        <a:t> Kim Dougherty</a:t>
                      </a:r>
                    </a:p>
                    <a:p>
                      <a:r>
                        <a:rPr lang="en-US" sz="1600" dirty="0" err="1">
                          <a:latin typeface="+mn-lt"/>
                        </a:rPr>
                        <a:t>Mrs</a:t>
                      </a:r>
                      <a:r>
                        <a:rPr lang="en-US" sz="1600" dirty="0">
                          <a:latin typeface="+mn-lt"/>
                        </a:rPr>
                        <a:t> Nicola </a:t>
                      </a:r>
                      <a:r>
                        <a:rPr lang="en-US" sz="1600" dirty="0" err="1">
                          <a:latin typeface="+mn-lt"/>
                        </a:rPr>
                        <a:t>Bendon</a:t>
                      </a:r>
                      <a:endParaRPr lang="en-US" sz="1600" dirty="0">
                        <a:latin typeface="+mn-lt"/>
                      </a:endParaRPr>
                    </a:p>
                    <a:p>
                      <a:r>
                        <a:rPr lang="en-US" sz="1600" dirty="0">
                          <a:latin typeface="+mn-lt"/>
                        </a:rPr>
                        <a:t>Miss Aimee Budd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336271"/>
                  </a:ext>
                </a:extLst>
              </a:tr>
            </a:tbl>
          </a:graphicData>
        </a:graphic>
      </p:graphicFrame>
      <p:sp>
        <p:nvSpPr>
          <p:cNvPr id="7" name="Title 1">
            <a:extLst>
              <a:ext uri="{FF2B5EF4-FFF2-40B4-BE49-F238E27FC236}">
                <a16:creationId xmlns:a16="http://schemas.microsoft.com/office/drawing/2014/main" id="{DFF33AFC-361D-BA6D-898F-8835F5B830DE}"/>
              </a:ext>
            </a:extLst>
          </p:cNvPr>
          <p:cNvSpPr txBox="1">
            <a:spLocks/>
          </p:cNvSpPr>
          <p:nvPr/>
        </p:nvSpPr>
        <p:spPr>
          <a:xfrm>
            <a:off x="715306" y="47142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6">
                    <a:lumMod val="75000"/>
                  </a:schemeClr>
                </a:solidFill>
                <a:latin typeface="+mn-lt"/>
              </a:rPr>
              <a:t>Premises Team</a:t>
            </a:r>
            <a:endParaRPr lang="en-GB" dirty="0">
              <a:solidFill>
                <a:schemeClr val="accent6">
                  <a:lumMod val="75000"/>
                </a:schemeClr>
              </a:solidFill>
              <a:latin typeface="+mn-lt"/>
            </a:endParaRPr>
          </a:p>
        </p:txBody>
      </p:sp>
      <p:sp>
        <p:nvSpPr>
          <p:cNvPr id="10" name="TextBox 9">
            <a:extLst>
              <a:ext uri="{FF2B5EF4-FFF2-40B4-BE49-F238E27FC236}">
                <a16:creationId xmlns:a16="http://schemas.microsoft.com/office/drawing/2014/main" id="{687FE84A-CA3E-77C9-AAE9-8F3D5152E947}"/>
              </a:ext>
            </a:extLst>
          </p:cNvPr>
          <p:cNvSpPr txBox="1"/>
          <p:nvPr/>
        </p:nvSpPr>
        <p:spPr>
          <a:xfrm>
            <a:off x="609603" y="818147"/>
            <a:ext cx="10963169" cy="1292662"/>
          </a:xfrm>
          <a:prstGeom prst="rect">
            <a:avLst/>
          </a:prstGeom>
          <a:noFill/>
        </p:spPr>
        <p:txBody>
          <a:bodyPr wrap="square" rtlCol="0">
            <a:spAutoFit/>
          </a:bodyPr>
          <a:lstStyle/>
          <a:p>
            <a:r>
              <a:rPr lang="en-US" dirty="0">
                <a:solidFill>
                  <a:srgbClr val="FF0000"/>
                </a:solidFill>
              </a:rPr>
              <a:t>*Please note every member of staff is responsible for the wellbeing and safeguarding of pupils. The following are the key members of staff to approach for support. All member of staff will receive annual safeguarding training and must </a:t>
            </a:r>
            <a:r>
              <a:rPr lang="en-US" sz="2400" b="1" dirty="0">
                <a:solidFill>
                  <a:srgbClr val="FF0000"/>
                </a:solidFill>
              </a:rPr>
              <a:t>read and sign the </a:t>
            </a:r>
            <a:r>
              <a:rPr lang="en-US" sz="2400" b="1" dirty="0">
                <a:solidFill>
                  <a:srgbClr val="FF0000"/>
                </a:solidFill>
                <a:ea typeface="Times New Roman" panose="02020603050405020304" pitchFamily="18" charset="0"/>
                <a:hlinkClick r:id="rId2">
                  <a:extLst>
                    <a:ext uri="{A12FA001-AC4F-418D-AE19-62706E023703}">
                      <ahyp:hlinkClr xmlns:ahyp="http://schemas.microsoft.com/office/drawing/2018/hyperlinkcolor" val="tx"/>
                    </a:ext>
                  </a:extLst>
                </a:hlinkClick>
              </a:rPr>
              <a:t>Child Protection Policy</a:t>
            </a:r>
            <a:endParaRPr lang="en-US" sz="2400" b="1" dirty="0">
              <a:solidFill>
                <a:srgbClr val="FF0000"/>
              </a:solidFill>
              <a:ea typeface="Times New Roman" panose="02020603050405020304" pitchFamily="18" charset="0"/>
            </a:endParaRPr>
          </a:p>
          <a:p>
            <a:r>
              <a:rPr lang="en-US" b="1" dirty="0">
                <a:solidFill>
                  <a:srgbClr val="FF0000"/>
                </a:solidFill>
              </a:rPr>
              <a:t>. </a:t>
            </a:r>
            <a:endParaRPr lang="en-GB" b="1" dirty="0">
              <a:solidFill>
                <a:srgbClr val="FF0000"/>
              </a:solidFill>
            </a:endParaRPr>
          </a:p>
        </p:txBody>
      </p:sp>
      <p:sp>
        <p:nvSpPr>
          <p:cNvPr id="3" name="Rectangle: Rounded Corners 2">
            <a:hlinkClick r:id="rId3" action="ppaction://hlinksldjump"/>
            <a:extLst>
              <a:ext uri="{FF2B5EF4-FFF2-40B4-BE49-F238E27FC236}">
                <a16:creationId xmlns:a16="http://schemas.microsoft.com/office/drawing/2014/main" id="{955BCE51-5819-D16F-35CC-CD21D405AE75}"/>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36616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C6E2-D873-693C-8354-5D13896D6FA2}"/>
              </a:ext>
            </a:extLst>
          </p:cNvPr>
          <p:cNvSpPr>
            <a:spLocks noGrp="1"/>
          </p:cNvSpPr>
          <p:nvPr>
            <p:ph type="title"/>
          </p:nvPr>
        </p:nvSpPr>
        <p:spPr>
          <a:xfrm>
            <a:off x="3591025" y="0"/>
            <a:ext cx="10515600" cy="1325563"/>
          </a:xfrm>
        </p:spPr>
        <p:txBody>
          <a:bodyPr/>
          <a:lstStyle/>
          <a:p>
            <a:r>
              <a:rPr lang="en-US" dirty="0">
                <a:solidFill>
                  <a:schemeClr val="accent6">
                    <a:lumMod val="75000"/>
                  </a:schemeClr>
                </a:solidFill>
                <a:latin typeface="+mn-lt"/>
              </a:rPr>
              <a:t>Governing Body Team </a:t>
            </a:r>
            <a:endParaRPr lang="en-GB" dirty="0">
              <a:solidFill>
                <a:schemeClr val="accent6">
                  <a:lumMod val="75000"/>
                </a:schemeClr>
              </a:solidFill>
              <a:latin typeface="+mn-lt"/>
            </a:endParaRPr>
          </a:p>
        </p:txBody>
      </p:sp>
      <p:graphicFrame>
        <p:nvGraphicFramePr>
          <p:cNvPr id="4" name="Table 4">
            <a:extLst>
              <a:ext uri="{FF2B5EF4-FFF2-40B4-BE49-F238E27FC236}">
                <a16:creationId xmlns:a16="http://schemas.microsoft.com/office/drawing/2014/main" id="{0BC3B550-0EAD-AAB4-CB28-465B7BE65B84}"/>
              </a:ext>
            </a:extLst>
          </p:cNvPr>
          <p:cNvGraphicFramePr>
            <a:graphicFrameLocks noGrp="1"/>
          </p:cNvGraphicFramePr>
          <p:nvPr>
            <p:ph idx="1"/>
            <p:extLst>
              <p:ext uri="{D42A27DB-BD31-4B8C-83A1-F6EECF244321}">
                <p14:modId xmlns:p14="http://schemas.microsoft.com/office/powerpoint/2010/main" val="838949902"/>
              </p:ext>
            </p:extLst>
          </p:nvPr>
        </p:nvGraphicFramePr>
        <p:xfrm>
          <a:off x="239027" y="1393758"/>
          <a:ext cx="11531065" cy="5328920"/>
        </p:xfrm>
        <a:graphic>
          <a:graphicData uri="http://schemas.openxmlformats.org/drawingml/2006/table">
            <a:tbl>
              <a:tblPr firstRow="1" bandRow="1">
                <a:tableStyleId>{5C22544A-7EE6-4342-B048-85BDC9FD1C3A}</a:tableStyleId>
              </a:tblPr>
              <a:tblGrid>
                <a:gridCol w="3165546">
                  <a:extLst>
                    <a:ext uri="{9D8B030D-6E8A-4147-A177-3AD203B41FA5}">
                      <a16:colId xmlns:a16="http://schemas.microsoft.com/office/drawing/2014/main" val="1528230643"/>
                    </a:ext>
                  </a:extLst>
                </a:gridCol>
                <a:gridCol w="2186099">
                  <a:extLst>
                    <a:ext uri="{9D8B030D-6E8A-4147-A177-3AD203B41FA5}">
                      <a16:colId xmlns:a16="http://schemas.microsoft.com/office/drawing/2014/main" val="3802639924"/>
                    </a:ext>
                  </a:extLst>
                </a:gridCol>
                <a:gridCol w="6179420">
                  <a:extLst>
                    <a:ext uri="{9D8B030D-6E8A-4147-A177-3AD203B41FA5}">
                      <a16:colId xmlns:a16="http://schemas.microsoft.com/office/drawing/2014/main" val="1388935206"/>
                    </a:ext>
                  </a:extLst>
                </a:gridCol>
              </a:tblGrid>
              <a:tr h="370840">
                <a:tc>
                  <a:txBody>
                    <a:bodyPr/>
                    <a:lstStyle/>
                    <a:p>
                      <a:r>
                        <a:rPr lang="en-US" sz="1600" b="1" dirty="0">
                          <a:solidFill>
                            <a:schemeClr val="tx1"/>
                          </a:solidFill>
                        </a:rPr>
                        <a:t>Chair of Governors </a:t>
                      </a:r>
                    </a:p>
                    <a:p>
                      <a:r>
                        <a:rPr lang="en-US" sz="1600" b="1" dirty="0">
                          <a:solidFill>
                            <a:schemeClr val="tx1"/>
                          </a:solidFill>
                        </a:rPr>
                        <a:t>(Co-opted Governor) </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b="0" dirty="0">
                          <a:solidFill>
                            <a:schemeClr val="tx1"/>
                          </a:solidFill>
                        </a:rPr>
                        <a:t>Caroline Nicholson </a:t>
                      </a: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tx1"/>
                          </a:solidFill>
                          <a:effectLst/>
                          <a:latin typeface="+mn-lt"/>
                          <a:ea typeface="+mn-ea"/>
                          <a:cs typeface="+mn-cs"/>
                        </a:rPr>
                        <a:t>PSHCE, Curriculum, Literacy, SEND &amp; Inclusion, Standards and Outcomes Committee, Exclusion Panel, Complaints Panel</a:t>
                      </a: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631447"/>
                  </a:ext>
                </a:extLst>
              </a:tr>
              <a:tr h="370840">
                <a:tc>
                  <a:txBody>
                    <a:bodyPr/>
                    <a:lstStyle/>
                    <a:p>
                      <a:r>
                        <a:rPr lang="en-US" sz="1600" b="1" dirty="0"/>
                        <a:t>Vice Chair of Governors </a:t>
                      </a:r>
                    </a:p>
                    <a:p>
                      <a:r>
                        <a:rPr lang="en-US" sz="1600" b="1" dirty="0"/>
                        <a:t>(Local Authority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t>Kath West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dk1"/>
                          </a:solidFill>
                          <a:effectLst/>
                          <a:latin typeface="+mn-lt"/>
                          <a:ea typeface="+mn-ea"/>
                          <a:cs typeface="+mn-cs"/>
                        </a:rPr>
                        <a:t>Safeguarding &amp; CLA, Complaints Panel, Standards and Outcomes Committee</a:t>
                      </a:r>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2543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Chair (RC)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Co-opted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t>Ian Hamilton</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dk1"/>
                          </a:solidFill>
                          <a:effectLst/>
                          <a:latin typeface="+mn-lt"/>
                          <a:ea typeface="+mn-ea"/>
                          <a:cs typeface="+mn-cs"/>
                        </a:rPr>
                        <a:t>Budget &amp; Finance, Exclusion Panel, Complaints Panel, IT and Science</a:t>
                      </a:r>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468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Vice Chair (RC)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Co-opted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dk1"/>
                          </a:solidFill>
                          <a:effectLst/>
                          <a:latin typeface="+mn-lt"/>
                          <a:ea typeface="+mn-ea"/>
                          <a:cs typeface="+mn-cs"/>
                        </a:rPr>
                        <a:t> Exclusion Panel, Complaints Panel</a:t>
                      </a:r>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110603"/>
                  </a:ext>
                </a:extLst>
              </a:tr>
              <a:tr h="370840">
                <a:tc>
                  <a:txBody>
                    <a:bodyPr/>
                    <a:lstStyle/>
                    <a:p>
                      <a:r>
                        <a:rPr lang="en-US" sz="1600" b="1" dirty="0"/>
                        <a:t>Chair (SAC)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Co-opted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Catherine Dock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dk1"/>
                          </a:solidFill>
                          <a:effectLst/>
                          <a:latin typeface="+mn-lt"/>
                          <a:ea typeface="+mn-ea"/>
                          <a:cs typeface="+mn-cs"/>
                        </a:rPr>
                        <a:t>Maths, Pupil data &amp; outcomes, Exclusion Panel, Complaints Panel</a:t>
                      </a:r>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087424"/>
                  </a:ext>
                </a:extLst>
              </a:tr>
              <a:tr h="370840">
                <a:tc>
                  <a:txBody>
                    <a:bodyPr/>
                    <a:lstStyle/>
                    <a:p>
                      <a:r>
                        <a:rPr lang="en-US" sz="1600" b="1" dirty="0"/>
                        <a:t>Vice Chair (SAC)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Co-opted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t>Sarah Rooney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dk1"/>
                          </a:solidFill>
                          <a:effectLst/>
                          <a:latin typeface="+mn-lt"/>
                          <a:ea typeface="+mn-ea"/>
                          <a:cs typeface="+mn-cs"/>
                        </a:rPr>
                        <a:t>Premises, Health &amp; Safety, Sports Premium, Resources Committee</a:t>
                      </a:r>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107768"/>
                  </a:ext>
                </a:extLst>
              </a:tr>
              <a:tr h="370840">
                <a:tc>
                  <a:txBody>
                    <a:bodyPr/>
                    <a:lstStyle/>
                    <a:p>
                      <a:r>
                        <a:rPr lang="en-US" sz="1600" b="1" dirty="0"/>
                        <a:t>Co-opted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1600" dirty="0"/>
                        <a:t>Katharine Outhwaite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757006"/>
                  </a:ext>
                </a:extLst>
              </a:tr>
              <a:tr h="370840">
                <a:tc>
                  <a:txBody>
                    <a:bodyPr/>
                    <a:lstStyle/>
                    <a:p>
                      <a:r>
                        <a:rPr lang="en-US" sz="1600" b="1" dirty="0"/>
                        <a:t>Parent Governor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t>Katie Holt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kern="1200" dirty="0">
                          <a:solidFill>
                            <a:schemeClr val="dk1"/>
                          </a:solidFill>
                          <a:effectLst/>
                          <a:latin typeface="+mn-lt"/>
                          <a:ea typeface="+mn-ea"/>
                          <a:cs typeface="+mn-cs"/>
                        </a:rPr>
                        <a:t>Arts, Pupil Premium, Standards and Outcomes Committee</a:t>
                      </a:r>
                      <a:endParaRPr lang="en-GB"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97770"/>
                  </a:ext>
                </a:extLst>
              </a:tr>
              <a:tr h="370840">
                <a:tc>
                  <a:txBody>
                    <a:bodyPr/>
                    <a:lstStyle/>
                    <a:p>
                      <a:r>
                        <a:rPr lang="en-US" sz="1600" b="1" dirty="0"/>
                        <a:t>Associate Member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t>Lindsey Robinson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821997"/>
                  </a:ext>
                </a:extLst>
              </a:tr>
              <a:tr h="370840">
                <a:tc>
                  <a:txBody>
                    <a:bodyPr/>
                    <a:lstStyle/>
                    <a:p>
                      <a:r>
                        <a:rPr lang="en-GB" sz="1600" b="1" dirty="0"/>
                        <a:t>Parent Governor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1600" dirty="0"/>
                        <a:t>Jenny Williams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124539"/>
                  </a:ext>
                </a:extLst>
              </a:tr>
              <a:tr h="370840">
                <a:tc>
                  <a:txBody>
                    <a:bodyPr/>
                    <a:lstStyle/>
                    <a:p>
                      <a:r>
                        <a:rPr lang="en-GB" sz="1600" b="1" dirty="0"/>
                        <a:t>Associate Member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1600" dirty="0"/>
                        <a:t>Susan Cowling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651197"/>
                  </a:ext>
                </a:extLst>
              </a:tr>
            </a:tbl>
          </a:graphicData>
        </a:graphic>
      </p:graphicFrame>
      <p:sp>
        <p:nvSpPr>
          <p:cNvPr id="6" name="TextBox 5">
            <a:extLst>
              <a:ext uri="{FF2B5EF4-FFF2-40B4-BE49-F238E27FC236}">
                <a16:creationId xmlns:a16="http://schemas.microsoft.com/office/drawing/2014/main" id="{B8796950-1287-821B-FE27-C09BFEC06131}"/>
              </a:ext>
            </a:extLst>
          </p:cNvPr>
          <p:cNvSpPr txBox="1"/>
          <p:nvPr/>
        </p:nvSpPr>
        <p:spPr>
          <a:xfrm>
            <a:off x="4213458" y="1024426"/>
            <a:ext cx="6097604" cy="369332"/>
          </a:xfrm>
          <a:prstGeom prst="rect">
            <a:avLst/>
          </a:prstGeom>
          <a:noFill/>
        </p:spPr>
        <p:txBody>
          <a:bodyPr wrap="square">
            <a:spAutoFit/>
          </a:bodyPr>
          <a:lstStyle/>
          <a:p>
            <a:r>
              <a:rPr lang="en-GB" dirty="0">
                <a:hlinkClick r:id="rId2"/>
              </a:rPr>
              <a:t>https://pixmore.herts.sch.uk/governors/</a:t>
            </a:r>
            <a:r>
              <a:rPr lang="en-GB" dirty="0"/>
              <a:t> </a:t>
            </a:r>
          </a:p>
        </p:txBody>
      </p:sp>
      <p:sp>
        <p:nvSpPr>
          <p:cNvPr id="3" name="Rectangle: Rounded Corners 2">
            <a:hlinkClick r:id="rId3" action="ppaction://hlinksldjump"/>
            <a:extLst>
              <a:ext uri="{FF2B5EF4-FFF2-40B4-BE49-F238E27FC236}">
                <a16:creationId xmlns:a16="http://schemas.microsoft.com/office/drawing/2014/main" id="{4B52C735-2987-8DBB-2336-E3F438622C5F}"/>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6783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A26B-EEC7-509A-6D8D-4C182210A4B9}"/>
              </a:ext>
            </a:extLst>
          </p:cNvPr>
          <p:cNvSpPr>
            <a:spLocks noGrp="1"/>
          </p:cNvSpPr>
          <p:nvPr>
            <p:ph type="title"/>
          </p:nvPr>
        </p:nvSpPr>
        <p:spPr>
          <a:xfrm>
            <a:off x="179918" y="654646"/>
            <a:ext cx="5065254" cy="1325563"/>
          </a:xfrm>
        </p:spPr>
        <p:txBody>
          <a:bodyPr>
            <a:normAutofit/>
          </a:bodyPr>
          <a:lstStyle/>
          <a:p>
            <a:pPr algn="ctr"/>
            <a:r>
              <a:rPr lang="en-GB" dirty="0">
                <a:solidFill>
                  <a:schemeClr val="accent6">
                    <a:lumMod val="75000"/>
                  </a:schemeClr>
                </a:solidFill>
                <a:latin typeface="+mn-lt"/>
                <a:ea typeface="Times New Roman" panose="02020603050405020304" pitchFamily="18" charset="0"/>
              </a:rPr>
              <a:t>The Nolan Principles</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1280967-63B7-6919-D589-502FDBC372E9}"/>
              </a:ext>
            </a:extLst>
          </p:cNvPr>
          <p:cNvSpPr>
            <a:spLocks noGrp="1"/>
          </p:cNvSpPr>
          <p:nvPr>
            <p:ph idx="1"/>
          </p:nvPr>
        </p:nvSpPr>
        <p:spPr>
          <a:xfrm>
            <a:off x="714878" y="3736660"/>
            <a:ext cx="10515600" cy="4871674"/>
          </a:xfrm>
        </p:spPr>
        <p:txBody>
          <a:bodyPr>
            <a:normAutofit/>
          </a:bodyPr>
          <a:lstStyle/>
          <a:p>
            <a:pPr lvl="0">
              <a:buBlip>
                <a:blip r:embed="rId2"/>
              </a:buBlip>
            </a:pPr>
            <a:r>
              <a:rPr lang="en-GB" sz="1800" b="1" i="0" dirty="0">
                <a:solidFill>
                  <a:srgbClr val="444444"/>
                </a:solidFill>
                <a:effectLst/>
              </a:rPr>
              <a:t>Lord Nolan's Seven Principles of Public Life </a:t>
            </a:r>
            <a:r>
              <a:rPr lang="en-GB" sz="1800" b="0" i="0" dirty="0">
                <a:solidFill>
                  <a:srgbClr val="444444"/>
                </a:solidFill>
                <a:effectLst/>
              </a:rPr>
              <a:t>apply to anyone who holds a public office, including those in the education sector. </a:t>
            </a:r>
            <a:r>
              <a:rPr lang="en-GB" sz="1800" dirty="0">
                <a:solidFill>
                  <a:srgbClr val="444444"/>
                </a:solidFill>
              </a:rPr>
              <a:t>Find out what the seven principles (following the acronym OOH LISA) are here: </a:t>
            </a:r>
          </a:p>
          <a:p>
            <a:pPr marL="0" lvl="0" indent="0" algn="ctr">
              <a:buNone/>
            </a:pPr>
            <a:r>
              <a:rPr lang="en-GB" sz="1800" b="1" dirty="0">
                <a:solidFill>
                  <a:srgbClr val="0070C0"/>
                </a:solidFill>
                <a:hlinkClick r:id="rId3">
                  <a:extLst>
                    <a:ext uri="{A12FA001-AC4F-418D-AE19-62706E023703}">
                      <ahyp:hlinkClr xmlns:ahyp="http://schemas.microsoft.com/office/drawing/2018/hyperlinkcolor" val="tx"/>
                    </a:ext>
                  </a:extLst>
                </a:hlinkClick>
              </a:rPr>
              <a:t>GOVERNMENT GUIDANCE ON THE NOLAN PRINCIPLES  </a:t>
            </a:r>
            <a:endParaRPr lang="en-GB" sz="1800" b="1" dirty="0">
              <a:solidFill>
                <a:srgbClr val="0070C0"/>
              </a:solidFill>
            </a:endParaRPr>
          </a:p>
          <a:p>
            <a:pPr marL="0" lvl="0" indent="0" algn="ctr">
              <a:buNone/>
            </a:pPr>
            <a:r>
              <a:rPr lang="en-US" sz="1800" b="1" dirty="0">
                <a:solidFill>
                  <a:srgbClr val="0070C0"/>
                </a:solidFill>
                <a:effectLst/>
                <a:ea typeface="Times New Roman" panose="02020603050405020304" pitchFamily="18" charset="0"/>
                <a:cs typeface="Californian FB" panose="0207040306080B030204" pitchFamily="18" charset="0"/>
                <a:hlinkClick r:id="rId4">
                  <a:extLst>
                    <a:ext uri="{A12FA001-AC4F-418D-AE19-62706E023703}">
                      <ahyp:hlinkClr xmlns:ahyp="http://schemas.microsoft.com/office/drawing/2018/hyperlinkcolor" val="tx"/>
                    </a:ext>
                  </a:extLst>
                </a:hlinkClick>
              </a:rPr>
              <a:t>HOW TO REMEMBER THE NOLAN PRINCIPLES VIDEO</a:t>
            </a:r>
            <a:endParaRPr lang="en-US" sz="1800" b="1" dirty="0">
              <a:solidFill>
                <a:srgbClr val="0070C0"/>
              </a:solidFill>
              <a:effectLst/>
              <a:ea typeface="Times New Roman" panose="02020603050405020304" pitchFamily="18" charset="0"/>
              <a:cs typeface="Californian FB" panose="0207040306080B030204" pitchFamily="18" charset="0"/>
            </a:endParaRPr>
          </a:p>
          <a:p>
            <a:pPr>
              <a:buBlip>
                <a:blip r:embed="rId2"/>
              </a:buBlip>
            </a:pPr>
            <a:r>
              <a:rPr lang="en-US" sz="1900" b="1" dirty="0">
                <a:effectLst/>
                <a:ea typeface="Times New Roman" panose="02020603050405020304" pitchFamily="18" charset="0"/>
                <a:cs typeface="Californian FB" panose="0207040306080B030204" pitchFamily="18" charset="0"/>
              </a:rPr>
              <a:t>Please be aware that as HCC staff you may be party to confidential information about a child/family/incident and that information should respectfully be contained amongst the relevant staff.  Failure to do so which may aggravate or exacerbate the issue is a discipline matter.</a:t>
            </a:r>
            <a:endParaRPr lang="en-GB" sz="1900" dirty="0">
              <a:effectLst/>
              <a:ea typeface="Times New Roman" panose="02020603050405020304" pitchFamily="18" charset="0"/>
            </a:endParaRPr>
          </a:p>
        </p:txBody>
      </p:sp>
      <p:pic>
        <p:nvPicPr>
          <p:cNvPr id="4" name="Picture 3">
            <a:extLst>
              <a:ext uri="{FF2B5EF4-FFF2-40B4-BE49-F238E27FC236}">
                <a16:creationId xmlns:a16="http://schemas.microsoft.com/office/drawing/2014/main" id="{70AF7A7E-C3C2-5F3E-9F67-37AD66AFECE6}"/>
              </a:ext>
            </a:extLst>
          </p:cNvPr>
          <p:cNvPicPr>
            <a:picLocks noChangeAspect="1"/>
          </p:cNvPicPr>
          <p:nvPr/>
        </p:nvPicPr>
        <p:blipFill>
          <a:blip r:embed="rId5"/>
          <a:stretch>
            <a:fillRect/>
          </a:stretch>
        </p:blipFill>
        <p:spPr>
          <a:xfrm>
            <a:off x="121569" y="1563760"/>
            <a:ext cx="11702217" cy="416449"/>
          </a:xfrm>
          <a:prstGeom prst="rect">
            <a:avLst/>
          </a:prstGeom>
        </p:spPr>
      </p:pic>
      <p:pic>
        <p:nvPicPr>
          <p:cNvPr id="6" name="Picture 5" descr="Diagram&#10;&#10;Description automatically generated">
            <a:extLst>
              <a:ext uri="{FF2B5EF4-FFF2-40B4-BE49-F238E27FC236}">
                <a16:creationId xmlns:a16="http://schemas.microsoft.com/office/drawing/2014/main" id="{CDCB4B8A-CE97-7DCC-82F8-9C6C60ECF1A3}"/>
              </a:ext>
            </a:extLst>
          </p:cNvPr>
          <p:cNvPicPr>
            <a:picLocks noChangeAspect="1"/>
          </p:cNvPicPr>
          <p:nvPr/>
        </p:nvPicPr>
        <p:blipFill rotWithShape="1">
          <a:blip r:embed="rId6">
            <a:extLst>
              <a:ext uri="{28A0092B-C50C-407E-A947-70E740481C1C}">
                <a14:useLocalDpi xmlns:a14="http://schemas.microsoft.com/office/drawing/2010/main" val="0"/>
              </a:ext>
            </a:extLst>
          </a:blip>
          <a:srcRect b="9998"/>
          <a:stretch/>
        </p:blipFill>
        <p:spPr>
          <a:xfrm>
            <a:off x="5303520" y="75604"/>
            <a:ext cx="6161968" cy="3225861"/>
          </a:xfrm>
          <a:prstGeom prst="rect">
            <a:avLst/>
          </a:prstGeom>
        </p:spPr>
      </p:pic>
      <p:sp>
        <p:nvSpPr>
          <p:cNvPr id="5" name="Rectangle: Rounded Corners 4">
            <a:hlinkClick r:id="rId7" action="ppaction://hlinksldjump"/>
            <a:extLst>
              <a:ext uri="{FF2B5EF4-FFF2-40B4-BE49-F238E27FC236}">
                <a16:creationId xmlns:a16="http://schemas.microsoft.com/office/drawing/2014/main" id="{3F018147-9BB5-C0EA-1CEE-532E27C33D1A}"/>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7092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0E503-99B0-C1B4-D063-FB2E7CF2B89C}"/>
              </a:ext>
            </a:extLst>
          </p:cNvPr>
          <p:cNvSpPr>
            <a:spLocks noGrp="1"/>
          </p:cNvSpPr>
          <p:nvPr>
            <p:ph idx="1"/>
          </p:nvPr>
        </p:nvSpPr>
        <p:spPr>
          <a:xfrm>
            <a:off x="404126" y="2060421"/>
            <a:ext cx="7495274" cy="5071287"/>
          </a:xfrm>
        </p:spPr>
        <p:txBody>
          <a:bodyPr>
            <a:normAutofit/>
          </a:bodyPr>
          <a:lstStyle/>
          <a:p>
            <a:pPr>
              <a:buBlip>
                <a:blip r:embed="rId2"/>
              </a:buBlip>
            </a:pPr>
            <a:r>
              <a:rPr lang="en-US" sz="1800" dirty="0"/>
              <a:t>Staff are expected to promote and model the school values of being ready, respectful and safe. This includes: </a:t>
            </a:r>
          </a:p>
          <a:p>
            <a:pPr lvl="1"/>
            <a:r>
              <a:rPr lang="en-US" sz="1800" dirty="0"/>
              <a:t>Following all school policies. </a:t>
            </a:r>
            <a:endParaRPr lang="en-GB" sz="1800" dirty="0"/>
          </a:p>
          <a:p>
            <a:pPr lvl="1"/>
            <a:r>
              <a:rPr lang="en-US" sz="1800" dirty="0">
                <a:ea typeface="Times New Roman" panose="02020603050405020304" pitchFamily="18" charset="0"/>
                <a:cs typeface="Californian FB" panose="0207040306080B030204" pitchFamily="18" charset="0"/>
              </a:rPr>
              <a:t>Wearing your identity badge at </a:t>
            </a:r>
            <a:r>
              <a:rPr lang="en-US" sz="1800" b="1" dirty="0">
                <a:ea typeface="Times New Roman" panose="02020603050405020304" pitchFamily="18" charset="0"/>
                <a:cs typeface="Californian FB" panose="0207040306080B030204" pitchFamily="18" charset="0"/>
              </a:rPr>
              <a:t>all times. </a:t>
            </a:r>
            <a:endParaRPr lang="en-GB" sz="1800" dirty="0">
              <a:ea typeface="Times New Roman" panose="02020603050405020304" pitchFamily="18" charset="0"/>
            </a:endParaRPr>
          </a:p>
          <a:p>
            <a:pPr lvl="1"/>
            <a:r>
              <a:rPr lang="en-US" sz="1800" dirty="0">
                <a:ea typeface="Times New Roman" panose="02020603050405020304" pitchFamily="18" charset="0"/>
                <a:cs typeface="Californian FB" panose="0207040306080B030204" pitchFamily="18" charset="0"/>
              </a:rPr>
              <a:t>Wearing smart casual clothes for your professional role  (no jeans, no G strings showing or T-shirts with slogans , low tops or short dresses and cleavage showing!)</a:t>
            </a:r>
            <a:r>
              <a:rPr lang="en-GB" sz="1800" dirty="0">
                <a:ea typeface="Times New Roman" panose="02020603050405020304" pitchFamily="18" charset="0"/>
              </a:rPr>
              <a:t> </a:t>
            </a:r>
            <a:r>
              <a:rPr lang="en-US" sz="1800" dirty="0">
                <a:ea typeface="Times New Roman" panose="02020603050405020304" pitchFamily="18" charset="0"/>
                <a:cs typeface="Californian FB" panose="0207040306080B030204" pitchFamily="18" charset="0"/>
              </a:rPr>
              <a:t>If there is a ‘Dress Down Day’/INSET/school trip, jeans are permitted.</a:t>
            </a:r>
          </a:p>
          <a:p>
            <a:pPr lvl="1"/>
            <a:r>
              <a:rPr lang="en-US" sz="1800" dirty="0">
                <a:ea typeface="Times New Roman" panose="02020603050405020304" pitchFamily="18" charset="0"/>
                <a:cs typeface="Californian FB" panose="0207040306080B030204" pitchFamily="18" charset="0"/>
              </a:rPr>
              <a:t>Being punctual </a:t>
            </a:r>
          </a:p>
          <a:p>
            <a:pPr lvl="1"/>
            <a:r>
              <a:rPr lang="en-US" sz="1800" dirty="0">
                <a:ea typeface="Times New Roman" panose="02020603050405020304" pitchFamily="18" charset="0"/>
                <a:cs typeface="Californian FB" panose="0207040306080B030204" pitchFamily="18" charset="0"/>
              </a:rPr>
              <a:t>Being on the Pixmore Team bus! </a:t>
            </a:r>
          </a:p>
        </p:txBody>
      </p:sp>
      <p:pic>
        <p:nvPicPr>
          <p:cNvPr id="2" name="Picture 1">
            <a:extLst>
              <a:ext uri="{FF2B5EF4-FFF2-40B4-BE49-F238E27FC236}">
                <a16:creationId xmlns:a16="http://schemas.microsoft.com/office/drawing/2014/main" id="{08893098-C4DF-8561-67E8-EA8413146CB5}"/>
              </a:ext>
            </a:extLst>
          </p:cNvPr>
          <p:cNvPicPr>
            <a:picLocks noChangeAspect="1"/>
          </p:cNvPicPr>
          <p:nvPr/>
        </p:nvPicPr>
        <p:blipFill>
          <a:blip r:embed="rId3"/>
          <a:stretch>
            <a:fillRect/>
          </a:stretch>
        </p:blipFill>
        <p:spPr>
          <a:xfrm>
            <a:off x="121569" y="1563760"/>
            <a:ext cx="11702217" cy="416449"/>
          </a:xfrm>
          <a:prstGeom prst="rect">
            <a:avLst/>
          </a:prstGeom>
        </p:spPr>
      </p:pic>
      <p:pic>
        <p:nvPicPr>
          <p:cNvPr id="7" name="Picture 6" descr="Text&#10;&#10;Description automatically generated">
            <a:extLst>
              <a:ext uri="{FF2B5EF4-FFF2-40B4-BE49-F238E27FC236}">
                <a16:creationId xmlns:a16="http://schemas.microsoft.com/office/drawing/2014/main" id="{BEECC2C8-CA6C-0B58-07AB-92B8791B3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564" y="382038"/>
            <a:ext cx="3258469" cy="4609062"/>
          </a:xfrm>
          <a:prstGeom prst="rect">
            <a:avLst/>
          </a:prstGeom>
        </p:spPr>
      </p:pic>
      <p:sp>
        <p:nvSpPr>
          <p:cNvPr id="8" name="TextBox 7">
            <a:extLst>
              <a:ext uri="{FF2B5EF4-FFF2-40B4-BE49-F238E27FC236}">
                <a16:creationId xmlns:a16="http://schemas.microsoft.com/office/drawing/2014/main" id="{475A31D6-498B-0FFA-02AC-37BBF8053281}"/>
              </a:ext>
            </a:extLst>
          </p:cNvPr>
          <p:cNvSpPr txBox="1"/>
          <p:nvPr/>
        </p:nvSpPr>
        <p:spPr>
          <a:xfrm>
            <a:off x="508000" y="5294240"/>
            <a:ext cx="11279874" cy="1661993"/>
          </a:xfrm>
          <a:prstGeom prst="rect">
            <a:avLst/>
          </a:prstGeom>
          <a:noFill/>
        </p:spPr>
        <p:txBody>
          <a:bodyPr wrap="square" rtlCol="0">
            <a:spAutoFit/>
          </a:bodyPr>
          <a:lstStyle/>
          <a:p>
            <a:pPr lvl="0">
              <a:buBlip>
                <a:blip r:embed="rId2"/>
              </a:buBlip>
            </a:pPr>
            <a:r>
              <a:rPr lang="en-US" b="1" dirty="0">
                <a:solidFill>
                  <a:srgbClr val="FF0000"/>
                </a:solidFill>
                <a:effectLst/>
                <a:ea typeface="Times New Roman" panose="02020603050405020304" pitchFamily="18" charset="0"/>
                <a:cs typeface="Californian FB" panose="0207040306080B030204" pitchFamily="18" charset="0"/>
              </a:rPr>
              <a:t>It is the responsibility of all employees to read and sign the following policy documents referring to </a:t>
            </a:r>
            <a:r>
              <a:rPr lang="en-US" b="1" dirty="0" err="1">
                <a:solidFill>
                  <a:srgbClr val="FF0000"/>
                </a:solidFill>
                <a:effectLst/>
                <a:ea typeface="Times New Roman" panose="02020603050405020304" pitchFamily="18" charset="0"/>
                <a:cs typeface="Californian FB" panose="0207040306080B030204" pitchFamily="18" charset="0"/>
              </a:rPr>
              <a:t>Pixmore’s</a:t>
            </a:r>
            <a:r>
              <a:rPr lang="en-US" b="1" dirty="0">
                <a:solidFill>
                  <a:srgbClr val="FF0000"/>
                </a:solidFill>
                <a:effectLst/>
                <a:ea typeface="Times New Roman" panose="02020603050405020304" pitchFamily="18" charset="0"/>
                <a:cs typeface="Californian FB" panose="0207040306080B030204" pitchFamily="18" charset="0"/>
              </a:rPr>
              <a:t> expectation of code of conduct:</a:t>
            </a:r>
          </a:p>
          <a:p>
            <a:pPr lvl="1"/>
            <a:r>
              <a:rPr lang="en-US" sz="2400" b="1" u="sng" dirty="0">
                <a:solidFill>
                  <a:srgbClr val="FF0000"/>
                </a:solidFill>
                <a:ea typeface="Times New Roman" panose="02020603050405020304" pitchFamily="18" charset="0"/>
                <a:cs typeface="Californian FB" panose="0207040306080B030204" pitchFamily="18" charset="0"/>
              </a:rPr>
              <a:t>Staff </a:t>
            </a:r>
            <a:r>
              <a:rPr lang="en-US" sz="2400" b="1" dirty="0">
                <a:solidFill>
                  <a:srgbClr val="FF0000"/>
                </a:solidFill>
                <a:ea typeface="Times New Roman" panose="02020603050405020304" pitchFamily="18" charset="0"/>
                <a:cs typeface="Californian FB" panose="0207040306080B030204" pitchFamily="18" charset="0"/>
                <a:hlinkClick r:id="rId5">
                  <a:extLst>
                    <a:ext uri="{A12FA001-AC4F-418D-AE19-62706E023703}">
                      <ahyp:hlinkClr xmlns:ahyp="http://schemas.microsoft.com/office/drawing/2018/hyperlinkcolor" val="tx"/>
                    </a:ext>
                  </a:extLst>
                </a:hlinkClick>
              </a:rPr>
              <a:t>Code of Conduct </a:t>
            </a:r>
            <a:r>
              <a:rPr lang="en-US" sz="2400" b="1" dirty="0">
                <a:solidFill>
                  <a:srgbClr val="FF0000"/>
                </a:solidFill>
                <a:effectLst/>
                <a:ea typeface="Times New Roman" panose="02020603050405020304" pitchFamily="18" charset="0"/>
                <a:cs typeface="Californian FB" panose="0207040306080B030204" pitchFamily="18" charset="0"/>
                <a:hlinkClick r:id="rId5">
                  <a:extLst>
                    <a:ext uri="{A12FA001-AC4F-418D-AE19-62706E023703}">
                      <ahyp:hlinkClr xmlns:ahyp="http://schemas.microsoft.com/office/drawing/2018/hyperlinkcolor" val="tx"/>
                    </a:ext>
                  </a:extLst>
                </a:hlinkClick>
              </a:rPr>
              <a:t> </a:t>
            </a:r>
            <a:endParaRPr lang="en-US" sz="2400" b="1" dirty="0">
              <a:solidFill>
                <a:srgbClr val="FF0000"/>
              </a:solidFill>
              <a:effectLst/>
              <a:ea typeface="Times New Roman" panose="02020603050405020304" pitchFamily="18" charset="0"/>
              <a:cs typeface="Californian FB" panose="0207040306080B030204" pitchFamily="18" charset="0"/>
            </a:endParaRPr>
          </a:p>
          <a:p>
            <a:pPr lvl="1"/>
            <a:r>
              <a:rPr lang="en-GB" sz="2400" b="1" dirty="0">
                <a:solidFill>
                  <a:srgbClr val="FF000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Whistle Blowing </a:t>
            </a:r>
            <a:r>
              <a:rPr lang="en-GB" sz="2400" b="1" dirty="0">
                <a:solidFill>
                  <a:srgbClr val="FF0000"/>
                </a:solidFill>
                <a:ea typeface="Times New Roman" panose="02020603050405020304" pitchFamily="18" charset="0"/>
                <a:hlinkClick r:id="rId6">
                  <a:extLst>
                    <a:ext uri="{A12FA001-AC4F-418D-AE19-62706E023703}">
                      <ahyp:hlinkClr xmlns:ahyp="http://schemas.microsoft.com/office/drawing/2018/hyperlinkcolor" val="tx"/>
                    </a:ext>
                  </a:extLst>
                </a:hlinkClick>
              </a:rPr>
              <a:t>P</a:t>
            </a:r>
            <a:r>
              <a:rPr lang="en-GB" sz="2400" b="1" dirty="0">
                <a:solidFill>
                  <a:srgbClr val="FF000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olicy</a:t>
            </a:r>
            <a:endParaRPr lang="en-GB" sz="2400" b="1" dirty="0">
              <a:solidFill>
                <a:srgbClr val="FF0000"/>
              </a:solidFill>
              <a:effectLst/>
              <a:ea typeface="Times New Roman" panose="02020603050405020304" pitchFamily="18" charset="0"/>
            </a:endParaRPr>
          </a:p>
          <a:p>
            <a:endParaRPr lang="en-GB" dirty="0"/>
          </a:p>
        </p:txBody>
      </p:sp>
      <p:sp>
        <p:nvSpPr>
          <p:cNvPr id="9" name="Rectangle: Rounded Corners 8">
            <a:hlinkClick r:id="rId7" action="ppaction://hlinksldjump"/>
            <a:extLst>
              <a:ext uri="{FF2B5EF4-FFF2-40B4-BE49-F238E27FC236}">
                <a16:creationId xmlns:a16="http://schemas.microsoft.com/office/drawing/2014/main" id="{9D192144-467E-4011-00FF-69A813A8B9B8}"/>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
        <p:nvSpPr>
          <p:cNvPr id="5" name="Title 1">
            <a:extLst>
              <a:ext uri="{FF2B5EF4-FFF2-40B4-BE49-F238E27FC236}">
                <a16:creationId xmlns:a16="http://schemas.microsoft.com/office/drawing/2014/main" id="{1A11DFC9-C8BB-2ADF-02F2-146C49F96E99}"/>
              </a:ext>
            </a:extLst>
          </p:cNvPr>
          <p:cNvSpPr>
            <a:spLocks noGrp="1"/>
          </p:cNvSpPr>
          <p:nvPr>
            <p:ph type="title"/>
          </p:nvPr>
        </p:nvSpPr>
        <p:spPr>
          <a:xfrm>
            <a:off x="179918" y="654646"/>
            <a:ext cx="5727722" cy="1325563"/>
          </a:xfrm>
        </p:spPr>
        <p:txBody>
          <a:bodyPr>
            <a:normAutofit fontScale="90000"/>
          </a:bodyPr>
          <a:lstStyle/>
          <a:p>
            <a:pPr algn="ctr"/>
            <a:r>
              <a:rPr lang="en-GB" sz="4900" dirty="0">
                <a:solidFill>
                  <a:schemeClr val="accent6">
                    <a:lumMod val="75000"/>
                  </a:schemeClr>
                </a:solidFill>
                <a:latin typeface="+mn-lt"/>
                <a:ea typeface="Times New Roman" panose="02020603050405020304" pitchFamily="18" charset="0"/>
              </a:rPr>
              <a:t>Ready, respectful, safe</a:t>
            </a:r>
            <a:br>
              <a:rPr lang="en-GB" dirty="0">
                <a:latin typeface="Times New Roman" panose="02020603050405020304" pitchFamily="18" charset="0"/>
                <a:ea typeface="Times New Roman" panose="02020603050405020304" pitchFamily="18" charset="0"/>
              </a:rPr>
            </a:br>
            <a:endParaRPr lang="en-GB" dirty="0"/>
          </a:p>
        </p:txBody>
      </p:sp>
    </p:spTree>
    <p:extLst>
      <p:ext uri="{BB962C8B-B14F-4D97-AF65-F5344CB8AC3E}">
        <p14:creationId xmlns:p14="http://schemas.microsoft.com/office/powerpoint/2010/main" val="21358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253C5-51F6-1712-64FA-0562E1C7E373}"/>
              </a:ext>
            </a:extLst>
          </p:cNvPr>
          <p:cNvSpPr>
            <a:spLocks noGrp="1"/>
          </p:cNvSpPr>
          <p:nvPr>
            <p:ph idx="1"/>
          </p:nvPr>
        </p:nvSpPr>
        <p:spPr>
          <a:xfrm>
            <a:off x="838200" y="2565399"/>
            <a:ext cx="10515600" cy="3611563"/>
          </a:xfrm>
        </p:spPr>
        <p:txBody>
          <a:bodyPr>
            <a:normAutofit/>
          </a:bodyPr>
          <a:lstStyle/>
          <a:p>
            <a:pPr>
              <a:buBlip>
                <a:blip r:embed="rId2"/>
              </a:buBlip>
            </a:pPr>
            <a:r>
              <a:rPr lang="en-GB" dirty="0"/>
              <a:t> </a:t>
            </a:r>
            <a:r>
              <a:rPr lang="en-GB" sz="1600" dirty="0"/>
              <a:t>As well as adhering to </a:t>
            </a:r>
            <a:r>
              <a:rPr lang="en-GB" sz="1600" dirty="0" err="1"/>
              <a:t>Pixmore’s</a:t>
            </a:r>
            <a:r>
              <a:rPr lang="en-GB" sz="1600" dirty="0"/>
              <a:t> policies, staff will also be expected to follow the relevant teaching standards. </a:t>
            </a:r>
          </a:p>
          <a:p>
            <a:pPr marL="0" indent="0">
              <a:buNone/>
            </a:pPr>
            <a:endParaRPr lang="en-GB" sz="2400" dirty="0"/>
          </a:p>
          <a:p>
            <a:pPr marL="457200" lvl="1" indent="0">
              <a:buNone/>
            </a:pPr>
            <a:r>
              <a:rPr lang="en-GB" dirty="0">
                <a:hlinkClick r:id="rId3"/>
              </a:rPr>
              <a:t>Headteacher standards </a:t>
            </a:r>
            <a:endParaRPr lang="en-GB" dirty="0"/>
          </a:p>
          <a:p>
            <a:pPr marL="457200" lvl="1" indent="0">
              <a:buNone/>
            </a:pPr>
            <a:r>
              <a:rPr lang="en-GB" dirty="0">
                <a:hlinkClick r:id="rId4"/>
              </a:rPr>
              <a:t>Teaching standards</a:t>
            </a:r>
            <a:endParaRPr lang="en-GB" dirty="0"/>
          </a:p>
          <a:p>
            <a:pPr marL="457200" lvl="1" indent="0">
              <a:buNone/>
            </a:pPr>
            <a:r>
              <a:rPr lang="en-GB" dirty="0">
                <a:hlinkClick r:id="rId5"/>
              </a:rPr>
              <a:t>Early Carers Teaching Standards </a:t>
            </a:r>
            <a:endParaRPr lang="en-GB" dirty="0"/>
          </a:p>
          <a:p>
            <a:pPr marL="457200" lvl="1" indent="0">
              <a:buNone/>
            </a:pPr>
            <a:r>
              <a:rPr lang="en-GB" dirty="0">
                <a:hlinkClick r:id="rId6"/>
              </a:rPr>
              <a:t>Learning Support Assistant Standards </a:t>
            </a:r>
            <a:endParaRPr lang="en-GB" sz="2000" dirty="0"/>
          </a:p>
        </p:txBody>
      </p:sp>
      <p:pic>
        <p:nvPicPr>
          <p:cNvPr id="11266" name="Picture 2" descr="Tick Circle">
            <a:extLst>
              <a:ext uri="{FF2B5EF4-FFF2-40B4-BE49-F238E27FC236}">
                <a16:creationId xmlns:a16="http://schemas.microsoft.com/office/drawing/2014/main" id="{23388DC5-C79C-DB90-94BF-150D9347B0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989" y="3452777"/>
            <a:ext cx="2424112" cy="24241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59C207A-2671-781C-A448-16587B66EFA5}"/>
              </a:ext>
            </a:extLst>
          </p:cNvPr>
          <p:cNvPicPr>
            <a:picLocks noChangeAspect="1"/>
          </p:cNvPicPr>
          <p:nvPr/>
        </p:nvPicPr>
        <p:blipFill>
          <a:blip r:embed="rId8"/>
          <a:stretch>
            <a:fillRect/>
          </a:stretch>
        </p:blipFill>
        <p:spPr>
          <a:xfrm>
            <a:off x="121569" y="1563760"/>
            <a:ext cx="11702217" cy="416449"/>
          </a:xfrm>
          <a:prstGeom prst="rect">
            <a:avLst/>
          </a:prstGeom>
        </p:spPr>
      </p:pic>
      <p:sp>
        <p:nvSpPr>
          <p:cNvPr id="4" name="Rectangle: Rounded Corners 3">
            <a:hlinkClick r:id="rId9" action="ppaction://hlinksldjump"/>
            <a:extLst>
              <a:ext uri="{FF2B5EF4-FFF2-40B4-BE49-F238E27FC236}">
                <a16:creationId xmlns:a16="http://schemas.microsoft.com/office/drawing/2014/main" id="{02E9B371-97F6-A89C-19A1-6E9290E4FD85}"/>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
        <p:nvSpPr>
          <p:cNvPr id="5" name="Title 1">
            <a:extLst>
              <a:ext uri="{FF2B5EF4-FFF2-40B4-BE49-F238E27FC236}">
                <a16:creationId xmlns:a16="http://schemas.microsoft.com/office/drawing/2014/main" id="{CA83B8C7-C497-2C6B-DFAB-22095D14BD91}"/>
              </a:ext>
            </a:extLst>
          </p:cNvPr>
          <p:cNvSpPr>
            <a:spLocks noGrp="1"/>
          </p:cNvSpPr>
          <p:nvPr>
            <p:ph type="title"/>
          </p:nvPr>
        </p:nvSpPr>
        <p:spPr>
          <a:xfrm>
            <a:off x="200466" y="523488"/>
            <a:ext cx="5065254" cy="1325563"/>
          </a:xfrm>
        </p:spPr>
        <p:txBody>
          <a:bodyPr>
            <a:normAutofit/>
          </a:bodyPr>
          <a:lstStyle/>
          <a:p>
            <a:pPr algn="ctr"/>
            <a:r>
              <a:rPr lang="en-GB" dirty="0">
                <a:solidFill>
                  <a:schemeClr val="accent6">
                    <a:lumMod val="75000"/>
                  </a:schemeClr>
                </a:solidFill>
                <a:latin typeface="+mn-lt"/>
                <a:ea typeface="Times New Roman" panose="02020603050405020304" pitchFamily="18" charset="0"/>
              </a:rPr>
              <a:t>Teaching Standards</a:t>
            </a:r>
            <a:br>
              <a:rPr lang="en-GB" dirty="0">
                <a:latin typeface="Times New Roman" panose="02020603050405020304" pitchFamily="18" charset="0"/>
                <a:ea typeface="Times New Roman" panose="02020603050405020304" pitchFamily="18" charset="0"/>
              </a:rPr>
            </a:br>
            <a:endParaRPr lang="en-GB" dirty="0"/>
          </a:p>
        </p:txBody>
      </p:sp>
    </p:spTree>
    <p:extLst>
      <p:ext uri="{BB962C8B-B14F-4D97-AF65-F5344CB8AC3E}">
        <p14:creationId xmlns:p14="http://schemas.microsoft.com/office/powerpoint/2010/main" val="376211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6F8E-7DE7-4CFC-4400-C91CFBE19670}"/>
              </a:ext>
            </a:extLst>
          </p:cNvPr>
          <p:cNvSpPr>
            <a:spLocks noGrp="1"/>
          </p:cNvSpPr>
          <p:nvPr>
            <p:ph type="title"/>
          </p:nvPr>
        </p:nvSpPr>
        <p:spPr>
          <a:xfrm>
            <a:off x="695960" y="-159164"/>
            <a:ext cx="10515600" cy="1325563"/>
          </a:xfrm>
        </p:spPr>
        <p:txBody>
          <a:bodyPr/>
          <a:lstStyle/>
          <a:p>
            <a:pPr algn="ctr"/>
            <a:r>
              <a:rPr lang="en-US" dirty="0">
                <a:solidFill>
                  <a:schemeClr val="accent6">
                    <a:lumMod val="75000"/>
                  </a:schemeClr>
                </a:solidFill>
                <a:latin typeface="+mn-lt"/>
              </a:rPr>
              <a:t>Absences</a:t>
            </a:r>
            <a:r>
              <a:rPr lang="en-US" dirty="0"/>
              <a:t> </a:t>
            </a:r>
            <a:endParaRPr lang="en-GB" dirty="0"/>
          </a:p>
        </p:txBody>
      </p:sp>
      <p:sp>
        <p:nvSpPr>
          <p:cNvPr id="3" name="Content Placeholder 2">
            <a:extLst>
              <a:ext uri="{FF2B5EF4-FFF2-40B4-BE49-F238E27FC236}">
                <a16:creationId xmlns:a16="http://schemas.microsoft.com/office/drawing/2014/main" id="{7B73094F-6FF6-9D11-D48A-45E80A5558B6}"/>
              </a:ext>
            </a:extLst>
          </p:cNvPr>
          <p:cNvSpPr>
            <a:spLocks noGrp="1"/>
          </p:cNvSpPr>
          <p:nvPr>
            <p:ph idx="1"/>
          </p:nvPr>
        </p:nvSpPr>
        <p:spPr>
          <a:xfrm>
            <a:off x="207437" y="1796284"/>
            <a:ext cx="9227502" cy="5167312"/>
          </a:xfrm>
        </p:spPr>
        <p:txBody>
          <a:bodyPr>
            <a:normAutofit/>
          </a:bodyPr>
          <a:lstStyle/>
          <a:p>
            <a:pPr lvl="0">
              <a:buBlip>
                <a:blip r:embed="rId2"/>
              </a:buBlip>
            </a:pPr>
            <a:r>
              <a:rPr lang="en-GB" sz="1600" dirty="0">
                <a:effectLst/>
                <a:ea typeface="Times New Roman" panose="02020603050405020304" pitchFamily="18" charset="0"/>
                <a:cs typeface="Californian FB" panose="0207040306080B030204" pitchFamily="18" charset="0"/>
              </a:rPr>
              <a:t>If you are too unwell to come to work</a:t>
            </a:r>
            <a:r>
              <a:rPr lang="en-GB" sz="1600" dirty="0">
                <a:ea typeface="Times New Roman" panose="02020603050405020304" pitchFamily="18" charset="0"/>
                <a:cs typeface="Californian FB" panose="0207040306080B030204" pitchFamily="18" charset="0"/>
              </a:rPr>
              <a:t>, i</a:t>
            </a:r>
            <a:r>
              <a:rPr lang="en-GB" sz="1600" dirty="0">
                <a:effectLst/>
                <a:ea typeface="Times New Roman" panose="02020603050405020304" pitchFamily="18" charset="0"/>
                <a:cs typeface="Californian FB" panose="0207040306080B030204" pitchFamily="18" charset="0"/>
              </a:rPr>
              <a:t>t is a requirement you contact your line manager or other nominated appropriate person </a:t>
            </a:r>
            <a:r>
              <a:rPr lang="en-GB" sz="1600" b="1" dirty="0">
                <a:effectLst/>
                <a:ea typeface="Times New Roman" panose="02020603050405020304" pitchFamily="18" charset="0"/>
                <a:cs typeface="Californian FB" panose="0207040306080B030204" pitchFamily="18" charset="0"/>
              </a:rPr>
              <a:t>as well as </a:t>
            </a:r>
            <a:r>
              <a:rPr lang="en-GB" sz="1600" dirty="0">
                <a:effectLst/>
                <a:ea typeface="Times New Roman" panose="02020603050405020304" pitchFamily="18" charset="0"/>
                <a:cs typeface="Californian FB" panose="0207040306080B030204" pitchFamily="18" charset="0"/>
              </a:rPr>
              <a:t>the school office to report your absence. You should aim to do this as early as possible and before your normal start time. (Ideally </a:t>
            </a:r>
            <a:r>
              <a:rPr lang="en-GB" sz="1600" b="1" dirty="0">
                <a:effectLst/>
                <a:ea typeface="Times New Roman" panose="02020603050405020304" pitchFamily="18" charset="0"/>
                <a:cs typeface="Californian FB" panose="0207040306080B030204" pitchFamily="18" charset="0"/>
              </a:rPr>
              <a:t>by 6.45am for teaching staff </a:t>
            </a:r>
            <a:r>
              <a:rPr lang="en-GB" sz="1600" dirty="0">
                <a:effectLst/>
                <a:ea typeface="Times New Roman" panose="02020603050405020304" pitchFamily="18" charset="0"/>
                <a:cs typeface="Californian FB" panose="0207040306080B030204" pitchFamily="18" charset="0"/>
              </a:rPr>
              <a:t>and </a:t>
            </a:r>
            <a:r>
              <a:rPr lang="en-GB" sz="1600" b="1" dirty="0">
                <a:effectLst/>
                <a:ea typeface="Times New Roman" panose="02020603050405020304" pitchFamily="18" charset="0"/>
                <a:cs typeface="Californian FB" panose="0207040306080B030204" pitchFamily="18" charset="0"/>
              </a:rPr>
              <a:t>by 7am for support staff</a:t>
            </a:r>
            <a:r>
              <a:rPr lang="en-GB" sz="1600" dirty="0">
                <a:effectLst/>
                <a:ea typeface="Times New Roman" panose="02020603050405020304" pitchFamily="18" charset="0"/>
                <a:cs typeface="Californian FB" panose="0207040306080B030204" pitchFamily="18" charset="0"/>
              </a:rPr>
              <a:t>)</a:t>
            </a:r>
          </a:p>
          <a:p>
            <a:pPr marL="0" lvl="0" indent="0">
              <a:buNone/>
            </a:pPr>
            <a:endParaRPr lang="en-GB" sz="1600" dirty="0">
              <a:effectLst/>
              <a:ea typeface="Times New Roman" panose="02020603050405020304" pitchFamily="18" charset="0"/>
              <a:cs typeface="Californian FB" panose="0207040306080B030204" pitchFamily="18" charset="0"/>
            </a:endParaRPr>
          </a:p>
          <a:p>
            <a:pPr lvl="0">
              <a:buBlip>
                <a:blip r:embed="rId2"/>
              </a:buBlip>
            </a:pPr>
            <a:r>
              <a:rPr lang="en-GB" sz="1600" dirty="0">
                <a:effectLst/>
                <a:ea typeface="Times New Roman" panose="02020603050405020304" pitchFamily="18" charset="0"/>
                <a:cs typeface="Californian FB" panose="0207040306080B030204" pitchFamily="18" charset="0"/>
              </a:rPr>
              <a:t>Key Contacts</a:t>
            </a:r>
            <a:r>
              <a:rPr lang="en-GB" sz="1600" dirty="0">
                <a:effectLst/>
                <a:ea typeface="Times New Roman" panose="02020603050405020304" pitchFamily="18" charset="0"/>
                <a:cs typeface="Californian FB" panose="0207040306080B030204" pitchFamily="18" charset="0"/>
                <a:sym typeface="Wingdings" panose="05000000000000000000" pitchFamily="2" charset="2"/>
              </a:rPr>
              <a:t> </a:t>
            </a:r>
            <a:r>
              <a:rPr lang="en-GB" sz="1600" dirty="0">
                <a:effectLst/>
                <a:ea typeface="Times New Roman" panose="02020603050405020304" pitchFamily="18" charset="0"/>
                <a:cs typeface="Californian FB" panose="0207040306080B030204" pitchFamily="18" charset="0"/>
              </a:rPr>
              <a:t>Sarah Inman: 07990974381, Sue </a:t>
            </a:r>
            <a:r>
              <a:rPr lang="en-GB" sz="1600" dirty="0" err="1">
                <a:effectLst/>
                <a:ea typeface="Times New Roman" panose="02020603050405020304" pitchFamily="18" charset="0"/>
                <a:cs typeface="Californian FB" panose="0207040306080B030204" pitchFamily="18" charset="0"/>
              </a:rPr>
              <a:t>Willans</a:t>
            </a:r>
            <a:r>
              <a:rPr lang="en-GB" sz="1600" dirty="0">
                <a:ea typeface="Times New Roman" panose="02020603050405020304" pitchFamily="18" charset="0"/>
                <a:cs typeface="Californian FB" panose="0207040306080B030204" pitchFamily="18" charset="0"/>
              </a:rPr>
              <a:t>: </a:t>
            </a:r>
            <a:r>
              <a:rPr lang="en-GB" sz="1600" dirty="0">
                <a:effectLst/>
                <a:ea typeface="Times New Roman" panose="02020603050405020304" pitchFamily="18" charset="0"/>
                <a:cs typeface="Californian FB" panose="0207040306080B030204" pitchFamily="18" charset="0"/>
              </a:rPr>
              <a:t>07931 809728</a:t>
            </a:r>
            <a:r>
              <a:rPr lang="en-GB" sz="1600" dirty="0">
                <a:ea typeface="Times New Roman" panose="02020603050405020304" pitchFamily="18" charset="0"/>
                <a:cs typeface="Californian FB" panose="0207040306080B030204" pitchFamily="18" charset="0"/>
              </a:rPr>
              <a:t>, S</a:t>
            </a:r>
            <a:r>
              <a:rPr lang="en-GB" sz="1600" dirty="0">
                <a:effectLst/>
                <a:ea typeface="Times New Roman" panose="02020603050405020304" pitchFamily="18" charset="0"/>
                <a:cs typeface="Californian FB" panose="0207040306080B030204" pitchFamily="18" charset="0"/>
              </a:rPr>
              <a:t>chool office: 01462 620555.</a:t>
            </a:r>
          </a:p>
          <a:p>
            <a:pPr marL="0" lvl="0" indent="0">
              <a:buNone/>
            </a:pPr>
            <a:endParaRPr lang="en-GB" sz="1600" dirty="0">
              <a:effectLst/>
              <a:ea typeface="Times New Roman" panose="02020603050405020304" pitchFamily="18" charset="0"/>
              <a:cs typeface="Californian FB" panose="0207040306080B030204" pitchFamily="18" charset="0"/>
            </a:endParaRPr>
          </a:p>
          <a:p>
            <a:pPr lvl="0">
              <a:buBlip>
                <a:blip r:embed="rId2"/>
              </a:buBlip>
            </a:pPr>
            <a:r>
              <a:rPr lang="en-GB" sz="1600" dirty="0">
                <a:ea typeface="Times New Roman" panose="02020603050405020304" pitchFamily="18" charset="0"/>
              </a:rPr>
              <a:t>For each subsequent day of absence after the first day, you should contact your line manager as early as possible and before your normal start time.</a:t>
            </a:r>
          </a:p>
          <a:p>
            <a:pPr marL="0" lvl="0" indent="0">
              <a:buNone/>
            </a:pPr>
            <a:endParaRPr lang="en-GB" sz="1600" dirty="0">
              <a:ea typeface="Times New Roman" panose="02020603050405020304" pitchFamily="18" charset="0"/>
            </a:endParaRPr>
          </a:p>
          <a:p>
            <a:pPr lvl="0">
              <a:buBlip>
                <a:blip r:embed="rId2"/>
              </a:buBlip>
            </a:pPr>
            <a:r>
              <a:rPr lang="en-US" sz="1600" dirty="0">
                <a:effectLst/>
                <a:ea typeface="Times New Roman" panose="02020603050405020304" pitchFamily="18" charset="0"/>
                <a:cs typeface="Californian FB" panose="0207040306080B030204" pitchFamily="18" charset="0"/>
              </a:rPr>
              <a:t>Self-certification forms must be completed for illness absences </a:t>
            </a:r>
            <a:r>
              <a:rPr lang="en-US" sz="1600" dirty="0">
                <a:ea typeface="Times New Roman" panose="02020603050405020304" pitchFamily="18" charset="0"/>
                <a:cs typeface="Californian FB" panose="0207040306080B030204" pitchFamily="18" charset="0"/>
              </a:rPr>
              <a:t>over</a:t>
            </a:r>
            <a:r>
              <a:rPr lang="en-US" sz="1600" dirty="0">
                <a:effectLst/>
                <a:ea typeface="Times New Roman" panose="02020603050405020304" pitchFamily="18" charset="0"/>
                <a:cs typeface="Californian FB" panose="0207040306080B030204" pitchFamily="18" charset="0"/>
              </a:rPr>
              <a:t> 2 days.  A doctor’s certificate is required for longer absences of 7 days or more.</a:t>
            </a:r>
          </a:p>
          <a:p>
            <a:pPr marL="0" lvl="0" indent="0">
              <a:buNone/>
            </a:pPr>
            <a:endParaRPr lang="en-GB" sz="1600" dirty="0">
              <a:ea typeface="Times New Roman" panose="02020603050405020304" pitchFamily="18" charset="0"/>
            </a:endParaRPr>
          </a:p>
          <a:p>
            <a:pPr lvl="0">
              <a:buBlip>
                <a:blip r:embed="rId2"/>
              </a:buBlip>
            </a:pPr>
            <a:r>
              <a:rPr lang="en-US" sz="1600" dirty="0">
                <a:effectLst/>
                <a:ea typeface="Times New Roman" panose="02020603050405020304" pitchFamily="18" charset="0"/>
                <a:cs typeface="Californian FB" panose="0207040306080B030204" pitchFamily="18" charset="0"/>
              </a:rPr>
              <a:t>The office administration logs all absences. Frequent absences will be referred to the HR/OH team if informal school action does not show an improvement in absence.</a:t>
            </a:r>
            <a:endParaRPr lang="en-GB" sz="1600" dirty="0">
              <a:effectLst/>
              <a:ea typeface="Times New Roman" panose="02020603050405020304" pitchFamily="18" charset="0"/>
            </a:endParaRPr>
          </a:p>
          <a:p>
            <a:pPr marL="0" indent="0" algn="just">
              <a:buNone/>
            </a:pPr>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4098" name="Picture 2" descr="Sick Faces ">
            <a:extLst>
              <a:ext uri="{FF2B5EF4-FFF2-40B4-BE49-F238E27FC236}">
                <a16:creationId xmlns:a16="http://schemas.microsoft.com/office/drawing/2014/main" id="{3B78B62B-0614-0BC0-9B66-33634ED9C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352" y="1257069"/>
            <a:ext cx="1951038" cy="2080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88977B-8DC1-CF69-CF0A-B2CC42577A5F}"/>
              </a:ext>
            </a:extLst>
          </p:cNvPr>
          <p:cNvSpPr txBox="1"/>
          <p:nvPr/>
        </p:nvSpPr>
        <p:spPr>
          <a:xfrm>
            <a:off x="9609204" y="3754488"/>
            <a:ext cx="2436178" cy="2308324"/>
          </a:xfrm>
          <a:prstGeom prst="rect">
            <a:avLst/>
          </a:prstGeom>
          <a:noFill/>
        </p:spPr>
        <p:txBody>
          <a:bodyPr wrap="square" rtlCol="0">
            <a:spAutoFit/>
          </a:bodyPr>
          <a:lstStyle/>
          <a:p>
            <a:r>
              <a:rPr lang="en-US" sz="2400" b="1" dirty="0">
                <a:solidFill>
                  <a:srgbClr val="FF0000"/>
                </a:solidFill>
              </a:rPr>
              <a:t>Please read the </a:t>
            </a:r>
            <a:r>
              <a:rPr lang="en-US" sz="2400" b="1" dirty="0">
                <a:solidFill>
                  <a:srgbClr val="FF0000"/>
                </a:solidFill>
                <a:hlinkClick r:id="rId4">
                  <a:extLst>
                    <a:ext uri="{A12FA001-AC4F-418D-AE19-62706E023703}">
                      <ahyp:hlinkClr xmlns:ahyp="http://schemas.microsoft.com/office/drawing/2018/hyperlinkcolor" val="tx"/>
                    </a:ext>
                  </a:extLst>
                </a:hlinkClick>
              </a:rPr>
              <a:t>Staff Health, Absence and Attendance Policy </a:t>
            </a:r>
            <a:r>
              <a:rPr lang="en-US" sz="2400" b="1" dirty="0">
                <a:solidFill>
                  <a:srgbClr val="FF0000"/>
                </a:solidFill>
              </a:rPr>
              <a:t>for further information.</a:t>
            </a:r>
            <a:endParaRPr lang="en-GB" sz="2400" b="1" dirty="0">
              <a:solidFill>
                <a:srgbClr val="FF0000"/>
              </a:solidFill>
            </a:endParaRPr>
          </a:p>
        </p:txBody>
      </p:sp>
      <p:pic>
        <p:nvPicPr>
          <p:cNvPr id="6" name="Picture 5">
            <a:extLst>
              <a:ext uri="{FF2B5EF4-FFF2-40B4-BE49-F238E27FC236}">
                <a16:creationId xmlns:a16="http://schemas.microsoft.com/office/drawing/2014/main" id="{DA722352-2BFF-8346-B78E-D671549A7BCD}"/>
              </a:ext>
            </a:extLst>
          </p:cNvPr>
          <p:cNvPicPr>
            <a:picLocks noChangeAspect="1"/>
          </p:cNvPicPr>
          <p:nvPr/>
        </p:nvPicPr>
        <p:blipFill>
          <a:blip r:embed="rId5"/>
          <a:stretch>
            <a:fillRect/>
          </a:stretch>
        </p:blipFill>
        <p:spPr>
          <a:xfrm>
            <a:off x="102319" y="840620"/>
            <a:ext cx="11702217" cy="416449"/>
          </a:xfrm>
          <a:prstGeom prst="rect">
            <a:avLst/>
          </a:prstGeom>
        </p:spPr>
      </p:pic>
      <p:sp>
        <p:nvSpPr>
          <p:cNvPr id="7" name="Rectangle: Rounded Corners 6">
            <a:hlinkClick r:id="rId6" action="ppaction://hlinksldjump"/>
            <a:extLst>
              <a:ext uri="{FF2B5EF4-FFF2-40B4-BE49-F238E27FC236}">
                <a16:creationId xmlns:a16="http://schemas.microsoft.com/office/drawing/2014/main" id="{E3917CD0-195E-EEA4-860E-BAABE0BC89DD}"/>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23213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DD28-5FAA-89FD-37CC-902A9BC45E37}"/>
              </a:ext>
            </a:extLst>
          </p:cNvPr>
          <p:cNvSpPr>
            <a:spLocks noGrp="1"/>
          </p:cNvSpPr>
          <p:nvPr>
            <p:ph type="title"/>
          </p:nvPr>
        </p:nvSpPr>
        <p:spPr>
          <a:xfrm>
            <a:off x="4000167" y="288119"/>
            <a:ext cx="3906520" cy="1325563"/>
          </a:xfrm>
        </p:spPr>
        <p:txBody>
          <a:bodyPr>
            <a:normAutofit fontScale="90000"/>
          </a:bodyPr>
          <a:lstStyle/>
          <a:p>
            <a:pPr algn="ctr"/>
            <a:r>
              <a:rPr lang="en-US" sz="4900" dirty="0">
                <a:solidFill>
                  <a:schemeClr val="accent6">
                    <a:lumMod val="75000"/>
                  </a:schemeClr>
                </a:solidFill>
                <a:effectLst/>
                <a:latin typeface="+mn-lt"/>
                <a:cs typeface="Californian FB" panose="0207040306080B030204" pitchFamily="18" charset="0"/>
              </a:rPr>
              <a:t>Communication</a:t>
            </a:r>
            <a:br>
              <a:rPr lang="en-GB" sz="4400" b="1" dirty="0">
                <a:effectLst/>
                <a:latin typeface="Atlanta" panose="020B0502020202020204" pitchFamily="34" charset="0"/>
                <a:cs typeface="Atlanta" panose="020B0502020202020204" pitchFamily="34" charset="0"/>
              </a:rPr>
            </a:br>
            <a:r>
              <a:rPr lang="en-US" sz="4400" dirty="0">
                <a:effectLst/>
                <a:latin typeface="Californian FB" panose="0207040306080B030204" pitchFamily="18" charset="0"/>
                <a:ea typeface="Times New Roman" panose="02020603050405020304" pitchFamily="18" charset="0"/>
                <a:cs typeface="Californian FB" panose="0207040306080B030204" pitchFamily="18" charset="0"/>
              </a:rPr>
              <a:t> </a:t>
            </a:r>
            <a:br>
              <a:rPr lang="en-GB" sz="44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4EC35F0-ADC9-1A74-1543-302814E99CD6}"/>
              </a:ext>
            </a:extLst>
          </p:cNvPr>
          <p:cNvSpPr>
            <a:spLocks noGrp="1"/>
          </p:cNvSpPr>
          <p:nvPr>
            <p:ph idx="1"/>
          </p:nvPr>
        </p:nvSpPr>
        <p:spPr>
          <a:xfrm>
            <a:off x="71438" y="1240790"/>
            <a:ext cx="12049124" cy="6664960"/>
          </a:xfrm>
        </p:spPr>
        <p:txBody>
          <a:bodyPr>
            <a:normAutofit/>
          </a:bodyPr>
          <a:lstStyle/>
          <a:p>
            <a:pPr>
              <a:buBlip>
                <a:blip r:embed="rId2"/>
              </a:buBlip>
            </a:pPr>
            <a:r>
              <a:rPr lang="en-US" sz="1600" dirty="0">
                <a:effectLst/>
                <a:ea typeface="Times New Roman" panose="02020603050405020304" pitchFamily="18" charset="0"/>
                <a:cs typeface="Californian FB" panose="0207040306080B030204" pitchFamily="18" charset="0"/>
              </a:rPr>
              <a:t>There are two whiteboards in the staffroom for whole school communication: one gives daily information; the other for the week ahead. Both boards should be checked first thing each morning by every member of staff. </a:t>
            </a:r>
          </a:p>
          <a:p>
            <a:pPr>
              <a:buBlip>
                <a:blip r:embed="rId2"/>
              </a:buBlip>
            </a:pPr>
            <a:r>
              <a:rPr lang="en-US" sz="1600" dirty="0">
                <a:effectLst/>
                <a:ea typeface="Times New Roman" panose="02020603050405020304" pitchFamily="18" charset="0"/>
                <a:cs typeface="Californian FB" panose="0207040306080B030204" pitchFamily="18" charset="0"/>
              </a:rPr>
              <a:t>There is one staff meeting for teaching staff per week: </a:t>
            </a:r>
            <a:r>
              <a:rPr lang="en-US" sz="1600" b="1" dirty="0">
                <a:effectLst/>
                <a:ea typeface="Times New Roman" panose="02020603050405020304" pitchFamily="18" charset="0"/>
                <a:cs typeface="Californian FB" panose="0207040306080B030204" pitchFamily="18" charset="0"/>
              </a:rPr>
              <a:t>3.30-5pm on Tuesdays </a:t>
            </a:r>
            <a:r>
              <a:rPr lang="en-US" sz="1600" dirty="0">
                <a:effectLst/>
                <a:ea typeface="Times New Roman" panose="02020603050405020304" pitchFamily="18" charset="0"/>
                <a:cs typeface="Californian FB" panose="0207040306080B030204" pitchFamily="18" charset="0"/>
              </a:rPr>
              <a:t>for CPD including diary dates. (Teaching students on placements are encouraged to attend these meetings)</a:t>
            </a:r>
          </a:p>
          <a:p>
            <a:pPr>
              <a:buBlip>
                <a:blip r:embed="rId2"/>
              </a:buBlip>
            </a:pPr>
            <a:r>
              <a:rPr lang="en-US" sz="1600" dirty="0">
                <a:effectLst/>
                <a:ea typeface="Times New Roman" panose="02020603050405020304" pitchFamily="18" charset="0"/>
                <a:cs typeface="Californian FB" panose="0207040306080B030204" pitchFamily="18" charset="0"/>
              </a:rPr>
              <a:t>LSAs and MSAs will have a meeting twice termly with the SENCO.</a:t>
            </a:r>
            <a:endParaRPr lang="en-GB" sz="1600" dirty="0">
              <a:effectLst/>
              <a:ea typeface="Times New Roman" panose="02020603050405020304" pitchFamily="18" charset="0"/>
            </a:endParaRPr>
          </a:p>
          <a:p>
            <a:pPr>
              <a:buBlip>
                <a:blip r:embed="rId2"/>
              </a:buBlip>
            </a:pPr>
            <a:r>
              <a:rPr lang="en-US" sz="1600" dirty="0">
                <a:ea typeface="Times New Roman" panose="02020603050405020304" pitchFamily="18" charset="0"/>
                <a:cs typeface="Californian FB" panose="0207040306080B030204" pitchFamily="18" charset="0"/>
              </a:rPr>
              <a:t>BSAs</a:t>
            </a:r>
            <a:r>
              <a:rPr lang="en-US" sz="1600" dirty="0">
                <a:effectLst/>
                <a:ea typeface="Times New Roman" panose="02020603050405020304" pitchFamily="18" charset="0"/>
                <a:cs typeface="Californian FB" panose="0207040306080B030204" pitchFamily="18" charset="0"/>
              </a:rPr>
              <a:t> meet once a month after school for a team meeting.</a:t>
            </a:r>
          </a:p>
          <a:p>
            <a:pPr marL="0" indent="0">
              <a:buNone/>
            </a:pPr>
            <a:endParaRPr lang="en-GB" sz="1600" dirty="0">
              <a:effectLst/>
              <a:ea typeface="Times New Roman" panose="02020603050405020304" pitchFamily="18" charset="0"/>
            </a:endParaRPr>
          </a:p>
          <a:p>
            <a:pPr>
              <a:buBlip>
                <a:blip r:embed="rId2"/>
              </a:buBlip>
            </a:pPr>
            <a:r>
              <a:rPr lang="en-US" sz="1600" dirty="0">
                <a:effectLst/>
                <a:ea typeface="Times New Roman" panose="02020603050405020304" pitchFamily="18" charset="0"/>
                <a:cs typeface="Californian FB" panose="0207040306080B030204" pitchFamily="18" charset="0"/>
              </a:rPr>
              <a:t>Work experience staff, volunteers and support staff may be required to attend whole staff training sessions on INSET days or as twilight sessions. Staff will be informed of these training dates ahead of time. Some training will be compulsory.</a:t>
            </a:r>
            <a:endParaRPr lang="en-GB" sz="1600" dirty="0">
              <a:effectLst/>
              <a:ea typeface="Times New Roman" panose="02020603050405020304" pitchFamily="18" charset="0"/>
            </a:endParaRPr>
          </a:p>
          <a:p>
            <a:pPr>
              <a:buBlip>
                <a:blip r:embed="rId2"/>
              </a:buBlip>
            </a:pPr>
            <a:r>
              <a:rPr lang="en-US" sz="1600" dirty="0">
                <a:ea typeface="Times New Roman" panose="02020603050405020304" pitchFamily="18" charset="0"/>
                <a:cs typeface="Californian FB" panose="0207040306080B030204" pitchFamily="18" charset="0"/>
              </a:rPr>
              <a:t>Minutes are kept for each meeting and emailed out. Staff unable to attend a meeting are expected to read the minutes. </a:t>
            </a:r>
          </a:p>
          <a:p>
            <a:pPr>
              <a:buBlip>
                <a:blip r:embed="rId2"/>
              </a:buBlip>
            </a:pPr>
            <a:r>
              <a:rPr lang="en-US" sz="1600" dirty="0">
                <a:ea typeface="Times New Roman" panose="02020603050405020304" pitchFamily="18" charset="0"/>
              </a:rPr>
              <a:t>Every member of staff has a school email, which they are expected to check daily. </a:t>
            </a:r>
          </a:p>
          <a:p>
            <a:pPr>
              <a:buBlip>
                <a:blip r:embed="rId2"/>
              </a:buBlip>
            </a:pPr>
            <a:r>
              <a:rPr lang="en-US" sz="1600" dirty="0">
                <a:ea typeface="Times New Roman" panose="02020603050405020304" pitchFamily="18" charset="0"/>
              </a:rPr>
              <a:t>Every member of the BST, SLT and each year group has a walkie talkie for communicating in emergencies  </a:t>
            </a:r>
          </a:p>
          <a:p>
            <a:pPr marL="0" indent="0" algn="ctr">
              <a:buNone/>
            </a:pPr>
            <a:r>
              <a:rPr lang="en-US" sz="2400" b="1" dirty="0">
                <a:solidFill>
                  <a:srgbClr val="FF0000"/>
                </a:solidFill>
                <a:effectLst/>
                <a:ea typeface="Times New Roman" panose="02020603050405020304" pitchFamily="18" charset="0"/>
                <a:cs typeface="Californian FB" panose="0207040306080B030204" pitchFamily="18" charset="0"/>
              </a:rPr>
              <a:t>Please read and sign the </a:t>
            </a:r>
            <a:r>
              <a:rPr lang="en-US" sz="2400" b="1" dirty="0">
                <a:solidFill>
                  <a:srgbClr val="FF0000"/>
                </a:solidFill>
                <a:effectLst/>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ICT Acceptable </a:t>
            </a:r>
            <a:r>
              <a:rPr lang="en-US" sz="2400" b="1" dirty="0">
                <a:solidFill>
                  <a:srgbClr val="FF0000"/>
                </a:solidFill>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U</a:t>
            </a:r>
            <a:r>
              <a:rPr lang="en-US" sz="2400" b="1" dirty="0">
                <a:solidFill>
                  <a:srgbClr val="FF0000"/>
                </a:solidFill>
                <a:effectLst/>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se </a:t>
            </a:r>
            <a:r>
              <a:rPr lang="en-US" sz="2400" b="1" dirty="0">
                <a:solidFill>
                  <a:srgbClr val="FF0000"/>
                </a:solidFill>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A</a:t>
            </a:r>
            <a:r>
              <a:rPr lang="en-US" sz="2400" b="1" dirty="0">
                <a:solidFill>
                  <a:srgbClr val="FF0000"/>
                </a:solidFill>
                <a:effectLst/>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greement </a:t>
            </a:r>
            <a:r>
              <a:rPr lang="en-US" sz="2400" b="1" dirty="0">
                <a:solidFill>
                  <a:srgbClr val="FF0000"/>
                </a:solidFill>
                <a:effectLst/>
                <a:ea typeface="Times New Roman" panose="02020603050405020304" pitchFamily="18" charset="0"/>
                <a:cs typeface="Californian FB" panose="0207040306080B030204" pitchFamily="18" charset="0"/>
              </a:rPr>
              <a:t>in relation to using technology for communication. </a:t>
            </a:r>
            <a:endParaRPr lang="en-GB" sz="1800" dirty="0">
              <a:effectLst/>
              <a:ea typeface="Times New Roman" panose="02020603050405020304" pitchFamily="18" charset="0"/>
            </a:endParaRPr>
          </a:p>
          <a:p>
            <a:pPr>
              <a:buBlip>
                <a:blip r:embed="rId2"/>
              </a:buBlip>
            </a:pPr>
            <a:r>
              <a:rPr lang="en-US" sz="1800" b="1" dirty="0">
                <a:effectLst/>
                <a:ea typeface="Times New Roman" panose="02020603050405020304" pitchFamily="18" charset="0"/>
                <a:cs typeface="Californian FB" panose="0207040306080B030204" pitchFamily="18" charset="0"/>
              </a:rPr>
              <a:t>NO MOBILE PHONES OUT IN CLASSROOMS (adults and pupils).</a:t>
            </a:r>
            <a:endParaRPr lang="en-GB" sz="1800" dirty="0">
              <a:effectLst/>
              <a:ea typeface="Times New Roman" panose="02020603050405020304" pitchFamily="18" charset="0"/>
            </a:endParaRPr>
          </a:p>
          <a:p>
            <a:pPr>
              <a:buBlip>
                <a:blip r:embed="rId2"/>
              </a:buBlip>
            </a:pPr>
            <a:r>
              <a:rPr lang="en-US" sz="1800" b="1" dirty="0">
                <a:effectLst/>
                <a:ea typeface="Times New Roman" panose="02020603050405020304" pitchFamily="18" charset="0"/>
                <a:cs typeface="Californian FB" panose="0207040306080B030204" pitchFamily="18" charset="0"/>
              </a:rPr>
              <a:t>Children’s mobile phones must be collected in each morning by the class teacher and locked                                                 away in the year group cupboards, they should not be in lockers, bags or in drawers. </a:t>
            </a:r>
            <a:endParaRPr lang="en-GB" sz="1800" dirty="0">
              <a:effectLst/>
              <a:ea typeface="Times New Roman" panose="02020603050405020304" pitchFamily="18" charset="0"/>
            </a:endParaRPr>
          </a:p>
        </p:txBody>
      </p:sp>
      <p:pic>
        <p:nvPicPr>
          <p:cNvPr id="2050" name="Picture 2">
            <a:extLst>
              <a:ext uri="{FF2B5EF4-FFF2-40B4-BE49-F238E27FC236}">
                <a16:creationId xmlns:a16="http://schemas.microsoft.com/office/drawing/2014/main" id="{50659982-36EE-47CD-A5BB-5A45C01E10A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807561">
            <a:off x="9446446" y="5487940"/>
            <a:ext cx="606544" cy="11729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0FC1C52-2B39-5D86-4C7A-A9FA6F216914}"/>
              </a:ext>
            </a:extLst>
          </p:cNvPr>
          <p:cNvPicPr>
            <a:picLocks noChangeAspect="1"/>
          </p:cNvPicPr>
          <p:nvPr/>
        </p:nvPicPr>
        <p:blipFill>
          <a:blip r:embed="rId5"/>
          <a:stretch>
            <a:fillRect/>
          </a:stretch>
        </p:blipFill>
        <p:spPr>
          <a:xfrm>
            <a:off x="102319" y="840620"/>
            <a:ext cx="11702217" cy="416449"/>
          </a:xfrm>
          <a:prstGeom prst="rect">
            <a:avLst/>
          </a:prstGeom>
        </p:spPr>
      </p:pic>
      <p:pic>
        <p:nvPicPr>
          <p:cNvPr id="5" name="Picture 4" descr="A picture containing text, silhouette&#10;&#10;Description automatically generated">
            <a:extLst>
              <a:ext uri="{FF2B5EF4-FFF2-40B4-BE49-F238E27FC236}">
                <a16:creationId xmlns:a16="http://schemas.microsoft.com/office/drawing/2014/main" id="{662F43AE-9568-93C3-D221-E18AB744D3F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49718" y="2162929"/>
            <a:ext cx="1466159" cy="1266071"/>
          </a:xfrm>
          <a:prstGeom prst="rect">
            <a:avLst/>
          </a:prstGeom>
        </p:spPr>
      </p:pic>
      <p:sp>
        <p:nvSpPr>
          <p:cNvPr id="4" name="Rectangle: Rounded Corners 3">
            <a:hlinkClick r:id="rId7" action="ppaction://hlinksldjump"/>
            <a:extLst>
              <a:ext uri="{FF2B5EF4-FFF2-40B4-BE49-F238E27FC236}">
                <a16:creationId xmlns:a16="http://schemas.microsoft.com/office/drawing/2014/main" id="{2E334E8D-0A93-9AA8-EC67-EE7F78AD387F}"/>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76002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27F9-1B04-84E1-B9B7-92D32F4902FD}"/>
              </a:ext>
            </a:extLst>
          </p:cNvPr>
          <p:cNvSpPr>
            <a:spLocks noGrp="1"/>
          </p:cNvSpPr>
          <p:nvPr>
            <p:ph type="title"/>
          </p:nvPr>
        </p:nvSpPr>
        <p:spPr/>
        <p:txBody>
          <a:bodyPr>
            <a:normAutofit fontScale="90000"/>
          </a:bodyPr>
          <a:lstStyle/>
          <a:p>
            <a:pPr algn="ctr"/>
            <a:r>
              <a:rPr lang="en-US" sz="4900" dirty="0">
                <a:solidFill>
                  <a:schemeClr val="accent6">
                    <a:lumMod val="75000"/>
                  </a:schemeClr>
                </a:solidFill>
                <a:latin typeface="+mn-lt"/>
                <a:ea typeface="Times New Roman" panose="02020603050405020304" pitchFamily="18" charset="0"/>
                <a:cs typeface="Californian FB" panose="0207040306080B030204" pitchFamily="18" charset="0"/>
              </a:rPr>
              <a:t>Office Procedures</a:t>
            </a:r>
            <a:br>
              <a:rPr lang="en-GB" dirty="0">
                <a:latin typeface="Times New Roman" panose="02020603050405020304" pitchFamily="18" charset="0"/>
                <a:ea typeface="Times New Roman" panose="02020603050405020304" pitchFamily="18" charset="0"/>
              </a:rPr>
            </a:br>
            <a:r>
              <a:rPr lang="en-US" dirty="0">
                <a:latin typeface="Californian FB" panose="0207040306080B030204" pitchFamily="18" charset="0"/>
                <a:ea typeface="Times New Roman" panose="02020603050405020304" pitchFamily="18" charset="0"/>
                <a:cs typeface="Californian FB" panose="0207040306080B030204" pitchFamily="18" charset="0"/>
              </a:rPr>
              <a:t>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B57966E-8D78-2CF1-EBF3-DCB5F1167ECB}"/>
              </a:ext>
            </a:extLst>
          </p:cNvPr>
          <p:cNvSpPr>
            <a:spLocks noGrp="1"/>
          </p:cNvSpPr>
          <p:nvPr>
            <p:ph idx="1"/>
          </p:nvPr>
        </p:nvSpPr>
        <p:spPr>
          <a:xfrm>
            <a:off x="193882" y="1285875"/>
            <a:ext cx="11804234" cy="5753100"/>
          </a:xfrm>
        </p:spPr>
        <p:txBody>
          <a:bodyPr>
            <a:normAutofit/>
          </a:bodyPr>
          <a:lstStyle/>
          <a:p>
            <a:pPr lvl="0" algn="just">
              <a:buBlip>
                <a:blip r:embed="rId2"/>
              </a:buBlip>
            </a:pPr>
            <a:r>
              <a:rPr lang="en-US" sz="1600" dirty="0">
                <a:effectLst/>
                <a:ea typeface="Times New Roman" panose="02020603050405020304" pitchFamily="18" charset="0"/>
                <a:cs typeface="Californian FB" panose="0207040306080B030204" pitchFamily="18" charset="0"/>
              </a:rPr>
              <a:t>Staff post and messages (including pay slips) will be delivered to individuals </a:t>
            </a:r>
            <a:r>
              <a:rPr lang="en-US" sz="1600" dirty="0">
                <a:ea typeface="Times New Roman" panose="02020603050405020304" pitchFamily="18" charset="0"/>
                <a:cs typeface="Californian FB" panose="0207040306080B030204" pitchFamily="18" charset="0"/>
              </a:rPr>
              <a:t>pigeon-holes</a:t>
            </a:r>
            <a:r>
              <a:rPr lang="en-US" sz="1600" dirty="0">
                <a:effectLst/>
                <a:ea typeface="Times New Roman" panose="02020603050405020304" pitchFamily="18" charset="0"/>
                <a:cs typeface="Californian FB" panose="0207040306080B030204" pitchFamily="18" charset="0"/>
              </a:rPr>
              <a:t> in the staff room. Please check and empty your pigeon-hole regularly. </a:t>
            </a:r>
            <a:endParaRPr lang="en-GB" sz="1600" dirty="0">
              <a:ea typeface="Times New Roman" panose="02020603050405020304" pitchFamily="18" charset="0"/>
            </a:endParaRPr>
          </a:p>
          <a:p>
            <a:pPr lvl="0" algn="just">
              <a:buBlip>
                <a:blip r:embed="rId2"/>
              </a:buBlip>
            </a:pPr>
            <a:r>
              <a:rPr lang="en-GB" sz="1600" dirty="0">
                <a:ea typeface="Times New Roman" panose="02020603050405020304" pitchFamily="18" charset="0"/>
              </a:rPr>
              <a:t>Should you wish to have a school dinner, these can be order through the parent pay system. Please ask the office manager to set you up with an account. </a:t>
            </a:r>
            <a:endParaRPr lang="en-GB" sz="1600" dirty="0">
              <a:effectLst/>
              <a:ea typeface="Times New Roman" panose="02020603050405020304" pitchFamily="18" charset="0"/>
            </a:endParaRPr>
          </a:p>
          <a:p>
            <a:pPr algn="just">
              <a:buBlip>
                <a:blip r:embed="rId2"/>
              </a:buBlip>
            </a:pPr>
            <a:r>
              <a:rPr lang="en-GB" sz="1600" dirty="0">
                <a:effectLst/>
                <a:ea typeface="Times New Roman" panose="02020603050405020304" pitchFamily="18" charset="0"/>
              </a:rPr>
              <a:t>There is a telephone in the staff room for use when phoning parents/carers. Emergency contacts are accessible in the purple folders in the cupboard above the telephone. </a:t>
            </a:r>
          </a:p>
          <a:p>
            <a:pPr lvl="0" algn="just">
              <a:buBlip>
                <a:blip r:embed="rId2"/>
              </a:buBlip>
            </a:pPr>
            <a:r>
              <a:rPr lang="en-US" sz="1600" dirty="0">
                <a:effectLst/>
                <a:ea typeface="Times New Roman" panose="02020603050405020304" pitchFamily="18" charset="0"/>
                <a:cs typeface="Californian FB" panose="0207040306080B030204" pitchFamily="18" charset="0"/>
              </a:rPr>
              <a:t>Any purchases made on behalf of the school </a:t>
            </a:r>
            <a:r>
              <a:rPr lang="en-US" sz="1600" b="1" u="sng" dirty="0">
                <a:effectLst/>
                <a:ea typeface="Times New Roman" panose="02020603050405020304" pitchFamily="18" charset="0"/>
                <a:cs typeface="Californian FB" panose="0207040306080B030204" pitchFamily="18" charset="0"/>
              </a:rPr>
              <a:t>must</a:t>
            </a:r>
            <a:r>
              <a:rPr lang="en-US" sz="1600" b="1" dirty="0">
                <a:effectLst/>
                <a:ea typeface="Times New Roman" panose="02020603050405020304" pitchFamily="18" charset="0"/>
                <a:cs typeface="Californian FB" panose="0207040306080B030204" pitchFamily="18" charset="0"/>
              </a:rPr>
              <a:t> </a:t>
            </a:r>
            <a:r>
              <a:rPr lang="en-US" sz="1600" dirty="0">
                <a:effectLst/>
                <a:ea typeface="Times New Roman" panose="02020603050405020304" pitchFamily="18" charset="0"/>
                <a:cs typeface="Californian FB" panose="0207040306080B030204" pitchFamily="18" charset="0"/>
              </a:rPr>
              <a:t>be agreed by the Headteacher in advance.  This also applies to orders placed by telephone.  For Petty cash purchases, staff should submit a receipt or invoice showing the items purchased in detail and a company VAT number, to the </a:t>
            </a:r>
            <a:r>
              <a:rPr lang="en-US" sz="1600" dirty="0">
                <a:ea typeface="Times New Roman" panose="02020603050405020304" pitchFamily="18" charset="0"/>
                <a:cs typeface="Californian FB" panose="0207040306080B030204" pitchFamily="18" charset="0"/>
              </a:rPr>
              <a:t>office manager</a:t>
            </a:r>
            <a:r>
              <a:rPr lang="en-US" sz="1600" dirty="0">
                <a:effectLst/>
                <a:ea typeface="Times New Roman" panose="02020603050405020304" pitchFamily="18" charset="0"/>
                <a:cs typeface="Californian FB" panose="0207040306080B030204" pitchFamily="18" charset="0"/>
              </a:rPr>
              <a:t> who will be responsible for any reimbursement required.</a:t>
            </a: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Staff should take responsibility for informing children if they know that the club they are running will be cancelled the following week. Parents should be given a week’s notice for foreseen circumstances. The Office will phone parents if the staff member is absent on the day of the club. </a:t>
            </a:r>
          </a:p>
          <a:p>
            <a:pPr algn="just">
              <a:buBlip>
                <a:blip r:embed="rId2"/>
              </a:buBlip>
            </a:pPr>
            <a:r>
              <a:rPr lang="en-US" sz="1600" b="1" dirty="0">
                <a:ea typeface="Times New Roman" panose="02020603050405020304" pitchFamily="18" charset="0"/>
              </a:rPr>
              <a:t>Messages from the office to children about changes to home time arrangements are recorded in green books which are delivered at the end of each day. It is the responsibility of the class teachers to ensure these messages are given. </a:t>
            </a:r>
            <a:endParaRPr lang="en-GB" sz="1600" b="1" dirty="0">
              <a:effectLst/>
              <a:ea typeface="Times New Roman" panose="02020603050405020304" pitchFamily="18" charset="0"/>
            </a:endParaRPr>
          </a:p>
          <a:p>
            <a:pPr marL="0" indent="0" algn="just">
              <a:buNone/>
            </a:pPr>
            <a:endParaRPr lang="en-GB" sz="1700" dirty="0">
              <a:effectLst/>
              <a:ea typeface="Times New Roman" panose="02020603050405020304" pitchFamily="18" charset="0"/>
            </a:endParaRPr>
          </a:p>
          <a:p>
            <a:pPr lvl="0" algn="just">
              <a:buBlip>
                <a:blip r:embed="rId2"/>
              </a:buBlip>
            </a:pPr>
            <a:r>
              <a:rPr lang="en-US" sz="2400" b="1" dirty="0">
                <a:solidFill>
                  <a:schemeClr val="accent6"/>
                </a:solidFill>
                <a:effectLst/>
                <a:ea typeface="Times New Roman" panose="02020603050405020304" pitchFamily="18" charset="0"/>
                <a:cs typeface="Californian FB" panose="0207040306080B030204" pitchFamily="18" charset="0"/>
              </a:rPr>
              <a:t>Please be aware that Office staff are always busy! If you would like the Office to undertake administrative tasks for you, then please give them plenty of notice. It would be helpful to avoid the office at the start (until 10.30am) and end of the day. </a:t>
            </a:r>
            <a:endParaRPr lang="en-GB" sz="2400" b="1" dirty="0">
              <a:effectLst/>
              <a:latin typeface="Times New Roman" panose="02020603050405020304" pitchFamily="18" charset="0"/>
              <a:ea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CB27724D-A8B5-4727-496B-F321870CA834}"/>
              </a:ext>
            </a:extLst>
          </p:cNvPr>
          <p:cNvPicPr>
            <a:picLocks noChangeAspect="1"/>
          </p:cNvPicPr>
          <p:nvPr/>
        </p:nvPicPr>
        <p:blipFill>
          <a:blip r:embed="rId3"/>
          <a:stretch>
            <a:fillRect/>
          </a:stretch>
        </p:blipFill>
        <p:spPr>
          <a:xfrm>
            <a:off x="102319" y="840620"/>
            <a:ext cx="11702217" cy="416449"/>
          </a:xfrm>
          <a:prstGeom prst="rect">
            <a:avLst/>
          </a:prstGeom>
        </p:spPr>
      </p:pic>
      <p:sp>
        <p:nvSpPr>
          <p:cNvPr id="6" name="Rectangle: Rounded Corners 5">
            <a:hlinkClick r:id="rId4" action="ppaction://hlinksldjump"/>
            <a:extLst>
              <a:ext uri="{FF2B5EF4-FFF2-40B4-BE49-F238E27FC236}">
                <a16:creationId xmlns:a16="http://schemas.microsoft.com/office/drawing/2014/main" id="{25E830A0-B01A-C7B8-8F7C-BB9007C815B9}"/>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55358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3040-6EE0-85ED-97AA-E8C01FEAB332}"/>
              </a:ext>
            </a:extLst>
          </p:cNvPr>
          <p:cNvSpPr>
            <a:spLocks noGrp="1"/>
          </p:cNvSpPr>
          <p:nvPr>
            <p:ph type="title"/>
          </p:nvPr>
        </p:nvSpPr>
        <p:spPr>
          <a:xfrm>
            <a:off x="4016790" y="215493"/>
            <a:ext cx="10515600" cy="1325563"/>
          </a:xfrm>
        </p:spPr>
        <p:txBody>
          <a:bodyPr/>
          <a:lstStyle/>
          <a:p>
            <a:r>
              <a:rPr lang="en-GB" dirty="0">
                <a:solidFill>
                  <a:schemeClr val="accent6">
                    <a:lumMod val="75000"/>
                  </a:schemeClr>
                </a:solidFill>
                <a:latin typeface="+mn-lt"/>
                <a:ea typeface="Times New Roman" panose="02020603050405020304" pitchFamily="18" charset="0"/>
                <a:cs typeface="Californian FB" panose="0207040306080B030204" pitchFamily="18" charset="0"/>
              </a:rPr>
              <a:t>Record Keeping </a:t>
            </a:r>
            <a:br>
              <a:rPr lang="en-GB" dirty="0">
                <a:latin typeface="Times New Roman" panose="02020603050405020304" pitchFamily="18" charset="0"/>
                <a:ea typeface="Times New Roman" panose="02020603050405020304" pitchFamily="18" charset="0"/>
              </a:rPr>
            </a:br>
            <a:endParaRPr lang="en-GB" dirty="0"/>
          </a:p>
        </p:txBody>
      </p:sp>
      <p:sp>
        <p:nvSpPr>
          <p:cNvPr id="5" name="Rectangle 4">
            <a:extLst>
              <a:ext uri="{FF2B5EF4-FFF2-40B4-BE49-F238E27FC236}">
                <a16:creationId xmlns:a16="http://schemas.microsoft.com/office/drawing/2014/main" id="{8F938A6A-CBE5-2AFD-75EB-3CA702F06A40}"/>
              </a:ext>
            </a:extLst>
          </p:cNvPr>
          <p:cNvSpPr/>
          <p:nvPr/>
        </p:nvSpPr>
        <p:spPr>
          <a:xfrm>
            <a:off x="244890" y="1603104"/>
            <a:ext cx="6956009" cy="290750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b="1" u="sng" dirty="0">
                <a:solidFill>
                  <a:schemeClr val="tx1"/>
                </a:solidFill>
                <a:effectLst/>
                <a:ea typeface="Times New Roman" panose="02020603050405020304" pitchFamily="18" charset="0"/>
              </a:rPr>
              <a:t>Arbor </a:t>
            </a:r>
          </a:p>
          <a:p>
            <a:pPr marL="285750" indent="-285750">
              <a:buFont typeface="Arial" panose="020B0604020202020204" pitchFamily="34" charset="0"/>
              <a:buChar char="•"/>
            </a:pPr>
            <a:r>
              <a:rPr lang="en-GB" sz="1600" dirty="0">
                <a:solidFill>
                  <a:schemeClr val="tx1"/>
                </a:solidFill>
                <a:ea typeface="Times New Roman" panose="02020603050405020304" pitchFamily="18" charset="0"/>
              </a:rPr>
              <a:t>Arbor is used by teachers to record and access pupil</a:t>
            </a:r>
          </a:p>
          <a:p>
            <a:r>
              <a:rPr lang="en-GB" sz="1600" dirty="0">
                <a:solidFill>
                  <a:schemeClr val="tx1"/>
                </a:solidFill>
                <a:ea typeface="Times New Roman" panose="02020603050405020304" pitchFamily="18" charset="0"/>
              </a:rPr>
              <a:t>      information including emergency contact details, </a:t>
            </a:r>
          </a:p>
          <a:p>
            <a:r>
              <a:rPr lang="en-GB" sz="1600" dirty="0">
                <a:solidFill>
                  <a:schemeClr val="tx1"/>
                </a:solidFill>
                <a:ea typeface="Times New Roman" panose="02020603050405020304" pitchFamily="18" charset="0"/>
              </a:rPr>
              <a:t>      medical information, SEN/PPG status, attendance and assessment data. </a:t>
            </a:r>
          </a:p>
          <a:p>
            <a:pPr marL="285750" indent="-285750">
              <a:buFont typeface="Arial" panose="020B0604020202020204" pitchFamily="34" charset="0"/>
              <a:buChar char="•"/>
            </a:pPr>
            <a:r>
              <a:rPr lang="en-GB" sz="1600" dirty="0">
                <a:solidFill>
                  <a:schemeClr val="tx1"/>
                </a:solidFill>
                <a:ea typeface="Times New Roman" panose="02020603050405020304" pitchFamily="18" charset="0"/>
              </a:rPr>
              <a:t>Summative assessment data for each subject is recorded on Arbor termly. </a:t>
            </a:r>
          </a:p>
          <a:p>
            <a:pPr marL="285750" indent="-285750">
              <a:buFont typeface="Arial" panose="020B0604020202020204" pitchFamily="34" charset="0"/>
              <a:buChar char="•"/>
            </a:pPr>
            <a:r>
              <a:rPr lang="en-GB" sz="1600" dirty="0">
                <a:solidFill>
                  <a:schemeClr val="tx1"/>
                </a:solidFill>
                <a:ea typeface="Times New Roman" panose="02020603050405020304" pitchFamily="18" charset="0"/>
              </a:rPr>
              <a:t>It is the responsibility of each class teacher to keep their own formative assessment records for use in adapting planning and making teacher assessed judgements. </a:t>
            </a:r>
          </a:p>
          <a:p>
            <a:pPr marL="285750" indent="-285750">
              <a:buFont typeface="Arial" panose="020B0604020202020204" pitchFamily="34" charset="0"/>
              <a:buChar char="•"/>
            </a:pPr>
            <a:r>
              <a:rPr lang="en-GB" sz="1600" dirty="0">
                <a:solidFill>
                  <a:schemeClr val="tx1"/>
                </a:solidFill>
                <a:ea typeface="Times New Roman" panose="02020603050405020304" pitchFamily="18" charset="0"/>
              </a:rPr>
              <a:t>Printed copies of emergency contacts and class lists are available in the purple folders stored in the cupboard above the phone in the staff room. </a:t>
            </a:r>
          </a:p>
        </p:txBody>
      </p:sp>
      <p:sp>
        <p:nvSpPr>
          <p:cNvPr id="6" name="Rectangle 5">
            <a:extLst>
              <a:ext uri="{FF2B5EF4-FFF2-40B4-BE49-F238E27FC236}">
                <a16:creationId xmlns:a16="http://schemas.microsoft.com/office/drawing/2014/main" id="{D38951F2-0158-6ACE-53AA-BC320DFD14EF}"/>
              </a:ext>
            </a:extLst>
          </p:cNvPr>
          <p:cNvSpPr/>
          <p:nvPr/>
        </p:nvSpPr>
        <p:spPr>
          <a:xfrm>
            <a:off x="7416799" y="1576911"/>
            <a:ext cx="4568411" cy="290750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b="1" u="sng" dirty="0">
                <a:solidFill>
                  <a:schemeClr val="tx1"/>
                </a:solidFill>
                <a:effectLst/>
                <a:ea typeface="Times New Roman" panose="02020603050405020304" pitchFamily="18" charset="0"/>
              </a:rPr>
              <a:t>Individual pupil files </a:t>
            </a:r>
          </a:p>
          <a:p>
            <a:pPr marL="0" indent="0">
              <a:buNone/>
            </a:pPr>
            <a:r>
              <a:rPr lang="en-GB" sz="1600" dirty="0">
                <a:solidFill>
                  <a:schemeClr val="tx1"/>
                </a:solidFill>
                <a:effectLst/>
                <a:ea typeface="Times New Roman" panose="02020603050405020304" pitchFamily="18" charset="0"/>
              </a:rPr>
              <a:t>There is a big box </a:t>
            </a:r>
            <a:r>
              <a:rPr lang="en-GB" sz="1600" dirty="0">
                <a:solidFill>
                  <a:schemeClr val="tx1"/>
                </a:solidFill>
                <a:ea typeface="Times New Roman" panose="02020603050405020304" pitchFamily="18" charset="0"/>
              </a:rPr>
              <a:t>for each class kept in the year group cupboards containing i</a:t>
            </a:r>
            <a:r>
              <a:rPr lang="en-GB" sz="1600" dirty="0">
                <a:solidFill>
                  <a:schemeClr val="tx1"/>
                </a:solidFill>
                <a:ea typeface="Times New Roman" panose="02020603050405020304" pitchFamily="18" charset="0"/>
                <a:cs typeface="Californian FB" panose="0207040306080B030204" pitchFamily="18" charset="0"/>
              </a:rPr>
              <a:t>ndividual pupil</a:t>
            </a:r>
            <a:r>
              <a:rPr lang="en-GB" sz="1600" dirty="0">
                <a:solidFill>
                  <a:schemeClr val="tx1"/>
                </a:solidFill>
                <a:effectLst/>
                <a:ea typeface="Times New Roman" panose="02020603050405020304" pitchFamily="18" charset="0"/>
                <a:cs typeface="Californian FB" panose="0207040306080B030204" pitchFamily="18" charset="0"/>
              </a:rPr>
              <a:t> files (green folders). These are used for keeping paper records of: </a:t>
            </a:r>
            <a:endParaRPr lang="en-GB" sz="1600" dirty="0">
              <a:solidFill>
                <a:schemeClr val="tx1"/>
              </a:solidFill>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1600" dirty="0">
                <a:solidFill>
                  <a:schemeClr val="tx1"/>
                </a:solidFill>
                <a:effectLst/>
                <a:ea typeface="Times New Roman" panose="02020603050405020304" pitchFamily="18" charset="0"/>
                <a:cs typeface="Californian FB" panose="0207040306080B030204" pitchFamily="18" charset="0"/>
              </a:rPr>
              <a:t>KS1 SATS info</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GB" sz="1600" dirty="0">
                <a:solidFill>
                  <a:schemeClr val="tx1"/>
                </a:solidFill>
                <a:effectLst/>
                <a:ea typeface="Times New Roman" panose="02020603050405020304" pitchFamily="18" charset="0"/>
                <a:cs typeface="Californian FB" panose="0207040306080B030204" pitchFamily="18" charset="0"/>
              </a:rPr>
              <a:t>Admission form</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GB" sz="1600" dirty="0">
                <a:solidFill>
                  <a:schemeClr val="tx1"/>
                </a:solidFill>
                <a:effectLst/>
                <a:ea typeface="Times New Roman" panose="02020603050405020304" pitchFamily="18" charset="0"/>
                <a:cs typeface="Californian FB" panose="0207040306080B030204" pitchFamily="18" charset="0"/>
              </a:rPr>
              <a:t>Home/School agreement</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GB" sz="1600" dirty="0">
                <a:solidFill>
                  <a:schemeClr val="tx1"/>
                </a:solidFill>
                <a:effectLst/>
                <a:ea typeface="Times New Roman" panose="02020603050405020304" pitchFamily="18" charset="0"/>
                <a:cs typeface="Californian FB" panose="0207040306080B030204" pitchFamily="18" charset="0"/>
              </a:rPr>
              <a:t>Annual reports</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GB" sz="1600" dirty="0">
                <a:solidFill>
                  <a:schemeClr val="tx1"/>
                </a:solidFill>
                <a:effectLst/>
                <a:ea typeface="Times New Roman" panose="02020603050405020304" pitchFamily="18" charset="0"/>
                <a:cs typeface="Californian FB" panose="0207040306080B030204" pitchFamily="18" charset="0"/>
              </a:rPr>
              <a:t>Significant letters</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GB" sz="1600" dirty="0">
                <a:solidFill>
                  <a:schemeClr val="tx1"/>
                </a:solidFill>
                <a:effectLst/>
                <a:ea typeface="Times New Roman" panose="02020603050405020304" pitchFamily="18" charset="0"/>
                <a:cs typeface="Californian FB" panose="0207040306080B030204" pitchFamily="18" charset="0"/>
              </a:rPr>
              <a:t>Medical info</a:t>
            </a:r>
          </a:p>
        </p:txBody>
      </p:sp>
      <p:sp>
        <p:nvSpPr>
          <p:cNvPr id="7" name="Rectangle 6">
            <a:extLst>
              <a:ext uri="{FF2B5EF4-FFF2-40B4-BE49-F238E27FC236}">
                <a16:creationId xmlns:a16="http://schemas.microsoft.com/office/drawing/2014/main" id="{14D515DA-900F-5301-D1B9-BECF61BA0046}"/>
              </a:ext>
            </a:extLst>
          </p:cNvPr>
          <p:cNvSpPr/>
          <p:nvPr/>
        </p:nvSpPr>
        <p:spPr>
          <a:xfrm>
            <a:off x="244890" y="4669358"/>
            <a:ext cx="4327109" cy="18203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tabLst>
                <a:tab pos="457200" algn="l"/>
              </a:tabLst>
            </a:pPr>
            <a:r>
              <a:rPr lang="en-GB" sz="1600" b="1" u="sng" dirty="0">
                <a:solidFill>
                  <a:schemeClr val="tx1"/>
                </a:solidFill>
                <a:effectLst/>
                <a:ea typeface="Times New Roman" panose="02020603050405020304" pitchFamily="18" charset="0"/>
                <a:cs typeface="Symbol" panose="05050102010706020507" pitchFamily="18" charset="2"/>
              </a:rPr>
              <a:t>Inclusion Folder</a:t>
            </a:r>
          </a:p>
          <a:p>
            <a:pPr marL="0" lvl="0" indent="0">
              <a:buNone/>
              <a:tabLst>
                <a:tab pos="457200" algn="l"/>
              </a:tabLst>
            </a:pPr>
            <a:r>
              <a:rPr lang="en-GB" sz="1600" dirty="0">
                <a:solidFill>
                  <a:schemeClr val="tx1"/>
                </a:solidFill>
                <a:effectLst/>
                <a:ea typeface="Times New Roman" panose="02020603050405020304" pitchFamily="18" charset="0"/>
                <a:cs typeface="Symbol" panose="05050102010706020507" pitchFamily="18" charset="2"/>
              </a:rPr>
              <a:t>Each class  has a  red lever arch inclusion folder for filing class information sheets, class provision maps and SEN reports for individual children e.g. EHCP plans. These folders are passed up as children move through the school. </a:t>
            </a:r>
          </a:p>
        </p:txBody>
      </p:sp>
      <p:sp>
        <p:nvSpPr>
          <p:cNvPr id="10" name="Rectangle 9">
            <a:extLst>
              <a:ext uri="{FF2B5EF4-FFF2-40B4-BE49-F238E27FC236}">
                <a16:creationId xmlns:a16="http://schemas.microsoft.com/office/drawing/2014/main" id="{C505387F-8B63-DEFD-30F0-E5D9A76D4BB1}"/>
              </a:ext>
            </a:extLst>
          </p:cNvPr>
          <p:cNvSpPr/>
          <p:nvPr/>
        </p:nvSpPr>
        <p:spPr>
          <a:xfrm>
            <a:off x="4911878" y="4669358"/>
            <a:ext cx="3698909" cy="1820342"/>
          </a:xfrm>
          <a:prstGeom prst="rect">
            <a:avLst/>
          </a:prstGeom>
          <a:solidFill>
            <a:srgbClr val="7C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sz="1600" b="1" u="sng" dirty="0">
              <a:solidFill>
                <a:schemeClr val="tx1"/>
              </a:solidFill>
            </a:endParaRPr>
          </a:p>
          <a:p>
            <a:pPr marL="0" indent="0">
              <a:buNone/>
            </a:pPr>
            <a:endParaRPr lang="en-GB" sz="1600" b="1" u="sng" dirty="0">
              <a:solidFill>
                <a:schemeClr val="tx1"/>
              </a:solidFill>
            </a:endParaRPr>
          </a:p>
          <a:p>
            <a:pPr marL="0" indent="0">
              <a:buNone/>
            </a:pPr>
            <a:r>
              <a:rPr lang="en-GB" sz="1600" b="1" u="sng" dirty="0">
                <a:solidFill>
                  <a:schemeClr val="tx1"/>
                </a:solidFill>
              </a:rPr>
              <a:t>CPOMS</a:t>
            </a:r>
          </a:p>
          <a:p>
            <a:pPr marL="0" indent="0">
              <a:buNone/>
            </a:pPr>
            <a:r>
              <a:rPr lang="en-GB" sz="1600" dirty="0">
                <a:solidFill>
                  <a:schemeClr val="tx1"/>
                </a:solidFill>
              </a:rPr>
              <a:t>All safeguarding concerns are recorded on CPOMS. Each staff member is provided with their own log in. </a:t>
            </a:r>
          </a:p>
        </p:txBody>
      </p:sp>
      <p:sp>
        <p:nvSpPr>
          <p:cNvPr id="11" name="Rectangle 10">
            <a:extLst>
              <a:ext uri="{FF2B5EF4-FFF2-40B4-BE49-F238E27FC236}">
                <a16:creationId xmlns:a16="http://schemas.microsoft.com/office/drawing/2014/main" id="{31218F45-882D-01BC-8264-2026179708CE}"/>
              </a:ext>
            </a:extLst>
          </p:cNvPr>
          <p:cNvSpPr/>
          <p:nvPr/>
        </p:nvSpPr>
        <p:spPr>
          <a:xfrm>
            <a:off x="8950667" y="4682058"/>
            <a:ext cx="2996441" cy="18203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First Aid</a:t>
            </a:r>
          </a:p>
          <a:p>
            <a:pPr algn="ctr"/>
            <a:r>
              <a:rPr lang="en-US" sz="1600" dirty="0">
                <a:solidFill>
                  <a:schemeClr val="tx1"/>
                </a:solidFill>
              </a:rPr>
              <a:t>Records of accidents and first aid administered must be recorded in the relevant first aid book for the year group.</a:t>
            </a:r>
            <a:endParaRPr lang="en-US" sz="1600" dirty="0"/>
          </a:p>
          <a:p>
            <a:pPr algn="ctr"/>
            <a:r>
              <a:rPr lang="en-US" dirty="0"/>
              <a:t> </a:t>
            </a:r>
            <a:endParaRPr lang="en-GB" dirty="0"/>
          </a:p>
        </p:txBody>
      </p:sp>
      <p:pic>
        <p:nvPicPr>
          <p:cNvPr id="13" name="Picture 12">
            <a:hlinkClick r:id="rId2"/>
            <a:extLst>
              <a:ext uri="{FF2B5EF4-FFF2-40B4-BE49-F238E27FC236}">
                <a16:creationId xmlns:a16="http://schemas.microsoft.com/office/drawing/2014/main" id="{57EB89A5-2C9D-7696-A0F0-EE7E69492DD8}"/>
              </a:ext>
            </a:extLst>
          </p:cNvPr>
          <p:cNvPicPr>
            <a:picLocks noChangeAspect="1"/>
          </p:cNvPicPr>
          <p:nvPr/>
        </p:nvPicPr>
        <p:blipFill>
          <a:blip r:embed="rId3"/>
          <a:stretch>
            <a:fillRect/>
          </a:stretch>
        </p:blipFill>
        <p:spPr>
          <a:xfrm>
            <a:off x="6761332" y="4793454"/>
            <a:ext cx="1450555" cy="666769"/>
          </a:xfrm>
          <a:prstGeom prst="rect">
            <a:avLst/>
          </a:prstGeom>
        </p:spPr>
      </p:pic>
      <p:pic>
        <p:nvPicPr>
          <p:cNvPr id="14" name="Picture 13">
            <a:hlinkClick r:id="rId4"/>
            <a:extLst>
              <a:ext uri="{FF2B5EF4-FFF2-40B4-BE49-F238E27FC236}">
                <a16:creationId xmlns:a16="http://schemas.microsoft.com/office/drawing/2014/main" id="{2019B6DE-9001-6BB8-4FB0-12372FAD5C22}"/>
              </a:ext>
            </a:extLst>
          </p:cNvPr>
          <p:cNvPicPr>
            <a:picLocks noChangeAspect="1"/>
          </p:cNvPicPr>
          <p:nvPr/>
        </p:nvPicPr>
        <p:blipFill>
          <a:blip r:embed="rId5"/>
          <a:stretch>
            <a:fillRect/>
          </a:stretch>
        </p:blipFill>
        <p:spPr>
          <a:xfrm>
            <a:off x="5361511" y="1761582"/>
            <a:ext cx="1468976" cy="666769"/>
          </a:xfrm>
          <a:prstGeom prst="rect">
            <a:avLst/>
          </a:prstGeom>
        </p:spPr>
      </p:pic>
      <p:pic>
        <p:nvPicPr>
          <p:cNvPr id="15" name="Picture 14">
            <a:extLst>
              <a:ext uri="{FF2B5EF4-FFF2-40B4-BE49-F238E27FC236}">
                <a16:creationId xmlns:a16="http://schemas.microsoft.com/office/drawing/2014/main" id="{056830F5-D527-4026-A204-9979525A2730}"/>
              </a:ext>
            </a:extLst>
          </p:cNvPr>
          <p:cNvPicPr>
            <a:picLocks noChangeAspect="1"/>
          </p:cNvPicPr>
          <p:nvPr/>
        </p:nvPicPr>
        <p:blipFill>
          <a:blip r:embed="rId6"/>
          <a:stretch>
            <a:fillRect/>
          </a:stretch>
        </p:blipFill>
        <p:spPr>
          <a:xfrm>
            <a:off x="102319" y="840620"/>
            <a:ext cx="11702217" cy="416449"/>
          </a:xfrm>
          <a:prstGeom prst="rect">
            <a:avLst/>
          </a:prstGeom>
        </p:spPr>
      </p:pic>
      <p:sp>
        <p:nvSpPr>
          <p:cNvPr id="16" name="Rectangle: Rounded Corners 15">
            <a:hlinkClick r:id="rId7" action="ppaction://hlinksldjump"/>
            <a:extLst>
              <a:ext uri="{FF2B5EF4-FFF2-40B4-BE49-F238E27FC236}">
                <a16:creationId xmlns:a16="http://schemas.microsoft.com/office/drawing/2014/main" id="{868E4DAD-CAF6-6F66-2CAC-0ED26FA39F2E}"/>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24820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189886-8700-3743-5C5A-B63734D3AC83}"/>
              </a:ext>
            </a:extLst>
          </p:cNvPr>
          <p:cNvSpPr>
            <a:spLocks noGrp="1"/>
          </p:cNvSpPr>
          <p:nvPr>
            <p:ph type="title"/>
          </p:nvPr>
        </p:nvSpPr>
        <p:spPr>
          <a:xfrm>
            <a:off x="838200" y="-37389"/>
            <a:ext cx="10515600" cy="1325563"/>
          </a:xfrm>
        </p:spPr>
        <p:txBody>
          <a:bodyPr/>
          <a:lstStyle/>
          <a:p>
            <a:r>
              <a:rPr lang="en-US" dirty="0">
                <a:solidFill>
                  <a:schemeClr val="bg1"/>
                </a:solidFill>
                <a:latin typeface="+mn-lt"/>
              </a:rPr>
              <a:t>Instructions</a:t>
            </a:r>
            <a:endParaRPr lang="en-GB" dirty="0">
              <a:solidFill>
                <a:schemeClr val="bg1"/>
              </a:solidFill>
              <a:latin typeface="+mn-lt"/>
            </a:endParaRPr>
          </a:p>
        </p:txBody>
      </p:sp>
      <p:sp>
        <p:nvSpPr>
          <p:cNvPr id="3" name="Content Placeholder 2">
            <a:extLst>
              <a:ext uri="{FF2B5EF4-FFF2-40B4-BE49-F238E27FC236}">
                <a16:creationId xmlns:a16="http://schemas.microsoft.com/office/drawing/2014/main" id="{8C9EAB7E-764A-82F0-76DC-D17645DE2639}"/>
              </a:ext>
            </a:extLst>
          </p:cNvPr>
          <p:cNvSpPr>
            <a:spLocks noGrp="1"/>
          </p:cNvSpPr>
          <p:nvPr>
            <p:ph idx="1"/>
          </p:nvPr>
        </p:nvSpPr>
        <p:spPr>
          <a:xfrm>
            <a:off x="665480" y="548640"/>
            <a:ext cx="8346440" cy="5608003"/>
          </a:xfrm>
        </p:spPr>
        <p:txBody>
          <a:bodyPr>
            <a:normAutofit fontScale="85000" lnSpcReduction="20000"/>
          </a:bodyPr>
          <a:lstStyle/>
          <a:p>
            <a:pPr>
              <a:buBlip>
                <a:blip r:embed="rId2"/>
              </a:buBlip>
            </a:pPr>
            <a:r>
              <a:rPr lang="en-US" dirty="0"/>
              <a:t> This document outlines the basic key information members of staff need to know for the academic year 2024-2025. </a:t>
            </a:r>
          </a:p>
          <a:p>
            <a:pPr marL="0" indent="0">
              <a:buNone/>
            </a:pPr>
            <a:endParaRPr lang="en-US" dirty="0"/>
          </a:p>
          <a:p>
            <a:pPr>
              <a:buBlip>
                <a:blip r:embed="rId2"/>
              </a:buBlip>
            </a:pPr>
            <a:r>
              <a:rPr lang="en-US" dirty="0"/>
              <a:t>This is an interactive document. Click on </a:t>
            </a:r>
            <a:r>
              <a:rPr lang="en-US" u="sng" dirty="0">
                <a:solidFill>
                  <a:srgbClr val="0070C0"/>
                </a:solidFill>
              </a:rPr>
              <a:t>underlined blue text hyperlinks</a:t>
            </a:r>
            <a:r>
              <a:rPr lang="en-US" dirty="0"/>
              <a:t> to take you to the relevant page, document or website being referenced. </a:t>
            </a:r>
          </a:p>
          <a:p>
            <a:pPr>
              <a:buBlip>
                <a:blip r:embed="rId2"/>
              </a:buBlip>
            </a:pPr>
            <a:endParaRPr lang="en-US" dirty="0"/>
          </a:p>
          <a:p>
            <a:pPr>
              <a:buBlip>
                <a:blip r:embed="rId2"/>
              </a:buBlip>
            </a:pPr>
            <a:r>
              <a:rPr lang="en-US" dirty="0"/>
              <a:t>  References to key policies which </a:t>
            </a:r>
            <a:r>
              <a:rPr lang="en-US" b="1" dirty="0"/>
              <a:t>must</a:t>
            </a:r>
            <a:r>
              <a:rPr lang="en-US" dirty="0"/>
              <a:t> be read along side this handbook are </a:t>
            </a:r>
            <a:r>
              <a:rPr lang="en-US" b="1" dirty="0">
                <a:solidFill>
                  <a:srgbClr val="FF0000"/>
                </a:solidFill>
              </a:rPr>
              <a:t>written in red </a:t>
            </a:r>
            <a:r>
              <a:rPr lang="en-US" dirty="0"/>
              <a:t>for ease of identification. Click on the </a:t>
            </a:r>
            <a:r>
              <a:rPr lang="en-US" b="1" u="sng" dirty="0">
                <a:solidFill>
                  <a:srgbClr val="FF0000"/>
                </a:solidFill>
              </a:rPr>
              <a:t>underlined red text </a:t>
            </a:r>
            <a:r>
              <a:rPr lang="en-US" dirty="0"/>
              <a:t>to access a hyperlink opening each policy. </a:t>
            </a:r>
          </a:p>
          <a:p>
            <a:pPr marL="0" indent="0">
              <a:buNone/>
            </a:pPr>
            <a:endParaRPr lang="en-US" dirty="0"/>
          </a:p>
          <a:p>
            <a:pPr>
              <a:buBlip>
                <a:blip r:embed="rId2"/>
              </a:buBlip>
            </a:pPr>
            <a:r>
              <a:rPr lang="en-US" dirty="0"/>
              <a:t> Team Pixmore prides itself on being a friendly and welcoming team so if you have any further queries, please speak to your line manager/mentor who will do their best to help.  </a:t>
            </a:r>
          </a:p>
          <a:p>
            <a:pPr>
              <a:buBlip>
                <a:blip r:embed="rId2"/>
              </a:buBlip>
            </a:pPr>
            <a:endParaRPr lang="en-GB" dirty="0"/>
          </a:p>
          <a:p>
            <a:pPr>
              <a:buBlip>
                <a:blip r:embed="rId2"/>
              </a:buBlip>
            </a:pPr>
            <a:r>
              <a:rPr lang="en-GB" dirty="0"/>
              <a:t>This button on each page will take you back to the contents list. </a:t>
            </a:r>
          </a:p>
        </p:txBody>
      </p:sp>
      <p:pic>
        <p:nvPicPr>
          <p:cNvPr id="5" name="Picture 4" descr="A yellow smiley face&#10;&#10;Description automatically generated with low confidence">
            <a:extLst>
              <a:ext uri="{FF2B5EF4-FFF2-40B4-BE49-F238E27FC236}">
                <a16:creationId xmlns:a16="http://schemas.microsoft.com/office/drawing/2014/main" id="{8B94B28C-87FB-D94E-1074-95C468C67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600" y="2539365"/>
            <a:ext cx="2108200" cy="2108200"/>
          </a:xfrm>
          <a:prstGeom prst="rect">
            <a:avLst/>
          </a:prstGeom>
        </p:spPr>
      </p:pic>
      <p:sp>
        <p:nvSpPr>
          <p:cNvPr id="2" name="Rectangle: Rounded Corners 1">
            <a:hlinkClick r:id="rId4" action="ppaction://hlinksldjump"/>
            <a:extLst>
              <a:ext uri="{FF2B5EF4-FFF2-40B4-BE49-F238E27FC236}">
                <a16:creationId xmlns:a16="http://schemas.microsoft.com/office/drawing/2014/main" id="{E0A57B7C-88F7-6D47-42E5-46A2EA2314F6}"/>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cxnSp>
        <p:nvCxnSpPr>
          <p:cNvPr id="6" name="Straight Arrow Connector 5">
            <a:extLst>
              <a:ext uri="{FF2B5EF4-FFF2-40B4-BE49-F238E27FC236}">
                <a16:creationId xmlns:a16="http://schemas.microsoft.com/office/drawing/2014/main" id="{99D4864C-33D5-AEEE-A03F-5B2A305E2280}"/>
              </a:ext>
            </a:extLst>
          </p:cNvPr>
          <p:cNvCxnSpPr/>
          <p:nvPr/>
        </p:nvCxnSpPr>
        <p:spPr>
          <a:xfrm>
            <a:off x="9011920" y="5791200"/>
            <a:ext cx="1094105" cy="54222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9269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1D131-160D-A457-AF5F-B9BC5B46A307}"/>
              </a:ext>
            </a:extLst>
          </p:cNvPr>
          <p:cNvSpPr/>
          <p:nvPr/>
        </p:nvSpPr>
        <p:spPr>
          <a:xfrm>
            <a:off x="6294922" y="1337912"/>
            <a:ext cx="5509614" cy="53860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9833F4-F7C5-E48D-0609-AA8909FC83F9}"/>
              </a:ext>
            </a:extLst>
          </p:cNvPr>
          <p:cNvSpPr>
            <a:spLocks noGrp="1"/>
          </p:cNvSpPr>
          <p:nvPr>
            <p:ph type="title"/>
          </p:nvPr>
        </p:nvSpPr>
        <p:spPr>
          <a:xfrm>
            <a:off x="4569127" y="-188050"/>
            <a:ext cx="10515600" cy="1325563"/>
          </a:xfrm>
        </p:spPr>
        <p:txBody>
          <a:bodyPr/>
          <a:lstStyle/>
          <a:p>
            <a:r>
              <a:rPr lang="en-US" dirty="0">
                <a:solidFill>
                  <a:schemeClr val="accent6">
                    <a:lumMod val="75000"/>
                  </a:schemeClr>
                </a:solidFill>
                <a:latin typeface="+mn-lt"/>
              </a:rPr>
              <a:t>Equipment </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90CA2233-DCBC-1EE0-997B-47A6AFAD3E6C}"/>
              </a:ext>
            </a:extLst>
          </p:cNvPr>
          <p:cNvSpPr>
            <a:spLocks noGrp="1"/>
          </p:cNvSpPr>
          <p:nvPr>
            <p:ph idx="1"/>
          </p:nvPr>
        </p:nvSpPr>
        <p:spPr>
          <a:xfrm>
            <a:off x="102319" y="1270913"/>
            <a:ext cx="6120367" cy="5520088"/>
          </a:xfrm>
        </p:spPr>
        <p:txBody>
          <a:bodyPr>
            <a:normAutofit fontScale="92500" lnSpcReduction="10000"/>
          </a:bodyPr>
          <a:lstStyle/>
          <a:p>
            <a:pPr marL="0" indent="0">
              <a:buNone/>
            </a:pPr>
            <a:r>
              <a:rPr lang="en-US" sz="1700" b="1" dirty="0"/>
              <a:t>Each year group will have access to general everyday equipment e.g. dictionaries, thesaurus, </a:t>
            </a:r>
            <a:r>
              <a:rPr lang="en-US" sz="1700" b="1" dirty="0" err="1"/>
              <a:t>timestable</a:t>
            </a:r>
            <a:r>
              <a:rPr lang="en-US" sz="1700" b="1" dirty="0"/>
              <a:t> grids, place value counters, scrap paper. In addition:</a:t>
            </a:r>
          </a:p>
          <a:p>
            <a:pPr>
              <a:buBlip>
                <a:blip r:embed="rId2"/>
              </a:buBlip>
            </a:pPr>
            <a:r>
              <a:rPr lang="en-US" sz="1700" dirty="0"/>
              <a:t>Spare general equipment e.g. paper, pens, pencil is kept in the stock cupboard of the dinning room </a:t>
            </a:r>
          </a:p>
          <a:p>
            <a:pPr>
              <a:buBlip>
                <a:blip r:embed="rId2"/>
              </a:buBlip>
            </a:pPr>
            <a:r>
              <a:rPr lang="en-US" sz="1700" dirty="0"/>
              <a:t>Display resources are kept in the stock cupboard in the craft room </a:t>
            </a:r>
          </a:p>
          <a:p>
            <a:pPr>
              <a:buBlip>
                <a:blip r:embed="rId2"/>
              </a:buBlip>
            </a:pPr>
            <a:r>
              <a:rPr lang="en-US" sz="1700" dirty="0"/>
              <a:t>Shared </a:t>
            </a:r>
            <a:r>
              <a:rPr lang="en-US" sz="1700" dirty="0" err="1"/>
              <a:t>maths</a:t>
            </a:r>
            <a:r>
              <a:rPr lang="en-US" sz="1700" dirty="0"/>
              <a:t> resources are kept in the </a:t>
            </a:r>
            <a:r>
              <a:rPr lang="en-US" sz="1700" dirty="0" err="1"/>
              <a:t>maths</a:t>
            </a:r>
            <a:r>
              <a:rPr lang="en-US" sz="1700" dirty="0"/>
              <a:t> cupboard next to the cooking area  </a:t>
            </a:r>
          </a:p>
          <a:p>
            <a:pPr>
              <a:buBlip>
                <a:blip r:embed="rId2"/>
              </a:buBlip>
            </a:pPr>
            <a:r>
              <a:rPr lang="en-US" sz="1700" dirty="0"/>
              <a:t>Art/Design resources are kept in the art room </a:t>
            </a:r>
          </a:p>
          <a:p>
            <a:pPr>
              <a:buBlip>
                <a:blip r:embed="rId2"/>
              </a:buBlip>
            </a:pPr>
            <a:r>
              <a:rPr lang="en-US" sz="1700" dirty="0"/>
              <a:t>Specialist Science equipment is kept in 2 science cupboards in the dining room </a:t>
            </a:r>
          </a:p>
          <a:p>
            <a:pPr>
              <a:buBlip>
                <a:blip r:embed="rId2"/>
              </a:buBlip>
            </a:pPr>
            <a:r>
              <a:rPr lang="en-US" sz="1700" dirty="0"/>
              <a:t>Year 3/4 have access to a class set of Chromebooks (10 kept in Year 3 and 20 in Year 4) </a:t>
            </a:r>
          </a:p>
          <a:p>
            <a:pPr>
              <a:buBlip>
                <a:blip r:embed="rId2"/>
              </a:buBlip>
            </a:pPr>
            <a:r>
              <a:rPr lang="en-US" sz="1700" dirty="0"/>
              <a:t>Year 5/6 have access to a class set of Chromebook (32 kept in Year 6)</a:t>
            </a:r>
          </a:p>
          <a:p>
            <a:pPr>
              <a:buBlip>
                <a:blip r:embed="rId2"/>
              </a:buBlip>
            </a:pPr>
            <a:r>
              <a:rPr lang="en-US" sz="1700" dirty="0"/>
              <a:t>A set of 20 spare Chromebooks is kept in the Quad for use by individual children/to be loaned for pupils learning at home  </a:t>
            </a:r>
          </a:p>
          <a:p>
            <a:pPr>
              <a:buBlip>
                <a:blip r:embed="rId2"/>
              </a:buBlip>
            </a:pPr>
            <a:r>
              <a:rPr lang="en-US" sz="1700" dirty="0"/>
              <a:t>A school set of 20 iPads is kept in the dining room </a:t>
            </a:r>
          </a:p>
          <a:p>
            <a:pPr>
              <a:buBlip>
                <a:blip r:embed="rId2"/>
              </a:buBlip>
            </a:pPr>
            <a:r>
              <a:rPr lang="en-US" sz="1700" dirty="0"/>
              <a:t>Other computing resources are kept in the server cupboard in the lab</a:t>
            </a:r>
          </a:p>
          <a:p>
            <a:pPr>
              <a:buBlip>
                <a:blip r:embed="rId2"/>
              </a:buBlip>
            </a:pPr>
            <a:r>
              <a:rPr lang="en-US" sz="1700" dirty="0"/>
              <a:t>Reading scheme books are kept in the school library area </a:t>
            </a:r>
          </a:p>
          <a:p>
            <a:pPr>
              <a:buBlip>
                <a:blip r:embed="rId2"/>
              </a:buBlip>
            </a:pPr>
            <a:r>
              <a:rPr lang="en-US" sz="1700" dirty="0"/>
              <a:t>Non-fiction books are available in the school library </a:t>
            </a:r>
          </a:p>
          <a:p>
            <a:pPr marL="0" indent="0">
              <a:buNone/>
            </a:pPr>
            <a:endParaRPr lang="en-GB" dirty="0"/>
          </a:p>
        </p:txBody>
      </p:sp>
      <p:pic>
        <p:nvPicPr>
          <p:cNvPr id="4" name="Picture 3">
            <a:extLst>
              <a:ext uri="{FF2B5EF4-FFF2-40B4-BE49-F238E27FC236}">
                <a16:creationId xmlns:a16="http://schemas.microsoft.com/office/drawing/2014/main" id="{87A5E35A-1652-A39C-733D-D588F8C1D3E8}"/>
              </a:ext>
            </a:extLst>
          </p:cNvPr>
          <p:cNvPicPr>
            <a:picLocks noChangeAspect="1"/>
          </p:cNvPicPr>
          <p:nvPr/>
        </p:nvPicPr>
        <p:blipFill>
          <a:blip r:embed="rId3"/>
          <a:stretch>
            <a:fillRect/>
          </a:stretch>
        </p:blipFill>
        <p:spPr>
          <a:xfrm>
            <a:off x="102319" y="840620"/>
            <a:ext cx="11702217" cy="416449"/>
          </a:xfrm>
          <a:prstGeom prst="rect">
            <a:avLst/>
          </a:prstGeom>
        </p:spPr>
      </p:pic>
      <p:sp>
        <p:nvSpPr>
          <p:cNvPr id="6" name="TextBox 5">
            <a:extLst>
              <a:ext uri="{FF2B5EF4-FFF2-40B4-BE49-F238E27FC236}">
                <a16:creationId xmlns:a16="http://schemas.microsoft.com/office/drawing/2014/main" id="{D49FBC0B-ADE8-713E-41B9-4D598A761006}"/>
              </a:ext>
            </a:extLst>
          </p:cNvPr>
          <p:cNvSpPr txBox="1"/>
          <p:nvPr/>
        </p:nvSpPr>
        <p:spPr>
          <a:xfrm>
            <a:off x="6535553" y="1503478"/>
            <a:ext cx="5024388" cy="5386090"/>
          </a:xfrm>
          <a:prstGeom prst="rect">
            <a:avLst/>
          </a:prstGeom>
          <a:noFill/>
        </p:spPr>
        <p:txBody>
          <a:bodyPr wrap="square">
            <a:spAutoFit/>
          </a:bodyPr>
          <a:lstStyle/>
          <a:p>
            <a:pPr marL="0" indent="0">
              <a:buNone/>
            </a:pPr>
            <a:r>
              <a:rPr lang="en-US" sz="2000" b="1" dirty="0"/>
              <a:t>It is important that all equipment is used respectfully. </a:t>
            </a:r>
          </a:p>
          <a:p>
            <a:pPr marL="0" indent="0">
              <a:buNone/>
            </a:pPr>
            <a:r>
              <a:rPr lang="en-US" sz="1600" b="1" dirty="0"/>
              <a:t>Staff are expected to: </a:t>
            </a:r>
          </a:p>
          <a:p>
            <a:pPr marL="285750" indent="-285750">
              <a:buBlip>
                <a:blip r:embed="rId2"/>
              </a:buBlip>
            </a:pPr>
            <a:r>
              <a:rPr lang="en-US" sz="1600" b="1" dirty="0">
                <a:solidFill>
                  <a:srgbClr val="FF0000"/>
                </a:solidFill>
              </a:rPr>
              <a:t>Only take what you need and return equipment as soon as you have finished using it so that it is available for other people to use and the school is kept tidy and </a:t>
            </a:r>
            <a:r>
              <a:rPr lang="en-US" sz="1600" b="1" dirty="0" err="1">
                <a:solidFill>
                  <a:srgbClr val="FF0000"/>
                </a:solidFill>
              </a:rPr>
              <a:t>organised</a:t>
            </a:r>
            <a:r>
              <a:rPr lang="en-US" sz="1600" b="1" dirty="0">
                <a:solidFill>
                  <a:srgbClr val="FF0000"/>
                </a:solidFill>
              </a:rPr>
              <a:t>. </a:t>
            </a:r>
          </a:p>
          <a:p>
            <a:pPr marL="285750" indent="-285750">
              <a:buBlip>
                <a:blip r:embed="rId2"/>
              </a:buBlip>
            </a:pPr>
            <a:r>
              <a:rPr lang="en-US" sz="1600" b="1" dirty="0">
                <a:solidFill>
                  <a:srgbClr val="FF0000"/>
                </a:solidFill>
              </a:rPr>
              <a:t>Always lock computing equipment away immediately after use. </a:t>
            </a:r>
          </a:p>
          <a:p>
            <a:pPr marL="285750" indent="-285750">
              <a:buBlip>
                <a:blip r:embed="rId2"/>
              </a:buBlip>
            </a:pPr>
            <a:r>
              <a:rPr lang="en-US" sz="1600" dirty="0"/>
              <a:t>Ensure electrical equipment in charged in time for their lesson. </a:t>
            </a:r>
          </a:p>
          <a:p>
            <a:pPr marL="285750" indent="-285750">
              <a:buBlip>
                <a:blip r:embed="rId2"/>
              </a:buBlip>
            </a:pPr>
            <a:r>
              <a:rPr lang="en-US" sz="1600" dirty="0"/>
              <a:t>Report any damaged equipment immediately to the relevant subject lead. </a:t>
            </a:r>
          </a:p>
          <a:p>
            <a:pPr marL="285750" indent="-285750">
              <a:buBlip>
                <a:blip r:embed="rId2"/>
              </a:buBlip>
            </a:pPr>
            <a:r>
              <a:rPr lang="en-US" sz="1600" dirty="0"/>
              <a:t>Inform the school office if you have used the last of a supply. </a:t>
            </a:r>
          </a:p>
          <a:p>
            <a:pPr marL="285750" indent="-285750">
              <a:buBlip>
                <a:blip r:embed="rId2"/>
              </a:buBlip>
            </a:pPr>
            <a:r>
              <a:rPr lang="en-US" sz="1600" dirty="0"/>
              <a:t>Get permission from the headteacher before ordering any additional equipment. Once approved provide office staff with a list of the resources required well in advance of them being needed so that they can be ordered. </a:t>
            </a:r>
          </a:p>
          <a:p>
            <a:pPr marL="0" indent="0">
              <a:buNone/>
            </a:pPr>
            <a:r>
              <a:rPr lang="en-US" sz="1600" dirty="0"/>
              <a:t>. </a:t>
            </a:r>
          </a:p>
        </p:txBody>
      </p:sp>
      <p:sp>
        <p:nvSpPr>
          <p:cNvPr id="8" name="Rectangle: Rounded Corners 7">
            <a:hlinkClick r:id="rId4" action="ppaction://hlinksldjump"/>
            <a:extLst>
              <a:ext uri="{FF2B5EF4-FFF2-40B4-BE49-F238E27FC236}">
                <a16:creationId xmlns:a16="http://schemas.microsoft.com/office/drawing/2014/main" id="{9705158B-D4F7-5C0C-EBEF-21372A5B2932}"/>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24969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977D-B189-070A-7F9E-0AB402907AFA}"/>
              </a:ext>
            </a:extLst>
          </p:cNvPr>
          <p:cNvSpPr>
            <a:spLocks noGrp="1"/>
          </p:cNvSpPr>
          <p:nvPr>
            <p:ph type="title"/>
          </p:nvPr>
        </p:nvSpPr>
        <p:spPr>
          <a:xfrm>
            <a:off x="838200" y="-164405"/>
            <a:ext cx="10515600" cy="1325563"/>
          </a:xfrm>
        </p:spPr>
        <p:txBody>
          <a:bodyPr/>
          <a:lstStyle/>
          <a:p>
            <a:pPr algn="ctr"/>
            <a:r>
              <a:rPr lang="en-US" dirty="0">
                <a:solidFill>
                  <a:schemeClr val="accent6">
                    <a:lumMod val="75000"/>
                  </a:schemeClr>
                </a:solidFill>
                <a:latin typeface="+mn-lt"/>
              </a:rPr>
              <a:t>Timings </a:t>
            </a:r>
            <a:endParaRPr lang="en-GB" dirty="0">
              <a:solidFill>
                <a:schemeClr val="accent6">
                  <a:lumMod val="75000"/>
                </a:schemeClr>
              </a:solidFill>
              <a:latin typeface="+mn-lt"/>
            </a:endParaRPr>
          </a:p>
        </p:txBody>
      </p:sp>
      <p:graphicFrame>
        <p:nvGraphicFramePr>
          <p:cNvPr id="4" name="Table 4">
            <a:extLst>
              <a:ext uri="{FF2B5EF4-FFF2-40B4-BE49-F238E27FC236}">
                <a16:creationId xmlns:a16="http://schemas.microsoft.com/office/drawing/2014/main" id="{4C5A3011-EA3B-91C8-008B-0DE5C0591B42}"/>
              </a:ext>
            </a:extLst>
          </p:cNvPr>
          <p:cNvGraphicFramePr>
            <a:graphicFrameLocks noGrp="1"/>
          </p:cNvGraphicFramePr>
          <p:nvPr>
            <p:ph idx="1"/>
            <p:extLst>
              <p:ext uri="{D42A27DB-BD31-4B8C-83A1-F6EECF244321}">
                <p14:modId xmlns:p14="http://schemas.microsoft.com/office/powerpoint/2010/main" val="1339153894"/>
              </p:ext>
            </p:extLst>
          </p:nvPr>
        </p:nvGraphicFramePr>
        <p:xfrm>
          <a:off x="337686" y="1806375"/>
          <a:ext cx="4748808" cy="3916680"/>
        </p:xfrm>
        <a:graphic>
          <a:graphicData uri="http://schemas.openxmlformats.org/drawingml/2006/table">
            <a:tbl>
              <a:tblPr firstRow="1" bandRow="1">
                <a:tableStyleId>{5C22544A-7EE6-4342-B048-85BDC9FD1C3A}</a:tableStyleId>
              </a:tblPr>
              <a:tblGrid>
                <a:gridCol w="1529636">
                  <a:extLst>
                    <a:ext uri="{9D8B030D-6E8A-4147-A177-3AD203B41FA5}">
                      <a16:colId xmlns:a16="http://schemas.microsoft.com/office/drawing/2014/main" val="376319654"/>
                    </a:ext>
                  </a:extLst>
                </a:gridCol>
                <a:gridCol w="3219172">
                  <a:extLst>
                    <a:ext uri="{9D8B030D-6E8A-4147-A177-3AD203B41FA5}">
                      <a16:colId xmlns:a16="http://schemas.microsoft.com/office/drawing/2014/main" val="2933615141"/>
                    </a:ext>
                  </a:extLst>
                </a:gridCol>
              </a:tblGrid>
              <a:tr h="370840">
                <a:tc>
                  <a:txBody>
                    <a:bodyPr/>
                    <a:lstStyle/>
                    <a:p>
                      <a:r>
                        <a:rPr lang="en-US" sz="1600" b="1" dirty="0">
                          <a:solidFill>
                            <a:schemeClr val="tx1"/>
                          </a:solidFill>
                        </a:rPr>
                        <a:t>8.30-8.40am</a:t>
                      </a:r>
                      <a:endParaRPr lang="en-GB"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a:solidFill>
                            <a:schemeClr val="tx1"/>
                          </a:solidFill>
                        </a:rPr>
                        <a:t>Doors open- Children filter in and complete early morning work</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674737"/>
                  </a:ext>
                </a:extLst>
              </a:tr>
              <a:tr h="370840">
                <a:tc>
                  <a:txBody>
                    <a:bodyPr/>
                    <a:lstStyle/>
                    <a:p>
                      <a:r>
                        <a:rPr lang="en-US" sz="1600" b="1" dirty="0"/>
                        <a:t>8.40-8.50am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Registration (doors close at 8.45am)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2063842"/>
                  </a:ext>
                </a:extLst>
              </a:tr>
              <a:tr h="370840">
                <a:tc>
                  <a:txBody>
                    <a:bodyPr/>
                    <a:lstStyle/>
                    <a:p>
                      <a:r>
                        <a:rPr lang="en-US" sz="1600" b="1" dirty="0"/>
                        <a:t>8.50am-9.30am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Lesson 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7056364"/>
                  </a:ext>
                </a:extLst>
              </a:tr>
              <a:tr h="370840">
                <a:tc>
                  <a:txBody>
                    <a:bodyPr/>
                    <a:lstStyle/>
                    <a:p>
                      <a:r>
                        <a:rPr lang="en-US" sz="1600" b="1" dirty="0"/>
                        <a:t>9.30-10.30am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Lesson 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025110"/>
                  </a:ext>
                </a:extLst>
              </a:tr>
              <a:tr h="370840">
                <a:tc>
                  <a:txBody>
                    <a:bodyPr/>
                    <a:lstStyle/>
                    <a:p>
                      <a:r>
                        <a:rPr lang="en-US" sz="1600" b="1" dirty="0"/>
                        <a:t>10.30-10.45am </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Break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982126"/>
                  </a:ext>
                </a:extLst>
              </a:tr>
              <a:tr h="370840">
                <a:tc>
                  <a:txBody>
                    <a:bodyPr/>
                    <a:lstStyle/>
                    <a:p>
                      <a:r>
                        <a:rPr lang="en-US" sz="1600" b="1" dirty="0"/>
                        <a:t>10.45-11.45am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Lesson 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050256"/>
                  </a:ext>
                </a:extLst>
              </a:tr>
              <a:tr h="370840">
                <a:tc>
                  <a:txBody>
                    <a:bodyPr/>
                    <a:lstStyle/>
                    <a:p>
                      <a:r>
                        <a:rPr lang="en-US" sz="1600" b="1" dirty="0"/>
                        <a:t>11.45-12.15am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Lesson 4/Assembly*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6288154"/>
                  </a:ext>
                </a:extLst>
              </a:tr>
              <a:tr h="370840">
                <a:tc>
                  <a:txBody>
                    <a:bodyPr/>
                    <a:lstStyle/>
                    <a:p>
                      <a:r>
                        <a:rPr lang="en-US" sz="1600" b="1" dirty="0"/>
                        <a:t>12.15-1.15pm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Lunch</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120325"/>
                  </a:ext>
                </a:extLst>
              </a:tr>
              <a:tr h="370840">
                <a:tc>
                  <a:txBody>
                    <a:bodyPr/>
                    <a:lstStyle/>
                    <a:p>
                      <a:r>
                        <a:rPr lang="en-US" sz="1600" b="1" dirty="0"/>
                        <a:t>1.15-2.15pm</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Registration + Lesson 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572753"/>
                  </a:ext>
                </a:extLst>
              </a:tr>
              <a:tr h="370840">
                <a:tc>
                  <a:txBody>
                    <a:bodyPr/>
                    <a:lstStyle/>
                    <a:p>
                      <a:r>
                        <a:rPr lang="en-US" sz="1600" b="1" dirty="0"/>
                        <a:t>2.15-3.15pm </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Lesson 6 + Preparing for home time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51974"/>
                  </a:ext>
                </a:extLst>
              </a:tr>
            </a:tbl>
          </a:graphicData>
        </a:graphic>
      </p:graphicFrame>
      <p:sp>
        <p:nvSpPr>
          <p:cNvPr id="6" name="TextBox 5">
            <a:extLst>
              <a:ext uri="{FF2B5EF4-FFF2-40B4-BE49-F238E27FC236}">
                <a16:creationId xmlns:a16="http://schemas.microsoft.com/office/drawing/2014/main" id="{7057D464-D3D7-7DE3-645D-E7D8F78D9642}"/>
              </a:ext>
            </a:extLst>
          </p:cNvPr>
          <p:cNvSpPr txBox="1"/>
          <p:nvPr/>
        </p:nvSpPr>
        <p:spPr>
          <a:xfrm>
            <a:off x="5198165" y="1439057"/>
            <a:ext cx="6656149" cy="4524315"/>
          </a:xfrm>
          <a:prstGeom prst="rect">
            <a:avLst/>
          </a:prstGeom>
          <a:noFill/>
        </p:spPr>
        <p:txBody>
          <a:bodyPr wrap="square">
            <a:spAutoFit/>
          </a:bodyPr>
          <a:lstStyle/>
          <a:p>
            <a:pPr marL="285750" indent="-285750">
              <a:buBlip>
                <a:blip r:embed="rId2"/>
              </a:buBlip>
            </a:pPr>
            <a:r>
              <a:rPr lang="en-US" sz="1600" dirty="0">
                <a:effectLst/>
                <a:ea typeface="Times New Roman" panose="02020603050405020304" pitchFamily="18" charset="0"/>
                <a:cs typeface="Californian FB" panose="0207040306080B030204" pitchFamily="18" charset="0"/>
              </a:rPr>
              <a:t>Teaching staff </a:t>
            </a:r>
            <a:r>
              <a:rPr lang="en-US" sz="1600" dirty="0">
                <a:ea typeface="Times New Roman" panose="02020603050405020304" pitchFamily="18" charset="0"/>
                <a:cs typeface="Californian FB" panose="0207040306080B030204" pitchFamily="18" charset="0"/>
              </a:rPr>
              <a:t>must</a:t>
            </a:r>
            <a:r>
              <a:rPr lang="en-US" sz="1600" dirty="0">
                <a:effectLst/>
                <a:ea typeface="Times New Roman" panose="02020603050405020304" pitchFamily="18" charset="0"/>
                <a:cs typeface="Californian FB" panose="0207040306080B030204" pitchFamily="18" charset="0"/>
              </a:rPr>
              <a:t> be available in their classrooms from 8.30am each morning and should arrive at school by 8.20am at the latest. D</a:t>
            </a:r>
            <a:r>
              <a:rPr lang="en-US" sz="1600" dirty="0">
                <a:ea typeface="Times New Roman" panose="02020603050405020304" pitchFamily="18" charset="0"/>
                <a:cs typeface="Californian FB" panose="0207040306080B030204" pitchFamily="18" charset="0"/>
              </a:rPr>
              <a:t>oors are opened at 8.30am and pupils should come straight into class. </a:t>
            </a:r>
            <a:endParaRPr lang="en-GB" sz="1600" dirty="0">
              <a:effectLst/>
              <a:ea typeface="Times New Roman" panose="02020603050405020304" pitchFamily="18" charset="0"/>
            </a:endParaRPr>
          </a:p>
          <a:p>
            <a:endParaRPr lang="en-GB" sz="1600" dirty="0">
              <a:effectLst/>
              <a:ea typeface="Times New Roman" panose="02020603050405020304" pitchFamily="18" charset="0"/>
            </a:endParaRPr>
          </a:p>
          <a:p>
            <a:pPr marL="285750" indent="-285750">
              <a:buBlip>
                <a:blip r:embed="rId2"/>
              </a:buBlip>
            </a:pPr>
            <a:r>
              <a:rPr lang="en-US" sz="1600" dirty="0">
                <a:ea typeface="Times New Roman" panose="02020603050405020304" pitchFamily="18" charset="0"/>
                <a:cs typeface="Californian FB" panose="0207040306080B030204" pitchFamily="18" charset="0"/>
              </a:rPr>
              <a:t>Learning support assistants</a:t>
            </a:r>
            <a:r>
              <a:rPr lang="en-US" sz="1600" dirty="0">
                <a:effectLst/>
                <a:ea typeface="Times New Roman" panose="02020603050405020304" pitchFamily="18" charset="0"/>
                <a:cs typeface="Californian FB" panose="0207040306080B030204" pitchFamily="18" charset="0"/>
              </a:rPr>
              <a:t> should be in their area by 9.00am to see the children into their areas (unless otherwise stated in their contracted hours)</a:t>
            </a:r>
            <a:endParaRPr lang="en-GB" sz="1600" dirty="0">
              <a:effectLst/>
              <a:ea typeface="Times New Roman" panose="02020603050405020304" pitchFamily="18" charset="0"/>
            </a:endParaRPr>
          </a:p>
          <a:p>
            <a:endParaRPr lang="en-GB" sz="1600" dirty="0">
              <a:effectLst/>
              <a:ea typeface="Times New Roman" panose="02020603050405020304" pitchFamily="18" charset="0"/>
            </a:endParaRPr>
          </a:p>
          <a:p>
            <a:pPr marL="285750" indent="-285750">
              <a:buBlip>
                <a:blip r:embed="rId2"/>
              </a:buBlip>
            </a:pPr>
            <a:r>
              <a:rPr lang="en-US" sz="1600" dirty="0">
                <a:ea typeface="Times New Roman" panose="02020603050405020304" pitchFamily="18" charset="0"/>
                <a:cs typeface="Californian FB" panose="0207040306080B030204" pitchFamily="18" charset="0"/>
              </a:rPr>
              <a:t>The gates are closed at 8.45am. A</a:t>
            </a:r>
            <a:r>
              <a:rPr lang="en-US" sz="1600" dirty="0">
                <a:effectLst/>
                <a:ea typeface="Times New Roman" panose="02020603050405020304" pitchFamily="18" charset="0"/>
                <a:cs typeface="Californian FB" panose="0207040306080B030204" pitchFamily="18" charset="0"/>
              </a:rPr>
              <a:t>t this time, all external doors </a:t>
            </a:r>
            <a:r>
              <a:rPr lang="en-US" sz="1600" dirty="0">
                <a:ea typeface="Times New Roman" panose="02020603050405020304" pitchFamily="18" charset="0"/>
                <a:cs typeface="Californian FB" panose="0207040306080B030204" pitchFamily="18" charset="0"/>
              </a:rPr>
              <a:t>should</a:t>
            </a:r>
            <a:r>
              <a:rPr lang="en-US" sz="1600" dirty="0">
                <a:effectLst/>
                <a:ea typeface="Times New Roman" panose="02020603050405020304" pitchFamily="18" charset="0"/>
                <a:cs typeface="Californian FB" panose="0207040306080B030204" pitchFamily="18" charset="0"/>
              </a:rPr>
              <a:t> be closed and late arrivers must enter and sign in via the office.</a:t>
            </a:r>
            <a:endParaRPr lang="en-GB" sz="1600" dirty="0">
              <a:effectLst/>
              <a:ea typeface="Times New Roman" panose="02020603050405020304" pitchFamily="18" charset="0"/>
            </a:endParaRPr>
          </a:p>
          <a:p>
            <a:endParaRPr lang="en-GB" sz="1600" dirty="0">
              <a:effectLst/>
              <a:ea typeface="Times New Roman" panose="02020603050405020304" pitchFamily="18" charset="0"/>
            </a:endParaRPr>
          </a:p>
          <a:p>
            <a:pPr marL="285750" indent="-285750">
              <a:buBlip>
                <a:blip r:embed="rId2"/>
              </a:buBlip>
            </a:pPr>
            <a:r>
              <a:rPr lang="en-US" sz="1600" dirty="0">
                <a:effectLst/>
                <a:ea typeface="Times New Roman" panose="02020603050405020304" pitchFamily="18" charset="0"/>
                <a:cs typeface="Californian FB" panose="0207040306080B030204" pitchFamily="18" charset="0"/>
              </a:rPr>
              <a:t>At the end of the day, teaching staff should take it in turns to be outside their area for parental/carer contact. A member of the SLT will be outside near the playground gate at the end of the day.</a:t>
            </a:r>
            <a:endParaRPr lang="en-GB" sz="1600" dirty="0">
              <a:effectLst/>
              <a:ea typeface="Times New Roman" panose="02020603050405020304" pitchFamily="18" charset="0"/>
            </a:endParaRPr>
          </a:p>
          <a:p>
            <a:endParaRPr lang="en-GB" sz="1600" dirty="0">
              <a:effectLst/>
              <a:ea typeface="Times New Roman" panose="02020603050405020304" pitchFamily="18" charset="0"/>
            </a:endParaRPr>
          </a:p>
          <a:p>
            <a:pPr marL="285750" indent="-285750">
              <a:buBlip>
                <a:blip r:embed="rId2"/>
              </a:buBlip>
            </a:pPr>
            <a:r>
              <a:rPr lang="en-US" sz="1600" dirty="0">
                <a:ea typeface="Times New Roman" panose="02020603050405020304" pitchFamily="18" charset="0"/>
                <a:cs typeface="Californian FB" panose="0207040306080B030204" pitchFamily="18" charset="0"/>
              </a:rPr>
              <a:t>For health and safety (fire risks) reasons, a</a:t>
            </a:r>
            <a:r>
              <a:rPr lang="en-US" sz="1600" dirty="0">
                <a:effectLst/>
                <a:ea typeface="Times New Roman" panose="02020603050405020304" pitchFamily="18" charset="0"/>
                <a:cs typeface="Californian FB" panose="0207040306080B030204" pitchFamily="18" charset="0"/>
              </a:rPr>
              <a:t>ll staff should </a:t>
            </a:r>
            <a:r>
              <a:rPr lang="en-US" sz="1600" dirty="0">
                <a:ea typeface="Times New Roman" panose="02020603050405020304" pitchFamily="18" charset="0"/>
                <a:cs typeface="Californian FB" panose="0207040306080B030204" pitchFamily="18" charset="0"/>
              </a:rPr>
              <a:t>sign in</a:t>
            </a:r>
            <a:r>
              <a:rPr lang="en-US" sz="1600" dirty="0">
                <a:effectLst/>
                <a:ea typeface="Times New Roman" panose="02020603050405020304" pitchFamily="18" charset="0"/>
                <a:cs typeface="Californian FB" panose="0207040306080B030204" pitchFamily="18" charset="0"/>
              </a:rPr>
              <a:t> at the office on arrival and sign out if they leave the premises during the school day</a:t>
            </a:r>
            <a:r>
              <a:rPr lang="en-US" sz="1600" dirty="0">
                <a:ea typeface="Times New Roman" panose="02020603050405020304" pitchFamily="18" charset="0"/>
                <a:cs typeface="Californian FB" panose="0207040306080B030204" pitchFamily="18" charset="0"/>
              </a:rPr>
              <a:t> (signing in again when they return).</a:t>
            </a:r>
            <a:r>
              <a:rPr lang="en-US" sz="1600" dirty="0">
                <a:effectLst/>
                <a:ea typeface="Times New Roman" panose="02020603050405020304" pitchFamily="18" charset="0"/>
                <a:cs typeface="Californian FB" panose="0207040306080B030204" pitchFamily="18" charset="0"/>
              </a:rPr>
              <a:t> Please close the vehicle gates when you are entering and exiting the premises to ensure children’s safety.</a:t>
            </a:r>
            <a:endParaRPr lang="en-GB" sz="16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36E3E3A1-D0EF-08DB-68F9-3D380ED873E2}"/>
              </a:ext>
            </a:extLst>
          </p:cNvPr>
          <p:cNvSpPr txBox="1"/>
          <p:nvPr/>
        </p:nvSpPr>
        <p:spPr>
          <a:xfrm>
            <a:off x="1055572" y="5809171"/>
            <a:ext cx="3657600" cy="861774"/>
          </a:xfrm>
          <a:prstGeom prst="rect">
            <a:avLst/>
          </a:prstGeom>
          <a:noFill/>
        </p:spPr>
        <p:txBody>
          <a:bodyPr wrap="square" rtlCol="0">
            <a:spAutoFit/>
          </a:bodyPr>
          <a:lstStyle/>
          <a:p>
            <a:r>
              <a:rPr lang="en-US" sz="1600" dirty="0"/>
              <a:t>*Monday-Head’s Assembly </a:t>
            </a:r>
          </a:p>
          <a:p>
            <a:r>
              <a:rPr lang="en-US" sz="1600" dirty="0"/>
              <a:t>  Tuesday- SLT Assembly </a:t>
            </a:r>
          </a:p>
          <a:p>
            <a:r>
              <a:rPr lang="en-US" sz="1600" dirty="0"/>
              <a:t>  Friday- Celebrations Assembly</a:t>
            </a:r>
            <a:endParaRPr lang="en-GB" sz="1600" dirty="0"/>
          </a:p>
        </p:txBody>
      </p:sp>
      <p:pic>
        <p:nvPicPr>
          <p:cNvPr id="8" name="Picture 7">
            <a:extLst>
              <a:ext uri="{FF2B5EF4-FFF2-40B4-BE49-F238E27FC236}">
                <a16:creationId xmlns:a16="http://schemas.microsoft.com/office/drawing/2014/main" id="{FFF708CF-1AA5-6514-6257-2BD9F64866E9}"/>
              </a:ext>
            </a:extLst>
          </p:cNvPr>
          <p:cNvPicPr>
            <a:picLocks noChangeAspect="1"/>
          </p:cNvPicPr>
          <p:nvPr/>
        </p:nvPicPr>
        <p:blipFill>
          <a:blip r:embed="rId3"/>
          <a:stretch>
            <a:fillRect/>
          </a:stretch>
        </p:blipFill>
        <p:spPr>
          <a:xfrm>
            <a:off x="170047" y="744709"/>
            <a:ext cx="11702217" cy="416449"/>
          </a:xfrm>
          <a:prstGeom prst="rect">
            <a:avLst/>
          </a:prstGeom>
        </p:spPr>
      </p:pic>
      <p:pic>
        <p:nvPicPr>
          <p:cNvPr id="3074" name="Picture 2" descr="Advantages for Carriers">
            <a:extLst>
              <a:ext uri="{FF2B5EF4-FFF2-40B4-BE49-F238E27FC236}">
                <a16:creationId xmlns:a16="http://schemas.microsoft.com/office/drawing/2014/main" id="{7C49E8A3-5405-5EB9-612F-E28271102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40" y="187055"/>
            <a:ext cx="1421448" cy="1421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5" action="ppaction://hlinksldjump"/>
            <a:extLst>
              <a:ext uri="{FF2B5EF4-FFF2-40B4-BE49-F238E27FC236}">
                <a16:creationId xmlns:a16="http://schemas.microsoft.com/office/drawing/2014/main" id="{2A5FD544-E239-0C76-2D45-C47E9B878F6C}"/>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61422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B4EE-825D-84D3-E6D9-252B4218AABC}"/>
              </a:ext>
            </a:extLst>
          </p:cNvPr>
          <p:cNvSpPr>
            <a:spLocks noGrp="1"/>
          </p:cNvSpPr>
          <p:nvPr>
            <p:ph type="title"/>
          </p:nvPr>
        </p:nvSpPr>
        <p:spPr>
          <a:xfrm>
            <a:off x="4322545" y="-250306"/>
            <a:ext cx="10515600" cy="1325563"/>
          </a:xfrm>
        </p:spPr>
        <p:txBody>
          <a:bodyPr/>
          <a:lstStyle/>
          <a:p>
            <a:r>
              <a:rPr lang="en-US" dirty="0">
                <a:solidFill>
                  <a:schemeClr val="accent6">
                    <a:lumMod val="75000"/>
                  </a:schemeClr>
                </a:solidFill>
                <a:latin typeface="+mn-lt"/>
              </a:rPr>
              <a:t>Before School </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5D59DEEC-B839-AA7B-68A7-8DE980A7CAFD}"/>
              </a:ext>
            </a:extLst>
          </p:cNvPr>
          <p:cNvSpPr>
            <a:spLocks noGrp="1"/>
          </p:cNvSpPr>
          <p:nvPr>
            <p:ph idx="1"/>
          </p:nvPr>
        </p:nvSpPr>
        <p:spPr/>
        <p:txBody>
          <a:bodyPr vert="horz" lIns="91440" tIns="45720" rIns="91440" bIns="45720" rtlCol="0" anchor="t">
            <a:normAutofit/>
          </a:bodyPr>
          <a:lstStyle/>
          <a:p>
            <a:pPr>
              <a:buBlip>
                <a:blip r:embed="rId2"/>
              </a:buBlip>
            </a:pPr>
            <a:r>
              <a:rPr lang="en-US" sz="1600" dirty="0">
                <a:effectLst/>
                <a:ea typeface="Times New Roman" panose="02020603050405020304" pitchFamily="18" charset="0"/>
                <a:cs typeface="Californian FB" panose="0207040306080B030204" pitchFamily="18" charset="0"/>
              </a:rPr>
              <a:t>The school gates are open from </a:t>
            </a:r>
            <a:r>
              <a:rPr lang="en-US" sz="1600" b="1" dirty="0">
                <a:ea typeface="Times New Roman" panose="02020603050405020304" pitchFamily="18" charset="0"/>
                <a:cs typeface="Californian FB" panose="0207040306080B030204" pitchFamily="18" charset="0"/>
              </a:rPr>
              <a:t>8.00am </a:t>
            </a:r>
            <a:r>
              <a:rPr lang="en-US" sz="1600" dirty="0">
                <a:ea typeface="Times New Roman" panose="02020603050405020304" pitchFamily="18" charset="0"/>
                <a:cs typeface="Californian FB" panose="0207040306080B030204" pitchFamily="18" charset="0"/>
              </a:rPr>
              <a:t>for pupils arriving for morning club. </a:t>
            </a:r>
          </a:p>
          <a:p>
            <a:pPr>
              <a:buBlip>
                <a:blip r:embed="rId2"/>
              </a:buBlip>
            </a:pPr>
            <a:r>
              <a:rPr lang="en-US" sz="1600" dirty="0">
                <a:ea typeface="Times New Roman" panose="02020603050405020304" pitchFamily="18" charset="0"/>
                <a:cs typeface="Californian FB" panose="0207040306080B030204" pitchFamily="18" charset="0"/>
              </a:rPr>
              <a:t>Children not attending morning club are not expected on school site before </a:t>
            </a:r>
            <a:r>
              <a:rPr lang="en-US" sz="1600" b="1" dirty="0">
                <a:ea typeface="Times New Roman" panose="02020603050405020304" pitchFamily="18" charset="0"/>
                <a:cs typeface="Californian FB" panose="0207040306080B030204" pitchFamily="18" charset="0"/>
              </a:rPr>
              <a:t>8.30am</a:t>
            </a:r>
            <a:r>
              <a:rPr lang="en-US" sz="1600" dirty="0">
                <a:ea typeface="Times New Roman" panose="02020603050405020304" pitchFamily="18" charset="0"/>
                <a:cs typeface="Californian FB" panose="0207040306080B030204" pitchFamily="18" charset="0"/>
              </a:rPr>
              <a:t> </a:t>
            </a:r>
          </a:p>
          <a:p>
            <a:pPr>
              <a:buBlip>
                <a:blip r:embed="rId2"/>
              </a:buBlip>
            </a:pPr>
            <a:r>
              <a:rPr lang="en-US" sz="1600" dirty="0">
                <a:ea typeface="Times New Roman" panose="02020603050405020304" pitchFamily="18" charset="0"/>
                <a:cs typeface="Californian FB" panose="0207040306080B030204" pitchFamily="18" charset="0"/>
              </a:rPr>
              <a:t>Year 3+4 enter through the pedestrian gate by the playground. Year 5+6 enter through the pedestrian gate by the nursing home. </a:t>
            </a:r>
          </a:p>
          <a:p>
            <a:pPr>
              <a:buBlip>
                <a:blip r:embed="rId2"/>
              </a:buBlip>
            </a:pPr>
            <a:r>
              <a:rPr lang="en-US" sz="1600" b="1" dirty="0">
                <a:ea typeface="Times New Roman" panose="02020603050405020304" pitchFamily="18" charset="0"/>
                <a:cs typeface="Californian FB" panose="0207040306080B030204" pitchFamily="18" charset="0"/>
              </a:rPr>
              <a:t>Doors open at 8.30am</a:t>
            </a:r>
            <a:r>
              <a:rPr lang="en-US" sz="1600" dirty="0">
                <a:effectLst/>
                <a:ea typeface="Times New Roman" panose="02020603050405020304" pitchFamily="18" charset="0"/>
                <a:cs typeface="Californian FB" panose="0207040306080B030204" pitchFamily="18" charset="0"/>
              </a:rPr>
              <a:t>. Pupils should come straight into school when they arrive to complete early morning work and get ready for the day.</a:t>
            </a:r>
            <a:r>
              <a:rPr lang="en-US" sz="1600" dirty="0">
                <a:ea typeface="Times New Roman" panose="02020603050405020304" pitchFamily="18" charset="0"/>
                <a:cs typeface="Californian FB" panose="0207040306080B030204" pitchFamily="18" charset="0"/>
              </a:rPr>
              <a:t>  </a:t>
            </a:r>
            <a:endParaRPr lang="en-US" sz="1600" dirty="0">
              <a:effectLst/>
              <a:ea typeface="Times New Roman" panose="02020603050405020304" pitchFamily="18" charset="0"/>
              <a:cs typeface="Californian FB" panose="0207040306080B030204" pitchFamily="18" charset="0"/>
            </a:endParaRPr>
          </a:p>
          <a:p>
            <a:pPr>
              <a:buBlip>
                <a:blip r:embed="rId2"/>
              </a:buBlip>
            </a:pPr>
            <a:r>
              <a:rPr lang="en-US" sz="1600" dirty="0"/>
              <a:t>A member of SLT or BST will stand by each pedestrian gate to welcome pupils and parents to school. </a:t>
            </a:r>
          </a:p>
          <a:p>
            <a:pPr>
              <a:buBlip>
                <a:blip r:embed="rId2"/>
              </a:buBlip>
            </a:pPr>
            <a:r>
              <a:rPr lang="en-US" sz="1600" dirty="0"/>
              <a:t>In bad weather, Year 5+ 6 may have to enter through the hall as the Year 6 playground is prone to flash flooding! </a:t>
            </a:r>
          </a:p>
        </p:txBody>
      </p:sp>
      <p:pic>
        <p:nvPicPr>
          <p:cNvPr id="4" name="Picture 3">
            <a:extLst>
              <a:ext uri="{FF2B5EF4-FFF2-40B4-BE49-F238E27FC236}">
                <a16:creationId xmlns:a16="http://schemas.microsoft.com/office/drawing/2014/main" id="{1FFD43AD-4F1E-640B-6DC4-88B52C192672}"/>
              </a:ext>
            </a:extLst>
          </p:cNvPr>
          <p:cNvPicPr>
            <a:picLocks noChangeAspect="1"/>
          </p:cNvPicPr>
          <p:nvPr/>
        </p:nvPicPr>
        <p:blipFill>
          <a:blip r:embed="rId3"/>
          <a:stretch>
            <a:fillRect/>
          </a:stretch>
        </p:blipFill>
        <p:spPr>
          <a:xfrm>
            <a:off x="170047" y="744709"/>
            <a:ext cx="11702217" cy="416449"/>
          </a:xfrm>
          <a:prstGeom prst="rect">
            <a:avLst/>
          </a:prstGeom>
        </p:spPr>
      </p:pic>
      <p:pic>
        <p:nvPicPr>
          <p:cNvPr id="6" name="Picture 5">
            <a:extLst>
              <a:ext uri="{FF2B5EF4-FFF2-40B4-BE49-F238E27FC236}">
                <a16:creationId xmlns:a16="http://schemas.microsoft.com/office/drawing/2014/main" id="{65B26C4F-2F67-4D84-E1FF-626C2B92E286}"/>
              </a:ext>
            </a:extLst>
          </p:cNvPr>
          <p:cNvPicPr>
            <a:picLocks noChangeAspect="1"/>
          </p:cNvPicPr>
          <p:nvPr/>
        </p:nvPicPr>
        <p:blipFill>
          <a:blip r:embed="rId4"/>
          <a:stretch>
            <a:fillRect/>
          </a:stretch>
        </p:blipFill>
        <p:spPr>
          <a:xfrm>
            <a:off x="2958867" y="4833285"/>
            <a:ext cx="6124575" cy="1638300"/>
          </a:xfrm>
          <a:prstGeom prst="rect">
            <a:avLst/>
          </a:prstGeom>
        </p:spPr>
      </p:pic>
      <p:sp>
        <p:nvSpPr>
          <p:cNvPr id="7" name="Rectangle: Rounded Corners 6">
            <a:hlinkClick r:id="rId5" action="ppaction://hlinksldjump"/>
            <a:extLst>
              <a:ext uri="{FF2B5EF4-FFF2-40B4-BE49-F238E27FC236}">
                <a16:creationId xmlns:a16="http://schemas.microsoft.com/office/drawing/2014/main" id="{F0C63155-47B1-135B-6612-A86466E11D76}"/>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897005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390BB-1EB3-628B-CF20-4A5FA734B8ED}"/>
              </a:ext>
            </a:extLst>
          </p:cNvPr>
          <p:cNvPicPr>
            <a:picLocks noChangeAspect="1"/>
          </p:cNvPicPr>
          <p:nvPr/>
        </p:nvPicPr>
        <p:blipFill>
          <a:blip r:embed="rId2"/>
          <a:stretch>
            <a:fillRect/>
          </a:stretch>
        </p:blipFill>
        <p:spPr>
          <a:xfrm>
            <a:off x="170047" y="744709"/>
            <a:ext cx="11702217" cy="416449"/>
          </a:xfrm>
          <a:prstGeom prst="rect">
            <a:avLst/>
          </a:prstGeom>
        </p:spPr>
      </p:pic>
      <p:sp>
        <p:nvSpPr>
          <p:cNvPr id="8" name="Rectangle 7">
            <a:extLst>
              <a:ext uri="{FF2B5EF4-FFF2-40B4-BE49-F238E27FC236}">
                <a16:creationId xmlns:a16="http://schemas.microsoft.com/office/drawing/2014/main" id="{135B6EB1-420E-2AF5-6671-3A12CF786491}"/>
              </a:ext>
            </a:extLst>
          </p:cNvPr>
          <p:cNvSpPr/>
          <p:nvPr/>
        </p:nvSpPr>
        <p:spPr>
          <a:xfrm>
            <a:off x="8279296" y="278296"/>
            <a:ext cx="3260034" cy="158032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D51B558-F8CB-3B06-BBB9-C9317BE7F180}"/>
              </a:ext>
            </a:extLst>
          </p:cNvPr>
          <p:cNvSpPr>
            <a:spLocks noGrp="1"/>
          </p:cNvSpPr>
          <p:nvPr>
            <p:ph type="title"/>
          </p:nvPr>
        </p:nvSpPr>
        <p:spPr>
          <a:xfrm>
            <a:off x="319736" y="278296"/>
            <a:ext cx="10515600" cy="1325563"/>
          </a:xfrm>
        </p:spPr>
        <p:txBody>
          <a:bodyPr>
            <a:normAutofit fontScale="90000"/>
          </a:bodyPr>
          <a:lstStyle/>
          <a:p>
            <a:pPr algn="ctr"/>
            <a:r>
              <a:rPr lang="en-US" sz="4900" dirty="0">
                <a:solidFill>
                  <a:schemeClr val="accent6">
                    <a:lumMod val="75000"/>
                  </a:schemeClr>
                </a:solidFill>
                <a:latin typeface="+mn-lt"/>
                <a:ea typeface="Times New Roman" panose="02020603050405020304" pitchFamily="18" charset="0"/>
                <a:cs typeface="Californian FB" panose="0207040306080B030204" pitchFamily="18" charset="0"/>
              </a:rPr>
              <a:t>Registration</a:t>
            </a:r>
            <a:br>
              <a:rPr lang="en-GB" dirty="0">
                <a:latin typeface="Times New Roman" panose="02020603050405020304" pitchFamily="18" charset="0"/>
                <a:ea typeface="Times New Roman" panose="02020603050405020304" pitchFamily="18" charset="0"/>
              </a:rPr>
            </a:br>
            <a:r>
              <a:rPr lang="en-US" dirty="0">
                <a:latin typeface="Californian FB" panose="0207040306080B030204" pitchFamily="18" charset="0"/>
                <a:ea typeface="Times New Roman" panose="02020603050405020304" pitchFamily="18" charset="0"/>
                <a:cs typeface="Californian FB" panose="0207040306080B030204" pitchFamily="18" charset="0"/>
              </a:rPr>
              <a:t>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8675F891-58A8-3C06-2889-E784733EBC1B}"/>
              </a:ext>
            </a:extLst>
          </p:cNvPr>
          <p:cNvSpPr>
            <a:spLocks noGrp="1"/>
          </p:cNvSpPr>
          <p:nvPr>
            <p:ph idx="1"/>
          </p:nvPr>
        </p:nvSpPr>
        <p:spPr>
          <a:xfrm>
            <a:off x="728869" y="1897106"/>
            <a:ext cx="10810461" cy="4351338"/>
          </a:xfrm>
        </p:spPr>
        <p:txBody>
          <a:bodyPr>
            <a:normAutofit/>
          </a:bodyPr>
          <a:lstStyle/>
          <a:p>
            <a:pPr>
              <a:buBlip>
                <a:blip r:embed="rId3"/>
              </a:buBlip>
            </a:pPr>
            <a:r>
              <a:rPr lang="en-US" sz="1600" dirty="0">
                <a:ea typeface="Times New Roman" panose="02020603050405020304" pitchFamily="18" charset="0"/>
                <a:cs typeface="Californian FB" panose="0207040306080B030204" pitchFamily="18" charset="0"/>
              </a:rPr>
              <a:t>Attendance registers are completed by </a:t>
            </a:r>
            <a:r>
              <a:rPr lang="en-US" sz="1600" b="1" dirty="0">
                <a:ea typeface="Times New Roman" panose="02020603050405020304" pitchFamily="18" charset="0"/>
                <a:cs typeface="Californian FB" panose="0207040306080B030204" pitchFamily="18" charset="0"/>
              </a:rPr>
              <a:t>8.40am</a:t>
            </a:r>
            <a:r>
              <a:rPr lang="en-US" sz="1600" dirty="0">
                <a:ea typeface="Times New Roman" panose="02020603050405020304" pitchFamily="18" charset="0"/>
                <a:cs typeface="Californian FB" panose="0207040306080B030204" pitchFamily="18" charset="0"/>
              </a:rPr>
              <a:t> and at </a:t>
            </a:r>
            <a:r>
              <a:rPr lang="en-US" sz="1600" b="1" dirty="0">
                <a:ea typeface="Times New Roman" panose="02020603050405020304" pitchFamily="18" charset="0"/>
                <a:cs typeface="Californian FB" panose="0207040306080B030204" pitchFamily="18" charset="0"/>
              </a:rPr>
              <a:t>1.15pm</a:t>
            </a:r>
            <a:r>
              <a:rPr lang="en-US" sz="1600" dirty="0">
                <a:ea typeface="Times New Roman" panose="02020603050405020304" pitchFamily="18" charset="0"/>
                <a:cs typeface="Californian FB" panose="0207040306080B030204" pitchFamily="18" charset="0"/>
              </a:rPr>
              <a:t>.  </a:t>
            </a:r>
          </a:p>
          <a:p>
            <a:pPr marL="0" indent="0">
              <a:buNone/>
            </a:pPr>
            <a:endParaRPr lang="en-GB" sz="1600" dirty="0">
              <a:ea typeface="Times New Roman" panose="02020603050405020304" pitchFamily="18" charset="0"/>
            </a:endParaRPr>
          </a:p>
          <a:p>
            <a:pPr lvl="0">
              <a:buBlip>
                <a:blip r:embed="rId3"/>
              </a:buBlip>
            </a:pPr>
            <a:r>
              <a:rPr lang="en-US" sz="1600" dirty="0">
                <a:effectLst/>
                <a:ea typeface="Times New Roman" panose="02020603050405020304" pitchFamily="18" charset="0"/>
                <a:cs typeface="Californian FB" panose="0207040306080B030204" pitchFamily="18" charset="0"/>
              </a:rPr>
              <a:t>Registration is completed online using Arbor. Each member of staff must use their personal log in to complete registers. If for any reason Arbor is </a:t>
            </a:r>
            <a:r>
              <a:rPr lang="en-US" sz="1600" dirty="0">
                <a:ea typeface="Times New Roman" panose="02020603050405020304" pitchFamily="18" charset="0"/>
                <a:cs typeface="Californian FB" panose="0207040306080B030204" pitchFamily="18" charset="0"/>
              </a:rPr>
              <a:t>inaccessible, a paper register (available from the school office) must be completed. </a:t>
            </a:r>
          </a:p>
          <a:p>
            <a:pPr marL="0" lvl="0" indent="0">
              <a:buNone/>
            </a:pPr>
            <a:endParaRPr lang="en-US" sz="1600" dirty="0">
              <a:effectLst/>
              <a:ea typeface="Times New Roman" panose="02020603050405020304" pitchFamily="18" charset="0"/>
              <a:cs typeface="Californian FB" panose="0207040306080B030204" pitchFamily="18" charset="0"/>
            </a:endParaRPr>
          </a:p>
          <a:p>
            <a:pPr lvl="0">
              <a:buBlip>
                <a:blip r:embed="rId3"/>
              </a:buBlip>
            </a:pPr>
            <a:r>
              <a:rPr lang="en-US" sz="1600" dirty="0">
                <a:ea typeface="Times New Roman" panose="02020603050405020304" pitchFamily="18" charset="0"/>
                <a:cs typeface="Californian FB" panose="0207040306080B030204" pitchFamily="18" charset="0"/>
              </a:rPr>
              <a:t>Supply teachers must complete a paper register (available from the school office). </a:t>
            </a:r>
          </a:p>
          <a:p>
            <a:pPr marL="0" lvl="0" indent="0" algn="ctr">
              <a:buNone/>
            </a:pPr>
            <a:r>
              <a:rPr lang="en-US" sz="1600" dirty="0">
                <a:effectLst/>
                <a:ea typeface="Times New Roman" panose="02020603050405020304" pitchFamily="18" charset="0"/>
                <a:cs typeface="Californian FB" panose="0207040306080B030204" pitchFamily="18" charset="0"/>
              </a:rPr>
              <a:t>AM attendance- /    PM attendance- \     absence- </a:t>
            </a:r>
            <a:r>
              <a:rPr lang="en-US" sz="1600" dirty="0">
                <a:solidFill>
                  <a:srgbClr val="FF0000"/>
                </a:solidFill>
                <a:effectLst/>
                <a:ea typeface="Times New Roman" panose="02020603050405020304" pitchFamily="18" charset="0"/>
                <a:cs typeface="Californian FB" panose="0207040306080B030204" pitchFamily="18" charset="0"/>
              </a:rPr>
              <a:t>O</a:t>
            </a:r>
          </a:p>
          <a:p>
            <a:pPr marL="0" lvl="0" indent="0" algn="ctr">
              <a:buNone/>
            </a:pPr>
            <a:endParaRPr lang="en-US" sz="1600" dirty="0">
              <a:solidFill>
                <a:srgbClr val="FF0000"/>
              </a:solidFill>
              <a:effectLst/>
              <a:ea typeface="Times New Roman" panose="02020603050405020304" pitchFamily="18" charset="0"/>
              <a:cs typeface="Californian FB" panose="0207040306080B030204" pitchFamily="18" charset="0"/>
            </a:endParaRPr>
          </a:p>
          <a:p>
            <a:pPr>
              <a:buBlip>
                <a:blip r:embed="rId3"/>
              </a:buBlip>
            </a:pPr>
            <a:r>
              <a:rPr lang="en-US" sz="1600" dirty="0">
                <a:ea typeface="Times New Roman" panose="02020603050405020304" pitchFamily="18" charset="0"/>
                <a:cs typeface="Californian FB" panose="0207040306080B030204" pitchFamily="18" charset="0"/>
              </a:rPr>
              <a:t>Pupils who arrive after the register has been completed, must go to the school office to be registered/signed in.</a:t>
            </a:r>
          </a:p>
          <a:p>
            <a:pPr algn="ctr">
              <a:buBlip>
                <a:blip r:embed="rId3"/>
              </a:buBlip>
            </a:pPr>
            <a:endParaRPr lang="en-US" sz="1600" dirty="0">
              <a:effectLst/>
              <a:ea typeface="Times New Roman" panose="02020603050405020304" pitchFamily="18" charset="0"/>
              <a:cs typeface="Californian FB" panose="0207040306080B030204" pitchFamily="18" charset="0"/>
            </a:endParaRPr>
          </a:p>
          <a:p>
            <a:pPr>
              <a:buBlip>
                <a:blip r:embed="rId3"/>
              </a:buBlip>
            </a:pPr>
            <a:r>
              <a:rPr lang="en-US" sz="1600" dirty="0">
                <a:effectLst/>
                <a:ea typeface="Times New Roman" panose="02020603050405020304" pitchFamily="18" charset="0"/>
                <a:cs typeface="Californian FB" panose="0207040306080B030204" pitchFamily="18" charset="0"/>
              </a:rPr>
              <a:t>Lunch choices are selected by parents at home. Sometimes parents forget to do this so it is worth double checking each morning with the children that they have a packed lunch or their parents have selected a lunch choice.  Please inform the school office immediately of any child who does not have a lunch. </a:t>
            </a:r>
            <a:endParaRPr lang="en-GB" sz="1600" dirty="0">
              <a:effectLst/>
              <a:ea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EA5A877A-BC16-3128-5698-9001AB49BA83}"/>
              </a:ext>
            </a:extLst>
          </p:cNvPr>
          <p:cNvPicPr>
            <a:picLocks noChangeAspect="1"/>
          </p:cNvPicPr>
          <p:nvPr/>
        </p:nvPicPr>
        <p:blipFill>
          <a:blip r:embed="rId4"/>
          <a:stretch>
            <a:fillRect/>
          </a:stretch>
        </p:blipFill>
        <p:spPr>
          <a:xfrm>
            <a:off x="8877818" y="399258"/>
            <a:ext cx="1829887" cy="830587"/>
          </a:xfrm>
          <a:prstGeom prst="rect">
            <a:avLst/>
          </a:prstGeom>
        </p:spPr>
      </p:pic>
      <p:sp>
        <p:nvSpPr>
          <p:cNvPr id="7" name="TextBox 6">
            <a:extLst>
              <a:ext uri="{FF2B5EF4-FFF2-40B4-BE49-F238E27FC236}">
                <a16:creationId xmlns:a16="http://schemas.microsoft.com/office/drawing/2014/main" id="{26D7C8DA-8BFE-46EA-6993-9CA54A402DFD}"/>
              </a:ext>
            </a:extLst>
          </p:cNvPr>
          <p:cNvSpPr txBox="1"/>
          <p:nvPr/>
        </p:nvSpPr>
        <p:spPr>
          <a:xfrm>
            <a:off x="8728731" y="1268334"/>
            <a:ext cx="6096000" cy="400110"/>
          </a:xfrm>
          <a:prstGeom prst="rect">
            <a:avLst/>
          </a:prstGeom>
          <a:noFill/>
        </p:spPr>
        <p:txBody>
          <a:bodyPr wrap="square">
            <a:spAutoFit/>
          </a:bodyPr>
          <a:lstStyle/>
          <a:p>
            <a:r>
              <a:rPr lang="en-GB" sz="2000" dirty="0">
                <a:hlinkClick r:id="rId5"/>
              </a:rPr>
              <a:t>https://login.arbor.sc/</a:t>
            </a:r>
            <a:r>
              <a:rPr lang="en-GB" sz="2000" dirty="0"/>
              <a:t> </a:t>
            </a:r>
          </a:p>
        </p:txBody>
      </p:sp>
      <p:sp>
        <p:nvSpPr>
          <p:cNvPr id="6" name="Rectangle: Rounded Corners 5">
            <a:hlinkClick r:id="rId6" action="ppaction://hlinksldjump"/>
            <a:extLst>
              <a:ext uri="{FF2B5EF4-FFF2-40B4-BE49-F238E27FC236}">
                <a16:creationId xmlns:a16="http://schemas.microsoft.com/office/drawing/2014/main" id="{E9B1BE32-F56A-A0DB-CC36-CA3C1CB124C0}"/>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64656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2B3719-EF5B-F9B2-509D-C849B57F9E06}"/>
              </a:ext>
            </a:extLst>
          </p:cNvPr>
          <p:cNvPicPr>
            <a:picLocks noChangeAspect="1"/>
          </p:cNvPicPr>
          <p:nvPr/>
        </p:nvPicPr>
        <p:blipFill>
          <a:blip r:embed="rId2"/>
          <a:stretch>
            <a:fillRect/>
          </a:stretch>
        </p:blipFill>
        <p:spPr>
          <a:xfrm>
            <a:off x="170047" y="744709"/>
            <a:ext cx="11702217" cy="416449"/>
          </a:xfrm>
          <a:prstGeom prst="rect">
            <a:avLst/>
          </a:prstGeom>
        </p:spPr>
      </p:pic>
      <p:sp>
        <p:nvSpPr>
          <p:cNvPr id="2" name="Title 1">
            <a:extLst>
              <a:ext uri="{FF2B5EF4-FFF2-40B4-BE49-F238E27FC236}">
                <a16:creationId xmlns:a16="http://schemas.microsoft.com/office/drawing/2014/main" id="{301DB312-7E0C-2AB0-A54A-3A023AC05A6F}"/>
              </a:ext>
            </a:extLst>
          </p:cNvPr>
          <p:cNvSpPr>
            <a:spLocks noGrp="1"/>
          </p:cNvSpPr>
          <p:nvPr>
            <p:ph type="title"/>
          </p:nvPr>
        </p:nvSpPr>
        <p:spPr>
          <a:xfrm>
            <a:off x="468230" y="106706"/>
            <a:ext cx="10515600" cy="1325563"/>
          </a:xfrm>
        </p:spPr>
        <p:txBody>
          <a:bodyPr/>
          <a:lstStyle/>
          <a:p>
            <a:pPr algn="ctr"/>
            <a:r>
              <a:rPr lang="en-US" dirty="0">
                <a:solidFill>
                  <a:schemeClr val="accent6">
                    <a:lumMod val="75000"/>
                  </a:schemeClr>
                </a:solidFill>
                <a:latin typeface="+mn-lt"/>
                <a:ea typeface="Times New Roman" panose="02020603050405020304" pitchFamily="18" charset="0"/>
                <a:cs typeface="Californian FB" panose="0207040306080B030204" pitchFamily="18" charset="0"/>
              </a:rPr>
              <a:t>Assemblies</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23149314-9A04-54F8-3CAC-7E3A1F3074EE}"/>
              </a:ext>
            </a:extLst>
          </p:cNvPr>
          <p:cNvSpPr>
            <a:spLocks noGrp="1"/>
          </p:cNvSpPr>
          <p:nvPr>
            <p:ph idx="1"/>
          </p:nvPr>
        </p:nvSpPr>
        <p:spPr>
          <a:xfrm>
            <a:off x="151983" y="2488407"/>
            <a:ext cx="11702217" cy="4351338"/>
          </a:xfrm>
        </p:spPr>
        <p:txBody>
          <a:bodyPr>
            <a:noAutofit/>
          </a:bodyPr>
          <a:lstStyle/>
          <a:p>
            <a:pPr marL="0" indent="0" algn="just">
              <a:buNone/>
            </a:pPr>
            <a:endParaRPr lang="en-GB" sz="1600" dirty="0">
              <a:effectLst/>
              <a:ea typeface="Times New Roman" panose="02020603050405020304" pitchFamily="18" charset="0"/>
            </a:endParaRPr>
          </a:p>
          <a:p>
            <a:pPr marL="0" indent="0" algn="just">
              <a:buNone/>
            </a:pPr>
            <a:r>
              <a:rPr lang="en-US" sz="1600" b="1" dirty="0">
                <a:effectLst/>
                <a:ea typeface="Times New Roman" panose="02020603050405020304" pitchFamily="18" charset="0"/>
                <a:cs typeface="Californian FB" panose="0207040306080B030204" pitchFamily="18" charset="0"/>
              </a:rPr>
              <a:t>Assembly schedule : -</a:t>
            </a:r>
            <a:endParaRPr lang="en-GB" sz="1600" b="1" dirty="0">
              <a:effectLst/>
              <a:ea typeface="Times New Roman" panose="02020603050405020304" pitchFamily="18" charset="0"/>
            </a:endParaRPr>
          </a:p>
          <a:p>
            <a:pPr marL="0" indent="0" algn="just">
              <a:buNone/>
            </a:pPr>
            <a:r>
              <a:rPr lang="en-US" sz="1600" dirty="0">
                <a:effectLst/>
                <a:ea typeface="Times New Roman" panose="02020603050405020304" pitchFamily="18" charset="0"/>
                <a:cs typeface="Californian FB" panose="0207040306080B030204" pitchFamily="18" charset="0"/>
              </a:rPr>
              <a:t> </a:t>
            </a:r>
            <a:endParaRPr lang="en-GB" sz="1500" dirty="0">
              <a:effectLst/>
              <a:ea typeface="Times New Roman" panose="02020603050405020304" pitchFamily="18" charset="0"/>
            </a:endParaRPr>
          </a:p>
          <a:p>
            <a:pPr marL="457200" lvl="1" indent="0" algn="just">
              <a:buNone/>
              <a:tabLst>
                <a:tab pos="1170305" algn="l"/>
              </a:tabLst>
            </a:pPr>
            <a:r>
              <a:rPr lang="en-US" sz="1500" b="1" dirty="0">
                <a:effectLst/>
                <a:ea typeface="Times New Roman" panose="02020603050405020304" pitchFamily="18" charset="0"/>
                <a:cs typeface="Californian FB" panose="0207040306080B030204" pitchFamily="18" charset="0"/>
              </a:rPr>
              <a:t>Monday </a:t>
            </a:r>
            <a:r>
              <a:rPr lang="en-US" sz="1500" dirty="0">
                <a:effectLst/>
                <a:ea typeface="Times New Roman" panose="02020603050405020304" pitchFamily="18" charset="0"/>
                <a:cs typeface="Californian FB" panose="0207040306080B030204" pitchFamily="18" charset="0"/>
              </a:rPr>
              <a:t>	 11.45–12.15: </a:t>
            </a:r>
            <a:r>
              <a:rPr lang="en-US" sz="1500" b="1" dirty="0">
                <a:effectLst/>
                <a:ea typeface="Times New Roman" panose="02020603050405020304" pitchFamily="18" charset="0"/>
                <a:cs typeface="Californian FB" panose="0207040306080B030204" pitchFamily="18" charset="0"/>
              </a:rPr>
              <a:t>Whole school values assembly </a:t>
            </a:r>
            <a:r>
              <a:rPr lang="en-US" sz="1500" dirty="0">
                <a:effectLst/>
                <a:ea typeface="Times New Roman" panose="02020603050405020304" pitchFamily="18" charset="0"/>
                <a:cs typeface="Californian FB" panose="0207040306080B030204" pitchFamily="18" charset="0"/>
              </a:rPr>
              <a:t>(Headteacher/Assistant Headteacher) </a:t>
            </a:r>
            <a:r>
              <a:rPr lang="en-US" sz="1500" b="1" dirty="0">
                <a:effectLst/>
                <a:ea typeface="Times New Roman" panose="02020603050405020304" pitchFamily="18" charset="0"/>
                <a:cs typeface="Californian FB" panose="0207040306080B030204" pitchFamily="18" charset="0"/>
              </a:rPr>
              <a:t>(</a:t>
            </a:r>
            <a:r>
              <a:rPr lang="en-US" sz="1500" b="1" dirty="0">
                <a:ea typeface="Times New Roman" panose="02020603050405020304" pitchFamily="18" charset="0"/>
                <a:cs typeface="Californian FB" panose="0207040306080B030204" pitchFamily="18" charset="0"/>
              </a:rPr>
              <a:t>Year 3+4 team meetings if required)</a:t>
            </a:r>
            <a:endParaRPr lang="en-GB" sz="1500" b="1" dirty="0">
              <a:effectLst/>
              <a:ea typeface="Times New Roman" panose="02020603050405020304" pitchFamily="18" charset="0"/>
            </a:endParaRPr>
          </a:p>
          <a:p>
            <a:pPr marL="457200" lvl="1" indent="0" algn="just">
              <a:buNone/>
              <a:tabLst>
                <a:tab pos="1170305" algn="l"/>
              </a:tabLst>
            </a:pPr>
            <a:r>
              <a:rPr lang="en-US" sz="1500" b="1" dirty="0">
                <a:effectLst/>
                <a:ea typeface="Times New Roman" panose="02020603050405020304" pitchFamily="18" charset="0"/>
                <a:cs typeface="Californian FB" panose="0207040306080B030204" pitchFamily="18" charset="0"/>
              </a:rPr>
              <a:t>Tuesday</a:t>
            </a:r>
            <a:r>
              <a:rPr lang="en-US" sz="1500" dirty="0">
                <a:effectLst/>
                <a:ea typeface="Times New Roman" panose="02020603050405020304" pitchFamily="18" charset="0"/>
                <a:cs typeface="Californian FB" panose="0207040306080B030204" pitchFamily="18" charset="0"/>
              </a:rPr>
              <a:t>	 11.45–12.15: </a:t>
            </a:r>
            <a:r>
              <a:rPr lang="en-US" sz="1500" b="1" dirty="0">
                <a:ea typeface="Times New Roman" panose="02020603050405020304" pitchFamily="18" charset="0"/>
                <a:cs typeface="Californian FB" panose="0207040306080B030204" pitchFamily="18" charset="0"/>
              </a:rPr>
              <a:t>Whole school world/school events assembly </a:t>
            </a:r>
            <a:r>
              <a:rPr lang="en-US" sz="1500" dirty="0">
                <a:ea typeface="Times New Roman" panose="02020603050405020304" pitchFamily="18" charset="0"/>
                <a:cs typeface="Californian FB" panose="0207040306080B030204" pitchFamily="18" charset="0"/>
              </a:rPr>
              <a:t>(</a:t>
            </a:r>
            <a:r>
              <a:rPr lang="en-US" sz="1500" dirty="0">
                <a:effectLst/>
                <a:ea typeface="Times New Roman" panose="02020603050405020304" pitchFamily="18" charset="0"/>
                <a:cs typeface="Californian FB" panose="0207040306080B030204" pitchFamily="18" charset="0"/>
              </a:rPr>
              <a:t>Lead Teachers)   </a:t>
            </a:r>
            <a:endParaRPr lang="en-GB" sz="1500" dirty="0">
              <a:effectLst/>
              <a:ea typeface="Times New Roman" panose="02020603050405020304" pitchFamily="18" charset="0"/>
            </a:endParaRPr>
          </a:p>
          <a:p>
            <a:pPr marL="457200" lvl="1" indent="0" algn="just">
              <a:buNone/>
              <a:tabLst>
                <a:tab pos="1170305" algn="l"/>
              </a:tabLst>
            </a:pPr>
            <a:r>
              <a:rPr lang="en-US" sz="1500" b="1" dirty="0">
                <a:effectLst/>
                <a:ea typeface="Times New Roman" panose="02020603050405020304" pitchFamily="18" charset="0"/>
                <a:cs typeface="Californian FB" panose="0207040306080B030204" pitchFamily="18" charset="0"/>
              </a:rPr>
              <a:t>Thursday</a:t>
            </a:r>
            <a:r>
              <a:rPr lang="en-US" sz="1500" dirty="0">
                <a:effectLst/>
                <a:ea typeface="Times New Roman" panose="02020603050405020304" pitchFamily="18" charset="0"/>
                <a:cs typeface="Californian FB" panose="0207040306080B030204" pitchFamily="18" charset="0"/>
              </a:rPr>
              <a:t>  9.00-9.30:  </a:t>
            </a:r>
            <a:r>
              <a:rPr lang="en-US" sz="1500" b="1" dirty="0">
                <a:effectLst/>
                <a:ea typeface="Times New Roman" panose="02020603050405020304" pitchFamily="18" charset="0"/>
                <a:cs typeface="Californian FB" panose="0207040306080B030204" pitchFamily="18" charset="0"/>
              </a:rPr>
              <a:t>Assembly only when there is a year group parent assembly </a:t>
            </a:r>
            <a:endParaRPr lang="en-GB" sz="1500" b="1" dirty="0">
              <a:effectLst/>
              <a:ea typeface="Times New Roman" panose="02020603050405020304" pitchFamily="18" charset="0"/>
            </a:endParaRPr>
          </a:p>
          <a:p>
            <a:pPr marL="457200" lvl="1" indent="0" algn="just">
              <a:buNone/>
              <a:tabLst>
                <a:tab pos="1170305" algn="l"/>
              </a:tabLst>
            </a:pPr>
            <a:r>
              <a:rPr lang="en-US" sz="1500" b="1" dirty="0">
                <a:effectLst/>
                <a:ea typeface="Times New Roman" panose="02020603050405020304" pitchFamily="18" charset="0"/>
                <a:cs typeface="Californian FB" panose="0207040306080B030204" pitchFamily="18" charset="0"/>
              </a:rPr>
              <a:t>Friday </a:t>
            </a:r>
            <a:r>
              <a:rPr lang="en-US" sz="1500" b="1" dirty="0">
                <a:ea typeface="Times New Roman" panose="02020603050405020304" pitchFamily="18" charset="0"/>
                <a:cs typeface="Californian FB" panose="0207040306080B030204" pitchFamily="18" charset="0"/>
              </a:rPr>
              <a:t>       </a:t>
            </a:r>
            <a:r>
              <a:rPr lang="en-US" sz="1500" dirty="0">
                <a:effectLst/>
                <a:ea typeface="Times New Roman" panose="02020603050405020304" pitchFamily="18" charset="0"/>
                <a:cs typeface="Californian FB" panose="0207040306080B030204" pitchFamily="18" charset="0"/>
              </a:rPr>
              <a:t>11.45pm –12.15: </a:t>
            </a:r>
            <a:r>
              <a:rPr lang="en-US" sz="1500" b="1" dirty="0">
                <a:ea typeface="Times New Roman" panose="02020603050405020304" pitchFamily="18" charset="0"/>
                <a:cs typeface="Californian FB" panose="0207040306080B030204" pitchFamily="18" charset="0"/>
              </a:rPr>
              <a:t>Whole </a:t>
            </a:r>
            <a:r>
              <a:rPr lang="en-US" sz="1500" b="1" dirty="0">
                <a:effectLst/>
                <a:ea typeface="Times New Roman" panose="02020603050405020304" pitchFamily="18" charset="0"/>
                <a:cs typeface="Californian FB" panose="0207040306080B030204" pitchFamily="18" charset="0"/>
              </a:rPr>
              <a:t>School Celebration Assembly </a:t>
            </a:r>
            <a:r>
              <a:rPr lang="en-US" sz="1500" dirty="0">
                <a:effectLst/>
                <a:ea typeface="Times New Roman" panose="02020603050405020304" pitchFamily="18" charset="0"/>
                <a:cs typeface="Californian FB" panose="0207040306080B030204" pitchFamily="18" charset="0"/>
              </a:rPr>
              <a:t>(Headteacher / Assistant Headteacher) </a:t>
            </a:r>
            <a:r>
              <a:rPr lang="en-US" sz="1500" b="1" dirty="0">
                <a:effectLst/>
                <a:ea typeface="Times New Roman" panose="02020603050405020304" pitchFamily="18" charset="0"/>
                <a:cs typeface="Californian FB" panose="0207040306080B030204" pitchFamily="18" charset="0"/>
              </a:rPr>
              <a:t>(Year 5+6 team meetings if required)</a:t>
            </a:r>
          </a:p>
          <a:p>
            <a:pPr marL="457200" lvl="1" indent="0" algn="just">
              <a:buNone/>
              <a:tabLst>
                <a:tab pos="1170305" algn="l"/>
              </a:tabLst>
            </a:pPr>
            <a:endParaRPr lang="en-GB" sz="1600" dirty="0">
              <a:effectLst/>
              <a:ea typeface="Times New Roman" panose="02020603050405020304" pitchFamily="18" charset="0"/>
            </a:endParaRPr>
          </a:p>
          <a:p>
            <a:pPr lvl="0" algn="just">
              <a:buBlip>
                <a:blip r:embed="rId3"/>
              </a:buBlip>
              <a:tabLst>
                <a:tab pos="1170305" algn="l"/>
              </a:tabLst>
            </a:pPr>
            <a:r>
              <a:rPr lang="en-US" sz="1600" dirty="0">
                <a:effectLst/>
                <a:ea typeface="Times New Roman" panose="02020603050405020304" pitchFamily="18" charset="0"/>
                <a:cs typeface="Californian FB" panose="0207040306080B030204" pitchFamily="18" charset="0"/>
              </a:rPr>
              <a:t>Children are expected to enter and leave the hall in silence sometimes listening to the music of the week.  </a:t>
            </a:r>
            <a:endParaRPr lang="en-GB" sz="1600" dirty="0">
              <a:effectLst/>
              <a:ea typeface="Times New Roman" panose="02020603050405020304" pitchFamily="18" charset="0"/>
            </a:endParaRPr>
          </a:p>
          <a:p>
            <a:pPr algn="just">
              <a:buBlip>
                <a:blip r:embed="rId3"/>
              </a:buBlip>
              <a:tabLst>
                <a:tab pos="1170305" algn="l"/>
              </a:tabLst>
            </a:pPr>
            <a:r>
              <a:rPr lang="en-US" sz="1600" dirty="0">
                <a:effectLst/>
                <a:ea typeface="Times New Roman" panose="02020603050405020304" pitchFamily="18" charset="0"/>
                <a:cs typeface="Californian FB" panose="0207040306080B030204" pitchFamily="18" charset="0"/>
              </a:rPr>
              <a:t>Staff are expected to help supervise during assembly</a:t>
            </a:r>
            <a:r>
              <a:rPr lang="en-US" sz="1600" dirty="0">
                <a:ea typeface="Times New Roman" panose="02020603050405020304" pitchFamily="18" charset="0"/>
                <a:cs typeface="Californian FB" panose="0207040306080B030204" pitchFamily="18" charset="0"/>
              </a:rPr>
              <a:t> and model the expected </a:t>
            </a:r>
            <a:r>
              <a:rPr lang="en-US" sz="1600" dirty="0" err="1">
                <a:ea typeface="Times New Roman" panose="02020603050405020304" pitchFamily="18" charset="0"/>
                <a:cs typeface="Californian FB" panose="0207040306080B030204" pitchFamily="18" charset="0"/>
              </a:rPr>
              <a:t>behaviour</a:t>
            </a:r>
            <a:r>
              <a:rPr lang="en-US" sz="1600" dirty="0">
                <a:ea typeface="Times New Roman" panose="02020603050405020304" pitchFamily="18" charset="0"/>
                <a:cs typeface="Californian FB" panose="0207040306080B030204" pitchFamily="18" charset="0"/>
              </a:rPr>
              <a:t> i.e. not chatting or bringing work into assembly!</a:t>
            </a:r>
            <a:endParaRPr lang="en-US" sz="1600" dirty="0">
              <a:effectLst/>
              <a:ea typeface="Times New Roman" panose="02020603050405020304" pitchFamily="18" charset="0"/>
              <a:cs typeface="Californian FB" panose="0207040306080B030204" pitchFamily="18" charset="0"/>
            </a:endParaRPr>
          </a:p>
          <a:p>
            <a:pPr lvl="0" algn="just">
              <a:buBlip>
                <a:blip r:embed="rId3"/>
              </a:buBlip>
              <a:tabLst>
                <a:tab pos="1170305" algn="l"/>
              </a:tabLst>
            </a:pPr>
            <a:r>
              <a:rPr lang="en-US" sz="1600" dirty="0">
                <a:effectLst/>
                <a:ea typeface="Times New Roman" panose="02020603050405020304" pitchFamily="18" charset="0"/>
                <a:cs typeface="Californian FB" panose="0207040306080B030204" pitchFamily="18" charset="0"/>
              </a:rPr>
              <a:t>A timetable outlining the weekly themes/thought of the week will be circulated at the beginning of each term.</a:t>
            </a:r>
          </a:p>
          <a:p>
            <a:pPr lvl="0" algn="just">
              <a:buBlip>
                <a:blip r:embed="rId3"/>
              </a:buBlip>
              <a:tabLst>
                <a:tab pos="1170305" algn="l"/>
              </a:tabLst>
            </a:pPr>
            <a:r>
              <a:rPr lang="en-US" sz="1600" dirty="0">
                <a:ea typeface="Times New Roman" panose="02020603050405020304" pitchFamily="18" charset="0"/>
              </a:rPr>
              <a:t>Each year group will lead an assembly once a term to celebrate their learning. This is performed to the school from 9-9.30am and then to parents from 9.30-10am. </a:t>
            </a:r>
            <a:endParaRPr lang="en-GB" sz="1600" dirty="0">
              <a:effectLst/>
              <a:ea typeface="Times New Roman" panose="02020603050405020304" pitchFamily="18" charset="0"/>
            </a:endParaRPr>
          </a:p>
        </p:txBody>
      </p:sp>
      <p:pic>
        <p:nvPicPr>
          <p:cNvPr id="1026" name="Picture 2" descr="School assembly clipart free ">
            <a:extLst>
              <a:ext uri="{FF2B5EF4-FFF2-40B4-BE49-F238E27FC236}">
                <a16:creationId xmlns:a16="http://schemas.microsoft.com/office/drawing/2014/main" id="{0215D3AF-75CD-8B8C-E3D2-A68C4C0B1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7493" y="316576"/>
            <a:ext cx="2266277" cy="1692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DF290E-6BE1-25B5-DB86-8FD39810E2EA}"/>
              </a:ext>
            </a:extLst>
          </p:cNvPr>
          <p:cNvSpPr txBox="1"/>
          <p:nvPr/>
        </p:nvSpPr>
        <p:spPr>
          <a:xfrm>
            <a:off x="117893" y="1343818"/>
            <a:ext cx="9209170" cy="1384995"/>
          </a:xfrm>
          <a:prstGeom prst="rect">
            <a:avLst/>
          </a:prstGeom>
          <a:noFill/>
        </p:spPr>
        <p:txBody>
          <a:bodyPr wrap="square" rtlCol="0">
            <a:spAutoFit/>
          </a:bodyPr>
          <a:lstStyle/>
          <a:p>
            <a:pPr marL="285750" indent="-285750">
              <a:buBlip>
                <a:blip r:embed="rId3"/>
              </a:buBlip>
            </a:pPr>
            <a:r>
              <a:rPr lang="en-US" sz="1600" dirty="0">
                <a:effectLst/>
                <a:ea typeface="Times New Roman" panose="02020603050405020304" pitchFamily="18" charset="0"/>
                <a:cs typeface="Californian FB" panose="0207040306080B030204" pitchFamily="18" charset="0"/>
              </a:rPr>
              <a:t>All children are to attend assemblies.  If there is a reason for a child not to attend, the Headteacher must be consulted.  Where the assembly is of a religious nature, parents may request that their child be excused.  In these instances, the matter must be discussed with the Headteacher and the child should be given work to complete in the dining area during the assembly.</a:t>
            </a:r>
            <a:endParaRPr lang="en-GB" sz="1600" dirty="0">
              <a:effectLst/>
              <a:ea typeface="Times New Roman" panose="02020603050405020304" pitchFamily="18" charset="0"/>
            </a:endParaRPr>
          </a:p>
          <a:p>
            <a:endParaRPr lang="en-GB" dirty="0"/>
          </a:p>
        </p:txBody>
      </p:sp>
      <p:sp>
        <p:nvSpPr>
          <p:cNvPr id="7" name="Rectangle: Rounded Corners 6">
            <a:hlinkClick r:id="rId5" action="ppaction://hlinksldjump"/>
            <a:extLst>
              <a:ext uri="{FF2B5EF4-FFF2-40B4-BE49-F238E27FC236}">
                <a16:creationId xmlns:a16="http://schemas.microsoft.com/office/drawing/2014/main" id="{467C67DA-A15F-7C03-4D74-4A802EDC0BAE}"/>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CONTENTS</a:t>
            </a:r>
            <a:endParaRPr lang="en-GB" dirty="0"/>
          </a:p>
        </p:txBody>
      </p:sp>
    </p:spTree>
    <p:extLst>
      <p:ext uri="{BB962C8B-B14F-4D97-AF65-F5344CB8AC3E}">
        <p14:creationId xmlns:p14="http://schemas.microsoft.com/office/powerpoint/2010/main" val="242081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4548-877A-3D29-1E28-908C4FE64D68}"/>
              </a:ext>
            </a:extLst>
          </p:cNvPr>
          <p:cNvSpPr>
            <a:spLocks noGrp="1"/>
          </p:cNvSpPr>
          <p:nvPr>
            <p:ph type="title"/>
          </p:nvPr>
        </p:nvSpPr>
        <p:spPr>
          <a:xfrm>
            <a:off x="5050857" y="-213442"/>
            <a:ext cx="10515600" cy="1325563"/>
          </a:xfrm>
        </p:spPr>
        <p:txBody>
          <a:bodyPr/>
          <a:lstStyle/>
          <a:p>
            <a:r>
              <a:rPr lang="en-US" dirty="0">
                <a:solidFill>
                  <a:schemeClr val="accent6">
                    <a:lumMod val="75000"/>
                  </a:schemeClr>
                </a:solidFill>
                <a:latin typeface="+mn-lt"/>
              </a:rPr>
              <a:t>Clubs</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A43304A6-7641-03D4-2C53-38B77A3990C5}"/>
              </a:ext>
            </a:extLst>
          </p:cNvPr>
          <p:cNvSpPr>
            <a:spLocks noGrp="1"/>
          </p:cNvSpPr>
          <p:nvPr>
            <p:ph idx="1"/>
          </p:nvPr>
        </p:nvSpPr>
        <p:spPr/>
        <p:txBody>
          <a:bodyPr>
            <a:normAutofit lnSpcReduction="10000"/>
          </a:bodyPr>
          <a:lstStyle/>
          <a:p>
            <a:pPr>
              <a:buBlip>
                <a:blip r:embed="rId2"/>
              </a:buBlip>
            </a:pPr>
            <a:r>
              <a:rPr lang="en-GB" sz="1600" dirty="0"/>
              <a:t>Pixmore offer a range of clubs both before school, at lunchtime and after school. </a:t>
            </a:r>
          </a:p>
          <a:p>
            <a:pPr marL="0" indent="0">
              <a:buNone/>
            </a:pPr>
            <a:endParaRPr lang="en-GB" sz="1600" dirty="0"/>
          </a:p>
          <a:p>
            <a:pPr>
              <a:buBlip>
                <a:blip r:embed="rId2"/>
              </a:buBlip>
            </a:pPr>
            <a:r>
              <a:rPr lang="en-GB" sz="1600" dirty="0"/>
              <a:t>Some clubs are run by school staff and some are run by external providers. All Teachers including SLT are expected to run a club (lunch time or after school) for at least one term during the school year.</a:t>
            </a:r>
          </a:p>
          <a:p>
            <a:pPr marL="0" indent="0">
              <a:buNone/>
            </a:pPr>
            <a:endParaRPr lang="en-GB" sz="1600" dirty="0"/>
          </a:p>
          <a:p>
            <a:pPr>
              <a:buBlip>
                <a:blip r:embed="rId2"/>
              </a:buBlip>
            </a:pPr>
            <a:r>
              <a:rPr lang="en-GB" sz="1600" dirty="0"/>
              <a:t>A clubs letter is sent out to parents at the beginning of each term for pupils to sign up to clubs. </a:t>
            </a:r>
          </a:p>
          <a:p>
            <a:pPr>
              <a:buBlip>
                <a:blip r:embed="rId2"/>
              </a:buBlip>
            </a:pPr>
            <a:endParaRPr lang="en-GB" sz="1600" dirty="0"/>
          </a:p>
          <a:p>
            <a:pPr>
              <a:buBlip>
                <a:blip r:embed="rId2"/>
              </a:buBlip>
            </a:pPr>
            <a:r>
              <a:rPr lang="en-GB" sz="1600" dirty="0"/>
              <a:t>If a pupil signs up for a club they are expected to attend each week unless absent from school. </a:t>
            </a:r>
          </a:p>
          <a:p>
            <a:pPr marL="0" indent="0">
              <a:buNone/>
            </a:pPr>
            <a:endParaRPr lang="en-GB" sz="1600" dirty="0"/>
          </a:p>
          <a:p>
            <a:pPr>
              <a:buBlip>
                <a:blip r:embed="rId2"/>
              </a:buBlip>
            </a:pPr>
            <a:r>
              <a:rPr lang="en-GB" sz="1600" dirty="0"/>
              <a:t>Any member of staff wishing to run a club must get the permission of the headteacher and then organise the details ready to go in the clubs letter at the beginning of the next term. </a:t>
            </a:r>
          </a:p>
          <a:p>
            <a:pPr marL="0" indent="0">
              <a:buNone/>
            </a:pPr>
            <a:endParaRPr lang="en-GB" sz="1600" dirty="0"/>
          </a:p>
          <a:p>
            <a:pPr>
              <a:buBlip>
                <a:blip r:embed="rId2"/>
              </a:buBlip>
            </a:pPr>
            <a:r>
              <a:rPr lang="en-GB" sz="1600" dirty="0"/>
              <a:t>A list of pupils attending each club is available from the school office. A register should be taken at the beginning of each club. </a:t>
            </a:r>
          </a:p>
          <a:p>
            <a:pPr marL="0" indent="0">
              <a:buNone/>
            </a:pPr>
            <a:endParaRPr lang="en-GB" sz="1600" dirty="0"/>
          </a:p>
          <a:p>
            <a:endParaRPr lang="en-GB" dirty="0"/>
          </a:p>
        </p:txBody>
      </p:sp>
      <p:pic>
        <p:nvPicPr>
          <p:cNvPr id="4" name="Picture 3">
            <a:extLst>
              <a:ext uri="{FF2B5EF4-FFF2-40B4-BE49-F238E27FC236}">
                <a16:creationId xmlns:a16="http://schemas.microsoft.com/office/drawing/2014/main" id="{BBE9B754-F448-A4F0-93FB-53DF0BEAF1AA}"/>
              </a:ext>
            </a:extLst>
          </p:cNvPr>
          <p:cNvPicPr>
            <a:picLocks noChangeAspect="1"/>
          </p:cNvPicPr>
          <p:nvPr/>
        </p:nvPicPr>
        <p:blipFill>
          <a:blip r:embed="rId3"/>
          <a:stretch>
            <a:fillRect/>
          </a:stretch>
        </p:blipFill>
        <p:spPr>
          <a:xfrm>
            <a:off x="170047" y="744709"/>
            <a:ext cx="11702217" cy="416449"/>
          </a:xfrm>
          <a:prstGeom prst="rect">
            <a:avLst/>
          </a:prstGeom>
        </p:spPr>
      </p:pic>
      <p:sp>
        <p:nvSpPr>
          <p:cNvPr id="5" name="Rectangle: Rounded Corners 4">
            <a:hlinkClick r:id="rId4" action="ppaction://hlinksldjump"/>
            <a:extLst>
              <a:ext uri="{FF2B5EF4-FFF2-40B4-BE49-F238E27FC236}">
                <a16:creationId xmlns:a16="http://schemas.microsoft.com/office/drawing/2014/main" id="{B81A06D3-043D-9DF5-9A97-52BDB50872A5}"/>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CONTENTS</a:t>
            </a:r>
            <a:endParaRPr lang="en-GB" dirty="0"/>
          </a:p>
        </p:txBody>
      </p:sp>
    </p:spTree>
    <p:extLst>
      <p:ext uri="{BB962C8B-B14F-4D97-AF65-F5344CB8AC3E}">
        <p14:creationId xmlns:p14="http://schemas.microsoft.com/office/powerpoint/2010/main" val="207040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6475-2A5A-94FB-2C93-A475B42998A2}"/>
              </a:ext>
            </a:extLst>
          </p:cNvPr>
          <p:cNvSpPr>
            <a:spLocks noGrp="1"/>
          </p:cNvSpPr>
          <p:nvPr>
            <p:ph type="title"/>
          </p:nvPr>
        </p:nvSpPr>
        <p:spPr>
          <a:xfrm>
            <a:off x="838200" y="490432"/>
            <a:ext cx="10515600" cy="1325563"/>
          </a:xfrm>
        </p:spPr>
        <p:txBody>
          <a:bodyPr>
            <a:normAutofit fontScale="90000"/>
          </a:bodyPr>
          <a:lstStyle/>
          <a:p>
            <a:r>
              <a:rPr lang="en-US" sz="4900" dirty="0">
                <a:solidFill>
                  <a:schemeClr val="accent6">
                    <a:lumMod val="75000"/>
                  </a:schemeClr>
                </a:solidFill>
                <a:latin typeface="+mn-lt"/>
                <a:ea typeface="Times New Roman" panose="02020603050405020304" pitchFamily="18" charset="0"/>
                <a:cs typeface="Californian FB" panose="0207040306080B030204" pitchFamily="18" charset="0"/>
              </a:rPr>
              <a:t>Playground Duty</a:t>
            </a:r>
            <a:br>
              <a:rPr lang="en-GB" dirty="0">
                <a:latin typeface="Times New Roman" panose="02020603050405020304" pitchFamily="18" charset="0"/>
                <a:ea typeface="Times New Roman" panose="02020603050405020304" pitchFamily="18" charset="0"/>
              </a:rPr>
            </a:br>
            <a:r>
              <a:rPr lang="en-US" dirty="0">
                <a:latin typeface="Californian FB" panose="0207040306080B030204" pitchFamily="18" charset="0"/>
                <a:ea typeface="Times New Roman" panose="02020603050405020304" pitchFamily="18" charset="0"/>
                <a:cs typeface="Californian FB" panose="0207040306080B030204" pitchFamily="18" charset="0"/>
              </a:rPr>
              <a:t>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3BD89B7-D3EE-3725-0068-79124474EC11}"/>
              </a:ext>
            </a:extLst>
          </p:cNvPr>
          <p:cNvSpPr>
            <a:spLocks noGrp="1"/>
          </p:cNvSpPr>
          <p:nvPr>
            <p:ph idx="1"/>
          </p:nvPr>
        </p:nvSpPr>
        <p:spPr>
          <a:xfrm>
            <a:off x="838200" y="1690688"/>
            <a:ext cx="10515600" cy="4879975"/>
          </a:xfrm>
        </p:spPr>
        <p:txBody>
          <a:bodyPr>
            <a:normAutofit/>
          </a:bodyPr>
          <a:lstStyle/>
          <a:p>
            <a:pPr marL="0" indent="0" algn="just">
              <a:buNone/>
            </a:pPr>
            <a:r>
              <a:rPr lang="en-US" sz="1600" dirty="0">
                <a:ea typeface="Times New Roman" panose="02020603050405020304" pitchFamily="18" charset="0"/>
                <a:cs typeface="Californian FB" panose="0207040306080B030204" pitchFamily="18" charset="0"/>
              </a:rPr>
              <a:t>Teachers and LSAs</a:t>
            </a:r>
            <a:r>
              <a:rPr lang="en-US" sz="1600" dirty="0">
                <a:effectLst/>
                <a:ea typeface="Times New Roman" panose="02020603050405020304" pitchFamily="18" charset="0"/>
                <a:cs typeface="Californian FB" panose="0207040306080B030204" pitchFamily="18" charset="0"/>
              </a:rPr>
              <a:t> will undertake playground duty once a week. BSAs will have multiple duties a week to</a:t>
            </a:r>
            <a:r>
              <a:rPr lang="en-US" sz="1600" dirty="0">
                <a:ea typeface="Times New Roman" panose="02020603050405020304" pitchFamily="18" charset="0"/>
                <a:cs typeface="Californian FB" panose="0207040306080B030204" pitchFamily="18" charset="0"/>
              </a:rPr>
              <a:t> ensure there is always at least one BSA on duty.  Work experience personnel will be required to go outside at break times and/or lunchtimes. </a:t>
            </a:r>
            <a:endParaRPr lang="en-GB" sz="1600" dirty="0">
              <a:ea typeface="Times New Roman" panose="02020603050405020304" pitchFamily="18" charset="0"/>
            </a:endParaRPr>
          </a:p>
          <a:p>
            <a:pPr marL="0" indent="0" algn="just">
              <a:buNone/>
            </a:pPr>
            <a:r>
              <a:rPr lang="en-US" sz="1600" dirty="0">
                <a:ea typeface="Times New Roman" panose="02020603050405020304" pitchFamily="18" charset="0"/>
                <a:cs typeface="Californian FB" panose="0207040306080B030204" pitchFamily="18" charset="0"/>
              </a:rPr>
              <a:t>Playground duty entails supervising the children at morning break between </a:t>
            </a:r>
            <a:r>
              <a:rPr lang="en-US" sz="1600" b="1" u="sng" dirty="0">
                <a:ea typeface="Times New Roman" panose="02020603050405020304" pitchFamily="18" charset="0"/>
                <a:cs typeface="Californian FB" panose="0207040306080B030204" pitchFamily="18" charset="0"/>
              </a:rPr>
              <a:t>10.30-10.45am. </a:t>
            </a:r>
            <a:r>
              <a:rPr lang="en-US" sz="1600" b="1" dirty="0">
                <a:solidFill>
                  <a:srgbClr val="FF0000"/>
                </a:solidFill>
                <a:effectLst/>
                <a:ea typeface="Times New Roman" panose="02020603050405020304" pitchFamily="18" charset="0"/>
                <a:cs typeface="Californian FB" panose="0207040306080B030204" pitchFamily="18" charset="0"/>
              </a:rPr>
              <a:t>Please check on the staff room notice board for the</a:t>
            </a:r>
            <a:r>
              <a:rPr lang="en-US" sz="1600" b="1" dirty="0">
                <a:solidFill>
                  <a:srgbClr val="FF0000"/>
                </a:solidFill>
                <a:ea typeface="Times New Roman" panose="02020603050405020304" pitchFamily="18" charset="0"/>
                <a:cs typeface="Californian FB" panose="0207040306080B030204" pitchFamily="18" charset="0"/>
              </a:rPr>
              <a:t> timetable</a:t>
            </a:r>
            <a:r>
              <a:rPr lang="en-US" sz="1600" dirty="0">
                <a:effectLst/>
                <a:ea typeface="Times New Roman" panose="02020603050405020304" pitchFamily="18" charset="0"/>
                <a:cs typeface="Californian FB" panose="0207040306080B030204" pitchFamily="18" charset="0"/>
              </a:rPr>
              <a:t>. During your duty please ensure:</a:t>
            </a:r>
            <a:endParaRPr lang="en-GB" sz="1600" dirty="0">
              <a:effectLst/>
              <a:ea typeface="Times New Roman" panose="02020603050405020304" pitchFamily="18" charset="0"/>
            </a:endParaRPr>
          </a:p>
          <a:p>
            <a:pPr marL="342900" lvl="0" indent="-342900" algn="just">
              <a:buFont typeface="+mj-lt"/>
              <a:buAutoNum type="arabicPeriod"/>
            </a:pPr>
            <a:r>
              <a:rPr lang="en-US" sz="1600" dirty="0">
                <a:effectLst/>
                <a:ea typeface="Times New Roman" panose="02020603050405020304" pitchFamily="18" charset="0"/>
                <a:cs typeface="Californian FB" panose="0207040306080B030204" pitchFamily="18" charset="0"/>
              </a:rPr>
              <a:t>You are out on the playground</a:t>
            </a:r>
            <a:r>
              <a:rPr lang="en-US" sz="1600" b="1" dirty="0">
                <a:effectLst/>
                <a:ea typeface="Times New Roman" panose="02020603050405020304" pitchFamily="18" charset="0"/>
                <a:cs typeface="Californian FB" panose="0207040306080B030204" pitchFamily="18" charset="0"/>
              </a:rPr>
              <a:t> promptly </a:t>
            </a:r>
            <a:r>
              <a:rPr lang="en-US" sz="1600" dirty="0">
                <a:effectLst/>
                <a:ea typeface="Times New Roman" panose="02020603050405020304" pitchFamily="18" charset="0"/>
                <a:cs typeface="Californian FB" panose="0207040306080B030204" pitchFamily="18" charset="0"/>
              </a:rPr>
              <a:t>at 10.30am. </a:t>
            </a:r>
          </a:p>
          <a:p>
            <a:pPr marL="342900" lvl="0" indent="-342900" algn="just">
              <a:buFont typeface="+mj-lt"/>
              <a:buAutoNum type="arabicPeriod"/>
            </a:pPr>
            <a:r>
              <a:rPr lang="en-US" sz="1600" dirty="0">
                <a:effectLst/>
                <a:ea typeface="Times New Roman" panose="02020603050405020304" pitchFamily="18" charset="0"/>
                <a:cs typeface="Californian FB" panose="0207040306080B030204" pitchFamily="18" charset="0"/>
              </a:rPr>
              <a:t>All areas are monitored so that all children are adequately supervised. In particular, one member of staff needs to be near the adventure playground equipment (outdoor gym, </a:t>
            </a:r>
            <a:r>
              <a:rPr lang="en-US" sz="1600" dirty="0" err="1">
                <a:effectLst/>
                <a:ea typeface="Times New Roman" panose="02020603050405020304" pitchFamily="18" charset="0"/>
                <a:cs typeface="Californian FB" panose="0207040306080B030204" pitchFamily="18" charset="0"/>
              </a:rPr>
              <a:t>tyres</a:t>
            </a:r>
            <a:r>
              <a:rPr lang="en-US" sz="1600" dirty="0">
                <a:effectLst/>
                <a:ea typeface="Times New Roman" panose="02020603050405020304" pitchFamily="18" charset="0"/>
                <a:cs typeface="Californian FB" panose="0207040306080B030204" pitchFamily="18" charset="0"/>
              </a:rPr>
              <a:t> and trim trail) and one monitoring the Y6 playground.</a:t>
            </a:r>
            <a:endParaRPr lang="en-GB" sz="1600" dirty="0">
              <a:effectLst/>
              <a:ea typeface="Times New Roman" panose="02020603050405020304" pitchFamily="18" charset="0"/>
            </a:endParaRPr>
          </a:p>
          <a:p>
            <a:pPr marL="342900" lvl="0" indent="-342900" algn="just">
              <a:buFont typeface="+mj-lt"/>
              <a:buAutoNum type="arabicPeriod"/>
            </a:pPr>
            <a:r>
              <a:rPr lang="en-US" sz="1600" dirty="0">
                <a:effectLst/>
                <a:ea typeface="Times New Roman" panose="02020603050405020304" pitchFamily="18" charset="0"/>
                <a:cs typeface="Californian FB" panose="0207040306080B030204" pitchFamily="18" charset="0"/>
              </a:rPr>
              <a:t>Two minutes before the end of playtime</a:t>
            </a:r>
            <a:r>
              <a:rPr lang="en-US" sz="1600" dirty="0">
                <a:ea typeface="Times New Roman" panose="02020603050405020304" pitchFamily="18" charset="0"/>
                <a:cs typeface="Californian FB" panose="0207040306080B030204" pitchFamily="18" charset="0"/>
              </a:rPr>
              <a:t>, send a child to the staffroom and Brunch Club to say the bell has been rung. This will enable all staff to be back in classes to guide children in at 10.45am.</a:t>
            </a:r>
          </a:p>
          <a:p>
            <a:pPr marL="342900" lvl="0" indent="-342900" algn="just">
              <a:buFont typeface="+mj-lt"/>
              <a:buAutoNum type="arabicPeriod"/>
            </a:pPr>
            <a:r>
              <a:rPr lang="en-US" sz="1600" dirty="0"/>
              <a:t>At 10.45am promptly ring the bell once for pupils to stop and stand still then a second time for children to put equipment away and walk to line up in class lines. (Year 3 at the top of the Y3 steps, Year 4 at the top of the Y4 steps, Year 5 at the top of the Y5 steps and Year 6 on the Y6 playground) </a:t>
            </a:r>
          </a:p>
          <a:p>
            <a:pPr marL="342900" lvl="0" indent="-342900" algn="just">
              <a:buFont typeface="+mj-lt"/>
              <a:buAutoNum type="arabicPeriod"/>
            </a:pPr>
            <a:r>
              <a:rPr lang="en-US" sz="1600" dirty="0">
                <a:effectLst/>
                <a:ea typeface="Times New Roman" panose="02020603050405020304" pitchFamily="18" charset="0"/>
                <a:cs typeface="Californian FB" panose="0207040306080B030204" pitchFamily="18" charset="0"/>
              </a:rPr>
              <a:t>Class teachers should come out at 10.45am to lead children into class.</a:t>
            </a:r>
            <a:endParaRPr lang="en-GB" sz="1600" dirty="0">
              <a:ea typeface="Times New Roman" panose="02020603050405020304" pitchFamily="18" charset="0"/>
            </a:endParaRPr>
          </a:p>
          <a:p>
            <a:pPr marL="342900" lvl="0" indent="-342900" algn="just">
              <a:buFont typeface="+mj-lt"/>
              <a:buAutoNum type="arabicPeriod"/>
            </a:pPr>
            <a:r>
              <a:rPr lang="en-US" sz="1600" dirty="0">
                <a:ea typeface="Times New Roman" panose="02020603050405020304" pitchFamily="18" charset="0"/>
                <a:cs typeface="Californian FB" panose="0207040306080B030204" pitchFamily="18" charset="0"/>
              </a:rPr>
              <a:t>LSA</a:t>
            </a:r>
            <a:r>
              <a:rPr lang="en-US" sz="1600" dirty="0">
                <a:effectLst/>
                <a:ea typeface="Times New Roman" panose="02020603050405020304" pitchFamily="18" charset="0"/>
                <a:cs typeface="Californian FB" panose="0207040306080B030204" pitchFamily="18" charset="0"/>
              </a:rPr>
              <a:t>s should be deployed to supervise the children through the cloakroom.</a:t>
            </a:r>
            <a:r>
              <a:rPr lang="en-GB" sz="1600" dirty="0">
                <a:ea typeface="Times New Roman" panose="02020603050405020304" pitchFamily="18" charset="0"/>
              </a:rPr>
              <a:t> (</a:t>
            </a:r>
            <a:r>
              <a:rPr lang="en-US" sz="1600" dirty="0">
                <a:effectLst/>
                <a:ea typeface="Times New Roman" panose="02020603050405020304" pitchFamily="18" charset="0"/>
                <a:cs typeface="Californian FB" panose="0207040306080B030204" pitchFamily="18" charset="0"/>
              </a:rPr>
              <a:t>Strategies should be developed within each class to ensure that the children store their clothes and shoes tidily and  move through the cloakroom quickly and safely.)  </a:t>
            </a:r>
            <a:endParaRPr lang="en-GB" sz="1600" dirty="0">
              <a:effectLst/>
              <a:ea typeface="Times New Roman" panose="02020603050405020304" pitchFamily="18" charset="0"/>
            </a:endParaRPr>
          </a:p>
          <a:p>
            <a:pPr marL="342900" lvl="0" indent="-342900" algn="just">
              <a:buFont typeface="+mj-lt"/>
              <a:buAutoNum type="arabicPeriod"/>
            </a:pPr>
            <a:endParaRPr lang="en-GB" dirty="0"/>
          </a:p>
        </p:txBody>
      </p:sp>
      <p:pic>
        <p:nvPicPr>
          <p:cNvPr id="4" name="Picture 3">
            <a:extLst>
              <a:ext uri="{FF2B5EF4-FFF2-40B4-BE49-F238E27FC236}">
                <a16:creationId xmlns:a16="http://schemas.microsoft.com/office/drawing/2014/main" id="{A831FA66-6E41-8580-F441-78A6E19173D0}"/>
              </a:ext>
            </a:extLst>
          </p:cNvPr>
          <p:cNvPicPr>
            <a:picLocks noChangeAspect="1"/>
          </p:cNvPicPr>
          <p:nvPr/>
        </p:nvPicPr>
        <p:blipFill>
          <a:blip r:embed="rId2"/>
          <a:stretch>
            <a:fillRect/>
          </a:stretch>
        </p:blipFill>
        <p:spPr>
          <a:xfrm>
            <a:off x="264159" y="944990"/>
            <a:ext cx="11702217" cy="416449"/>
          </a:xfrm>
          <a:prstGeom prst="rect">
            <a:avLst/>
          </a:prstGeom>
        </p:spPr>
      </p:pic>
      <p:pic>
        <p:nvPicPr>
          <p:cNvPr id="5122" name="Picture 2" descr="Milestones and Benchmarks">
            <a:extLst>
              <a:ext uri="{FF2B5EF4-FFF2-40B4-BE49-F238E27FC236}">
                <a16:creationId xmlns:a16="http://schemas.microsoft.com/office/drawing/2014/main" id="{4BA28BED-0124-7E6A-6CAD-9EDC17B3F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365125"/>
            <a:ext cx="3748088" cy="1221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hlinkClick r:id="rId4" action="ppaction://hlinksldjump"/>
            <a:extLst>
              <a:ext uri="{FF2B5EF4-FFF2-40B4-BE49-F238E27FC236}">
                <a16:creationId xmlns:a16="http://schemas.microsoft.com/office/drawing/2014/main" id="{EC197427-C5B9-04C2-81D9-1D9C0A76A3AF}"/>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367050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17C2-EB0C-9C15-7CCC-6A897F7EBC81}"/>
              </a:ext>
            </a:extLst>
          </p:cNvPr>
          <p:cNvSpPr>
            <a:spLocks noGrp="1"/>
          </p:cNvSpPr>
          <p:nvPr>
            <p:ph type="title"/>
          </p:nvPr>
        </p:nvSpPr>
        <p:spPr>
          <a:xfrm>
            <a:off x="838200" y="282208"/>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Playtime rules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94BBBF6-F79B-49B8-5796-FAA4BF40E611}"/>
              </a:ext>
            </a:extLst>
          </p:cNvPr>
          <p:cNvSpPr>
            <a:spLocks noGrp="1"/>
          </p:cNvSpPr>
          <p:nvPr>
            <p:ph idx="1"/>
          </p:nvPr>
        </p:nvSpPr>
        <p:spPr>
          <a:xfrm>
            <a:off x="838200" y="1682686"/>
            <a:ext cx="10765971" cy="4569191"/>
          </a:xfrm>
        </p:spPr>
        <p:txBody>
          <a:bodyPr>
            <a:noAutofit/>
          </a:bodyPr>
          <a:lstStyle/>
          <a:p>
            <a:pPr lvl="0" algn="just">
              <a:buBlip>
                <a:blip r:embed="rId2"/>
              </a:buBlip>
            </a:pPr>
            <a:r>
              <a:rPr lang="en-US" sz="1600" dirty="0">
                <a:effectLst/>
                <a:ea typeface="Times New Roman" panose="02020603050405020304" pitchFamily="18" charset="0"/>
                <a:cs typeface="Californian FB" panose="0207040306080B030204" pitchFamily="18" charset="0"/>
              </a:rPr>
              <a:t>Each year group has their own </a:t>
            </a:r>
            <a:r>
              <a:rPr lang="en-US" sz="1600" dirty="0" err="1">
                <a:effectLst/>
                <a:ea typeface="Times New Roman" panose="02020603050405020304" pitchFamily="18" charset="0"/>
                <a:cs typeface="Californian FB" panose="0207040306080B030204" pitchFamily="18" charset="0"/>
              </a:rPr>
              <a:t>colour</a:t>
            </a:r>
            <a:r>
              <a:rPr lang="en-US" sz="1600" dirty="0">
                <a:effectLst/>
                <a:ea typeface="Times New Roman" panose="02020603050405020304" pitchFamily="18" charset="0"/>
                <a:cs typeface="Californian FB" panose="0207040306080B030204" pitchFamily="18" charset="0"/>
              </a:rPr>
              <a:t> coded equipment- it is the year group</a:t>
            </a:r>
            <a:r>
              <a:rPr lang="en-US" sz="1600" dirty="0">
                <a:ea typeface="Times New Roman" panose="02020603050405020304" pitchFamily="18" charset="0"/>
                <a:cs typeface="Californian FB" panose="0207040306080B030204" pitchFamily="18" charset="0"/>
              </a:rPr>
              <a:t>’s</a:t>
            </a:r>
            <a:r>
              <a:rPr lang="en-US" sz="1600" dirty="0">
                <a:effectLst/>
                <a:ea typeface="Times New Roman" panose="02020603050405020304" pitchFamily="18" charset="0"/>
                <a:cs typeface="Californian FB" panose="0207040306080B030204" pitchFamily="18" charset="0"/>
              </a:rPr>
              <a:t> monitors responsibility to check equipment and tell </a:t>
            </a:r>
            <a:r>
              <a:rPr lang="en-US" sz="1600" dirty="0" err="1">
                <a:effectLst/>
                <a:ea typeface="Times New Roman" panose="02020603050405020304" pitchFamily="18" charset="0"/>
                <a:cs typeface="Californian FB" panose="0207040306080B030204" pitchFamily="18" charset="0"/>
              </a:rPr>
              <a:t>Mr</a:t>
            </a:r>
            <a:r>
              <a:rPr lang="en-US" sz="1600" dirty="0">
                <a:effectLst/>
                <a:ea typeface="Times New Roman" panose="02020603050405020304" pitchFamily="18" charset="0"/>
                <a:cs typeface="Californian FB" panose="0207040306080B030204" pitchFamily="18" charset="0"/>
              </a:rPr>
              <a:t> Willard if there is a problem with it. </a:t>
            </a:r>
            <a:endParaRPr lang="en-GB" sz="1600" dirty="0">
              <a:effectLst/>
              <a:ea typeface="Times New Roman" panose="02020603050405020304" pitchFamily="18" charset="0"/>
            </a:endParaRPr>
          </a:p>
          <a:p>
            <a:pPr algn="just">
              <a:buBlip>
                <a:blip r:embed="rId2"/>
              </a:buBlip>
            </a:pPr>
            <a:r>
              <a:rPr lang="en-US" sz="1600" dirty="0">
                <a:ea typeface="Times New Roman" panose="02020603050405020304" pitchFamily="18" charset="0"/>
                <a:cs typeface="Californian FB" panose="0207040306080B030204" pitchFamily="18" charset="0"/>
              </a:rPr>
              <a:t>Children should not take equipment from the PE store for playtimes.</a:t>
            </a:r>
            <a:endParaRPr lang="en-GB" sz="1600" dirty="0">
              <a:ea typeface="Times New Roman" panose="02020603050405020304" pitchFamily="18" charset="0"/>
            </a:endParaRPr>
          </a:p>
          <a:p>
            <a:pPr algn="just">
              <a:buBlip>
                <a:blip r:embed="rId2"/>
              </a:buBlip>
            </a:pPr>
            <a:r>
              <a:rPr lang="en-US" sz="1600" dirty="0">
                <a:ea typeface="Times New Roman" panose="02020603050405020304" pitchFamily="18" charset="0"/>
                <a:cs typeface="Californian FB" panose="0207040306080B030204" pitchFamily="18" charset="0"/>
              </a:rPr>
              <a:t>Children are not to bring in their own toys from home. (‘Focus aid’ toys given by the SENCo should not be taken out to play.)</a:t>
            </a:r>
            <a:endParaRPr lang="en-GB" sz="1600" dirty="0">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Sponge balls only to be used on playground (2 per class available)</a:t>
            </a: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Children also have access to a basketball. </a:t>
            </a:r>
          </a:p>
          <a:p>
            <a:pPr lvl="0" algn="just">
              <a:buBlip>
                <a:blip r:embed="rId2"/>
              </a:buBlip>
            </a:pPr>
            <a:r>
              <a:rPr lang="en-US" sz="1600" dirty="0">
                <a:ea typeface="Times New Roman" panose="02020603050405020304" pitchFamily="18" charset="0"/>
                <a:cs typeface="Californian FB" panose="0207040306080B030204" pitchFamily="18" charset="0"/>
              </a:rPr>
              <a:t>Children can play football once a week following </a:t>
            </a:r>
            <a:r>
              <a:rPr lang="en-US" sz="1600" dirty="0" err="1">
                <a:ea typeface="Times New Roman" panose="02020603050405020304" pitchFamily="18" charset="0"/>
                <a:cs typeface="Californian FB" panose="0207040306080B030204" pitchFamily="18" charset="0"/>
              </a:rPr>
              <a:t>rota</a:t>
            </a:r>
            <a:r>
              <a:rPr lang="en-US" sz="1600" dirty="0">
                <a:ea typeface="Times New Roman" panose="02020603050405020304" pitchFamily="18" charset="0"/>
                <a:cs typeface="Californian FB" panose="0207040306080B030204" pitchFamily="18" charset="0"/>
              </a:rPr>
              <a:t> (Monday-Y3, Tuesday-Y4, Wednesday-Y5, Thursday-Y6) </a:t>
            </a:r>
          </a:p>
          <a:p>
            <a:pPr lvl="0" algn="just">
              <a:buBlip>
                <a:blip r:embed="rId2"/>
              </a:buBlip>
            </a:pPr>
            <a:r>
              <a:rPr lang="en-US" sz="1600" dirty="0">
                <a:ea typeface="Times New Roman" panose="02020603050405020304" pitchFamily="18" charset="0"/>
                <a:cs typeface="Californian FB" panose="0207040306080B030204" pitchFamily="18" charset="0"/>
              </a:rPr>
              <a:t>At lunchtimes ONLY, the children are allowed into the top woodland area once they have eaten their lunch. At least one adult should supervise this area and do a safety sweep before allowing the children inside.</a:t>
            </a:r>
          </a:p>
          <a:p>
            <a:pPr lvl="0" algn="just">
              <a:buBlip>
                <a:blip r:embed="rId2"/>
              </a:buBlip>
            </a:pPr>
            <a:r>
              <a:rPr lang="en-US" sz="1600" dirty="0">
                <a:effectLst/>
                <a:ea typeface="Times New Roman" panose="02020603050405020304" pitchFamily="18" charset="0"/>
                <a:cs typeface="Californian FB" panose="0207040306080B030204" pitchFamily="18" charset="0"/>
              </a:rPr>
              <a:t>The covered area outside each </a:t>
            </a:r>
            <a:r>
              <a:rPr lang="en-US" sz="1600" dirty="0">
                <a:ea typeface="Times New Roman" panose="02020603050405020304" pitchFamily="18" charset="0"/>
                <a:cs typeface="Californian FB" panose="0207040306080B030204" pitchFamily="18" charset="0"/>
              </a:rPr>
              <a:t>year group door is the ‘quiet area’ and is for walking,</a:t>
            </a:r>
            <a:r>
              <a:rPr lang="en-US" sz="1600" dirty="0">
                <a:effectLst/>
                <a:ea typeface="Times New Roman" panose="02020603050405020304" pitchFamily="18" charset="0"/>
                <a:cs typeface="Californian FB" panose="0207040306080B030204" pitchFamily="18" charset="0"/>
              </a:rPr>
              <a:t> quiet games and </a:t>
            </a:r>
            <a:r>
              <a:rPr lang="en-US" sz="1600" dirty="0" err="1">
                <a:effectLst/>
                <a:ea typeface="Times New Roman" panose="02020603050405020304" pitchFamily="18" charset="0"/>
                <a:cs typeface="Californian FB" panose="0207040306080B030204" pitchFamily="18" charset="0"/>
              </a:rPr>
              <a:t>lego</a:t>
            </a:r>
            <a:r>
              <a:rPr lang="en-US" sz="1600" dirty="0">
                <a:effectLst/>
                <a:ea typeface="Times New Roman" panose="02020603050405020304" pitchFamily="18" charset="0"/>
                <a:cs typeface="Californian FB" panose="0207040306080B030204" pitchFamily="18" charset="0"/>
              </a:rPr>
              <a:t> only. There must be no running in this area due to the paving slabs /blocks which are a trip hazard. </a:t>
            </a:r>
            <a:endParaRPr lang="en-GB" sz="1600" dirty="0">
              <a:effectLst/>
              <a:ea typeface="Times New Roman" panose="02020603050405020304" pitchFamily="18" charset="0"/>
            </a:endParaRPr>
          </a:p>
          <a:p>
            <a:pPr lvl="0" algn="just">
              <a:buBlip>
                <a:blip r:embed="rId2"/>
              </a:buBlip>
            </a:pPr>
            <a:r>
              <a:rPr lang="en-US" sz="1600" dirty="0">
                <a:ea typeface="Times New Roman" panose="02020603050405020304" pitchFamily="18" charset="0"/>
                <a:cs typeface="Californian FB" panose="0207040306080B030204" pitchFamily="18" charset="0"/>
              </a:rPr>
              <a:t>From September, the children must be wearing wellies and coats to use the field and woodland. Children can go in any areas</a:t>
            </a:r>
            <a:r>
              <a:rPr lang="en-US" sz="1600" dirty="0">
                <a:effectLst/>
                <a:ea typeface="Times New Roman" panose="02020603050405020304" pitchFamily="18" charset="0"/>
                <a:cs typeface="Californian FB" panose="0207040306080B030204" pitchFamily="18" charset="0"/>
              </a:rPr>
              <a:t>.  </a:t>
            </a:r>
            <a:endParaRPr lang="en-GB" sz="1600" dirty="0">
              <a:effectLst/>
              <a:ea typeface="Times New Roman" panose="02020603050405020304" pitchFamily="18" charset="0"/>
            </a:endParaRPr>
          </a:p>
          <a:p>
            <a:pPr algn="just">
              <a:buBlip>
                <a:blip r:embed="rId2"/>
              </a:buBlip>
            </a:pPr>
            <a:r>
              <a:rPr lang="en-GB" sz="1600" dirty="0">
                <a:ea typeface="Times New Roman" panose="02020603050405020304" pitchFamily="18" charset="0"/>
              </a:rPr>
              <a:t>Children are expected to follow the Pixmore Way. This includes </a:t>
            </a:r>
            <a:r>
              <a:rPr lang="en-US" sz="1600" dirty="0">
                <a:ea typeface="Times New Roman" panose="02020603050405020304" pitchFamily="18" charset="0"/>
              </a:rPr>
              <a:t>n</a:t>
            </a:r>
            <a:r>
              <a:rPr lang="en-US" sz="1600" dirty="0">
                <a:ea typeface="Times New Roman" panose="02020603050405020304" pitchFamily="18" charset="0"/>
                <a:cs typeface="Californian FB" panose="0207040306080B030204" pitchFamily="18" charset="0"/>
              </a:rPr>
              <a:t>o play-fighting or gymnastics whatsoever.</a:t>
            </a:r>
            <a:endParaRPr lang="en-GB" sz="1600" dirty="0">
              <a:ea typeface="Times New Roman" panose="02020603050405020304" pitchFamily="18" charset="0"/>
            </a:endParaRPr>
          </a:p>
          <a:p>
            <a:pPr lvl="0" algn="just">
              <a:buBlip>
                <a:blip r:embed="rId2"/>
              </a:buBlip>
            </a:pPr>
            <a:r>
              <a:rPr lang="en-US" sz="1600" dirty="0">
                <a:effectLst/>
                <a:ea typeface="Times New Roman" panose="02020603050405020304" pitchFamily="18" charset="0"/>
              </a:rPr>
              <a:t>Consequences for poor playground </a:t>
            </a:r>
            <a:r>
              <a:rPr lang="en-US" sz="1600" dirty="0" err="1">
                <a:effectLst/>
                <a:ea typeface="Times New Roman" panose="02020603050405020304" pitchFamily="18" charset="0"/>
              </a:rPr>
              <a:t>behaviour</a:t>
            </a:r>
            <a:r>
              <a:rPr lang="en-US" sz="1600" dirty="0">
                <a:effectLst/>
                <a:ea typeface="Times New Roman" panose="02020603050405020304" pitchFamily="18" charset="0"/>
              </a:rPr>
              <a:t> should be </a:t>
            </a:r>
            <a:r>
              <a:rPr lang="en-US" sz="1600" dirty="0">
                <a:ea typeface="Times New Roman" panose="02020603050405020304" pitchFamily="18" charset="0"/>
              </a:rPr>
              <a:t>given in line with the Pixmore Way. Ideally restorative justice should be carried out during break/lunchtime and not  in lesson time. </a:t>
            </a:r>
            <a:endParaRPr lang="en-GB" sz="1600" dirty="0">
              <a:effectLst/>
              <a:ea typeface="Times New Roman" panose="02020603050405020304" pitchFamily="18" charset="0"/>
            </a:endParaRPr>
          </a:p>
        </p:txBody>
      </p:sp>
      <p:pic>
        <p:nvPicPr>
          <p:cNvPr id="4" name="Picture 3">
            <a:extLst>
              <a:ext uri="{FF2B5EF4-FFF2-40B4-BE49-F238E27FC236}">
                <a16:creationId xmlns:a16="http://schemas.microsoft.com/office/drawing/2014/main" id="{B2A5155F-E2EA-A1D6-32CC-AF02F1F8ADA5}"/>
              </a:ext>
            </a:extLst>
          </p:cNvPr>
          <p:cNvPicPr>
            <a:picLocks noChangeAspect="1"/>
          </p:cNvPicPr>
          <p:nvPr/>
        </p:nvPicPr>
        <p:blipFill>
          <a:blip r:embed="rId3"/>
          <a:stretch>
            <a:fillRect/>
          </a:stretch>
        </p:blipFill>
        <p:spPr>
          <a:xfrm>
            <a:off x="264159" y="944990"/>
            <a:ext cx="11702217" cy="416449"/>
          </a:xfrm>
          <a:prstGeom prst="rect">
            <a:avLst/>
          </a:prstGeom>
        </p:spPr>
      </p:pic>
      <p:pic>
        <p:nvPicPr>
          <p:cNvPr id="1026" name="Picture 2" descr="Free clip art sports ">
            <a:extLst>
              <a:ext uri="{FF2B5EF4-FFF2-40B4-BE49-F238E27FC236}">
                <a16:creationId xmlns:a16="http://schemas.microsoft.com/office/drawing/2014/main" id="{15BF035D-7842-6E5C-4916-FC17886BA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931" y="154415"/>
            <a:ext cx="2018489" cy="1581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hlinkClick r:id="rId5" action="ppaction://hlinksldjump"/>
            <a:extLst>
              <a:ext uri="{FF2B5EF4-FFF2-40B4-BE49-F238E27FC236}">
                <a16:creationId xmlns:a16="http://schemas.microsoft.com/office/drawing/2014/main" id="{CF0E990C-E4FF-BAD7-7C13-36534426E1EC}"/>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83958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4A7E79-C3DB-DF9C-1A9A-EE73E23136AA}"/>
              </a:ext>
            </a:extLst>
          </p:cNvPr>
          <p:cNvPicPr>
            <a:picLocks noChangeAspect="1"/>
          </p:cNvPicPr>
          <p:nvPr/>
        </p:nvPicPr>
        <p:blipFill>
          <a:blip r:embed="rId2"/>
          <a:stretch>
            <a:fillRect/>
          </a:stretch>
        </p:blipFill>
        <p:spPr>
          <a:xfrm>
            <a:off x="264159" y="944990"/>
            <a:ext cx="11702217" cy="416449"/>
          </a:xfrm>
          <a:prstGeom prst="rect">
            <a:avLst/>
          </a:prstGeom>
        </p:spPr>
      </p:pic>
      <p:sp>
        <p:nvSpPr>
          <p:cNvPr id="2" name="Title 1">
            <a:extLst>
              <a:ext uri="{FF2B5EF4-FFF2-40B4-BE49-F238E27FC236}">
                <a16:creationId xmlns:a16="http://schemas.microsoft.com/office/drawing/2014/main" id="{4706E3F7-61F2-B4F2-262D-727C77E239B3}"/>
              </a:ext>
            </a:extLst>
          </p:cNvPr>
          <p:cNvSpPr>
            <a:spLocks noGrp="1"/>
          </p:cNvSpPr>
          <p:nvPr>
            <p:ph type="title"/>
          </p:nvPr>
        </p:nvSpPr>
        <p:spPr>
          <a:xfrm>
            <a:off x="244891" y="251276"/>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Adventure/Gym Equipment and </a:t>
            </a:r>
            <a:r>
              <a:rPr lang="en-US" dirty="0" err="1">
                <a:solidFill>
                  <a:schemeClr val="accent6">
                    <a:lumMod val="75000"/>
                  </a:schemeClr>
                </a:solidFill>
                <a:latin typeface="+mn-lt"/>
                <a:ea typeface="Times New Roman" panose="02020603050405020304" pitchFamily="18" charset="0"/>
                <a:cs typeface="Californian FB" panose="0207040306080B030204" pitchFamily="18" charset="0"/>
              </a:rPr>
              <a:t>Tyres</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2F69251-B529-9745-0AE7-CFD217F4CF59}"/>
              </a:ext>
            </a:extLst>
          </p:cNvPr>
          <p:cNvSpPr>
            <a:spLocks noGrp="1"/>
          </p:cNvSpPr>
          <p:nvPr>
            <p:ph idx="1"/>
          </p:nvPr>
        </p:nvSpPr>
        <p:spPr>
          <a:xfrm>
            <a:off x="255474" y="1365173"/>
            <a:ext cx="8609393" cy="5312844"/>
          </a:xfrm>
        </p:spPr>
        <p:txBody>
          <a:bodyPr vert="horz" lIns="91440" tIns="45720" rIns="91440" bIns="45720" rtlCol="0" anchor="t">
            <a:normAutofit/>
          </a:bodyPr>
          <a:lstStyle/>
          <a:p>
            <a:pPr marL="0" indent="0">
              <a:buNone/>
            </a:pPr>
            <a:endParaRPr lang="en-GB" sz="1600" dirty="0">
              <a:effectLst/>
              <a:latin typeface="Times New Roman" panose="02020603050405020304" pitchFamily="18" charset="0"/>
              <a:ea typeface="Times New Roman" panose="02020603050405020304" pitchFamily="18" charset="0"/>
            </a:endParaRPr>
          </a:p>
          <a:p>
            <a:pPr marL="0" indent="0">
              <a:buNone/>
            </a:pPr>
            <a:r>
              <a:rPr lang="en-US" sz="1600" dirty="0">
                <a:effectLst/>
                <a:ea typeface="Times New Roman" panose="02020603050405020304" pitchFamily="18" charset="0"/>
                <a:cs typeface="Californian FB" panose="0207040306080B030204" pitchFamily="18" charset="0"/>
              </a:rPr>
              <a:t>To ensure the safety of the children, </a:t>
            </a:r>
            <a:r>
              <a:rPr lang="en-US" sz="1600" dirty="0">
                <a:ea typeface="Times New Roman" panose="02020603050405020304" pitchFamily="18" charset="0"/>
                <a:cs typeface="Californian FB" panose="0207040306080B030204" pitchFamily="18" charset="0"/>
              </a:rPr>
              <a:t>all staff should have read the playground/play equipment risk assessment. </a:t>
            </a:r>
            <a:endParaRPr lang="en-GB" sz="1600" dirty="0">
              <a:solidFill>
                <a:srgbClr val="000000"/>
              </a:solidFill>
              <a:ea typeface="Times New Roman" panose="02020603050405020304" pitchFamily="18" charset="0"/>
              <a:cs typeface="Calibri" panose="020F0502020204030204"/>
            </a:endParaRPr>
          </a:p>
          <a:p>
            <a:pPr marL="0" indent="0">
              <a:buNone/>
            </a:pPr>
            <a:r>
              <a:rPr lang="en-US" sz="1600" dirty="0">
                <a:ea typeface="Times New Roman" panose="02020603050405020304" pitchFamily="18" charset="0"/>
                <a:cs typeface="Californian FB" panose="0207040306080B030204" pitchFamily="18" charset="0"/>
              </a:rPr>
              <a:t>The</a:t>
            </a:r>
            <a:r>
              <a:rPr lang="en-US" sz="1600" dirty="0">
                <a:effectLst/>
                <a:ea typeface="Times New Roman" panose="02020603050405020304" pitchFamily="18" charset="0"/>
                <a:cs typeface="Californian FB" panose="0207040306080B030204" pitchFamily="18" charset="0"/>
              </a:rPr>
              <a:t> following </a:t>
            </a:r>
            <a:r>
              <a:rPr lang="en-US" sz="1600" dirty="0">
                <a:ea typeface="Times New Roman" panose="02020603050405020304" pitchFamily="18" charset="0"/>
                <a:cs typeface="Californian FB" panose="0207040306080B030204" pitchFamily="18" charset="0"/>
              </a:rPr>
              <a:t>playground rules</a:t>
            </a:r>
            <a:r>
              <a:rPr lang="en-US" sz="1600" dirty="0">
                <a:effectLst/>
                <a:ea typeface="Times New Roman" panose="02020603050405020304" pitchFamily="18" charset="0"/>
                <a:cs typeface="Californian FB" panose="0207040306080B030204" pitchFamily="18" charset="0"/>
              </a:rPr>
              <a:t> should be followed:</a:t>
            </a:r>
            <a:endParaRPr lang="en-GB" sz="1600" dirty="0">
              <a:effectLst/>
              <a:ea typeface="Times New Roman" panose="02020603050405020304" pitchFamily="18" charset="0"/>
              <a:cs typeface="Calibri"/>
            </a:endParaRPr>
          </a:p>
          <a:p>
            <a:pPr marL="0" indent="0">
              <a:buNone/>
            </a:pPr>
            <a:endParaRPr lang="en-GB" sz="1600" dirty="0">
              <a:effectLst/>
              <a:ea typeface="Times New Roman" panose="02020603050405020304" pitchFamily="18" charset="0"/>
            </a:endParaRPr>
          </a:p>
          <a:p>
            <a:pPr>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Children should wear appropriate footwear</a:t>
            </a:r>
            <a:r>
              <a:rPr lang="en-US" sz="1600" dirty="0">
                <a:ea typeface="Times New Roman" panose="02020603050405020304" pitchFamily="18" charset="0"/>
                <a:cs typeface="Californian FB" panose="0207040306080B030204" pitchFamily="18" charset="0"/>
              </a:rPr>
              <a:t> </a:t>
            </a:r>
            <a:r>
              <a:rPr lang="en-US" sz="1600" dirty="0">
                <a:effectLst/>
                <a:ea typeface="Times New Roman" panose="02020603050405020304" pitchFamily="18" charset="0"/>
                <a:cs typeface="Californian FB" panose="0207040306080B030204" pitchFamily="18" charset="0"/>
              </a:rPr>
              <a:t> i.e. wellies to go on the field, flat soles and should have a coat in school</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Children must not push, or put themselves or others in danger</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Children who behave inappropriately will not be allowed to use the equipment for the rest of the session</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Children should not go on to the equipment until the supervising adult has given them permission</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One member of the duty team needs to supervise the children on the equipment at all times</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The equipment should not be used if the ground is wet or slippery – staff on duty to make this decision.</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The equipment is only for use at break and lunchtimes</a:t>
            </a:r>
            <a:endParaRPr lang="en-GB" sz="1600" dirty="0">
              <a:effectLst/>
              <a:ea typeface="Times New Roman" panose="02020603050405020304" pitchFamily="18" charset="0"/>
              <a:cs typeface="Symbol" panose="05050102010706020507" pitchFamily="18" charset="2"/>
            </a:endParaRPr>
          </a:p>
          <a:p>
            <a:pPr lvl="0">
              <a:buBlip>
                <a:blip r:embed="rId3"/>
              </a:buBlip>
              <a:tabLst>
                <a:tab pos="457200" algn="l"/>
              </a:tabLst>
            </a:pPr>
            <a:r>
              <a:rPr lang="en-US" sz="1600" dirty="0">
                <a:effectLst/>
                <a:ea typeface="Times New Roman" panose="02020603050405020304" pitchFamily="18" charset="0"/>
                <a:cs typeface="Californian FB" panose="0207040306080B030204" pitchFamily="18" charset="0"/>
              </a:rPr>
              <a:t>The Caretaker will carry out a safety check before school everyday including the woodland</a:t>
            </a:r>
            <a:endParaRPr lang="en-GB" sz="1600" dirty="0">
              <a:effectLst/>
              <a:ea typeface="Times New Roman" panose="02020603050405020304" pitchFamily="18" charset="0"/>
              <a:cs typeface="Symbol" panose="05050102010706020507" pitchFamily="18" charset="2"/>
            </a:endParaRPr>
          </a:p>
        </p:txBody>
      </p:sp>
      <p:pic>
        <p:nvPicPr>
          <p:cNvPr id="8" name="Picture 7">
            <a:extLst>
              <a:ext uri="{FF2B5EF4-FFF2-40B4-BE49-F238E27FC236}">
                <a16:creationId xmlns:a16="http://schemas.microsoft.com/office/drawing/2014/main" id="{D6DE1C52-88B1-54B9-F31F-5FBE32E60AE4}"/>
              </a:ext>
            </a:extLst>
          </p:cNvPr>
          <p:cNvPicPr>
            <a:picLocks noChangeAspect="1"/>
          </p:cNvPicPr>
          <p:nvPr/>
        </p:nvPicPr>
        <p:blipFill>
          <a:blip r:embed="rId4"/>
          <a:stretch>
            <a:fillRect/>
          </a:stretch>
        </p:blipFill>
        <p:spPr>
          <a:xfrm>
            <a:off x="9035519" y="392206"/>
            <a:ext cx="2600977" cy="1959544"/>
          </a:xfrm>
          <a:prstGeom prst="rect">
            <a:avLst/>
          </a:prstGeom>
        </p:spPr>
      </p:pic>
      <p:pic>
        <p:nvPicPr>
          <p:cNvPr id="10" name="Picture 9">
            <a:extLst>
              <a:ext uri="{FF2B5EF4-FFF2-40B4-BE49-F238E27FC236}">
                <a16:creationId xmlns:a16="http://schemas.microsoft.com/office/drawing/2014/main" id="{6857B381-2D2B-EEAA-338B-4E3E41F13F22}"/>
              </a:ext>
            </a:extLst>
          </p:cNvPr>
          <p:cNvPicPr>
            <a:picLocks noChangeAspect="1"/>
          </p:cNvPicPr>
          <p:nvPr/>
        </p:nvPicPr>
        <p:blipFill>
          <a:blip r:embed="rId5"/>
          <a:stretch>
            <a:fillRect/>
          </a:stretch>
        </p:blipFill>
        <p:spPr>
          <a:xfrm>
            <a:off x="9021029" y="4506270"/>
            <a:ext cx="2612698" cy="1959524"/>
          </a:xfrm>
          <a:prstGeom prst="rect">
            <a:avLst/>
          </a:prstGeom>
        </p:spPr>
      </p:pic>
      <p:pic>
        <p:nvPicPr>
          <p:cNvPr id="12" name="Picture 11">
            <a:extLst>
              <a:ext uri="{FF2B5EF4-FFF2-40B4-BE49-F238E27FC236}">
                <a16:creationId xmlns:a16="http://schemas.microsoft.com/office/drawing/2014/main" id="{4BB7296B-70B0-1260-0418-85B6C197D812}"/>
              </a:ext>
            </a:extLst>
          </p:cNvPr>
          <p:cNvPicPr>
            <a:picLocks noChangeAspect="1"/>
          </p:cNvPicPr>
          <p:nvPr/>
        </p:nvPicPr>
        <p:blipFill>
          <a:blip r:embed="rId6"/>
          <a:stretch>
            <a:fillRect/>
          </a:stretch>
        </p:blipFill>
        <p:spPr>
          <a:xfrm>
            <a:off x="9012378" y="2449238"/>
            <a:ext cx="2621349" cy="1959524"/>
          </a:xfrm>
          <a:prstGeom prst="rect">
            <a:avLst/>
          </a:prstGeom>
        </p:spPr>
      </p:pic>
      <p:sp>
        <p:nvSpPr>
          <p:cNvPr id="14" name="Rectangle: Rounded Corners 13">
            <a:hlinkClick r:id="rId7" action="ppaction://hlinksldjump"/>
            <a:extLst>
              <a:ext uri="{FF2B5EF4-FFF2-40B4-BE49-F238E27FC236}">
                <a16:creationId xmlns:a16="http://schemas.microsoft.com/office/drawing/2014/main" id="{684F1D40-B529-17DC-083A-5742458C3622}"/>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64019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DADBBC-DC22-48AA-47D8-1D61C348FFC7}"/>
              </a:ext>
            </a:extLst>
          </p:cNvPr>
          <p:cNvPicPr>
            <a:picLocks noChangeAspect="1"/>
          </p:cNvPicPr>
          <p:nvPr/>
        </p:nvPicPr>
        <p:blipFill>
          <a:blip r:embed="rId2"/>
          <a:stretch>
            <a:fillRect/>
          </a:stretch>
        </p:blipFill>
        <p:spPr>
          <a:xfrm>
            <a:off x="264159" y="944990"/>
            <a:ext cx="11702217" cy="416449"/>
          </a:xfrm>
          <a:prstGeom prst="rect">
            <a:avLst/>
          </a:prstGeom>
        </p:spPr>
      </p:pic>
      <p:sp>
        <p:nvSpPr>
          <p:cNvPr id="2" name="Title 1">
            <a:extLst>
              <a:ext uri="{FF2B5EF4-FFF2-40B4-BE49-F238E27FC236}">
                <a16:creationId xmlns:a16="http://schemas.microsoft.com/office/drawing/2014/main" id="{264E5B4D-9D7A-977C-6A35-62C241901D92}"/>
              </a:ext>
            </a:extLst>
          </p:cNvPr>
          <p:cNvSpPr>
            <a:spLocks noGrp="1"/>
          </p:cNvSpPr>
          <p:nvPr>
            <p:ph type="title"/>
          </p:nvPr>
        </p:nvSpPr>
        <p:spPr>
          <a:xfrm>
            <a:off x="495300" y="282208"/>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Wet playtime (</a:t>
            </a:r>
            <a:r>
              <a:rPr lang="en-US" b="1" dirty="0">
                <a:solidFill>
                  <a:schemeClr val="accent6">
                    <a:lumMod val="75000"/>
                  </a:schemeClr>
                </a:solidFill>
                <a:latin typeface="+mn-lt"/>
                <a:ea typeface="Times New Roman" panose="02020603050405020304" pitchFamily="18" charset="0"/>
                <a:cs typeface="Californian FB" panose="0207040306080B030204" pitchFamily="18" charset="0"/>
              </a:rPr>
              <a:t>extreme wet/cold</a:t>
            </a:r>
            <a:r>
              <a:rPr lang="en-US" dirty="0">
                <a:solidFill>
                  <a:schemeClr val="accent6">
                    <a:lumMod val="75000"/>
                  </a:schemeClr>
                </a:solidFill>
                <a:latin typeface="+mn-lt"/>
                <a:ea typeface="Times New Roman" panose="02020603050405020304" pitchFamily="18" charset="0"/>
                <a:cs typeface="Californian FB" panose="0207040306080B030204" pitchFamily="18" charset="0"/>
              </a:rPr>
              <a:t>)</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3EEF1EA-FD0A-87C7-25EB-9CACD3212093}"/>
              </a:ext>
            </a:extLst>
          </p:cNvPr>
          <p:cNvSpPr>
            <a:spLocks noGrp="1"/>
          </p:cNvSpPr>
          <p:nvPr>
            <p:ph idx="1"/>
          </p:nvPr>
        </p:nvSpPr>
        <p:spPr>
          <a:xfrm>
            <a:off x="365760" y="2133599"/>
            <a:ext cx="11581348" cy="4359275"/>
          </a:xfrm>
        </p:spPr>
        <p:txBody>
          <a:bodyPr>
            <a:normAutofit fontScale="92500" lnSpcReduction="20000"/>
          </a:bodyPr>
          <a:lstStyle/>
          <a:p>
            <a:pPr algn="just">
              <a:buBlip>
                <a:blip r:embed="rId3"/>
              </a:buBlip>
            </a:pPr>
            <a:r>
              <a:rPr lang="en-US" sz="1700" dirty="0">
                <a:effectLst/>
                <a:ea typeface="Times New Roman" panose="02020603050405020304" pitchFamily="18" charset="0"/>
                <a:cs typeface="Californian FB" panose="0207040306080B030204" pitchFamily="18" charset="0"/>
              </a:rPr>
              <a:t>It is the responsibility of the duty team to decide, and inform the rest of the school, if it is extremely wet or cold and poses a Health &amp; Safety risk </a:t>
            </a:r>
          </a:p>
          <a:p>
            <a:pPr marL="0" indent="0" algn="just">
              <a:buNone/>
            </a:pPr>
            <a:endParaRPr lang="en-US" sz="1700" dirty="0">
              <a:effectLst/>
              <a:ea typeface="Times New Roman" panose="02020603050405020304" pitchFamily="18" charset="0"/>
              <a:cs typeface="Californian FB" panose="0207040306080B030204" pitchFamily="18" charset="0"/>
            </a:endParaRPr>
          </a:p>
          <a:p>
            <a:pPr algn="just">
              <a:buBlip>
                <a:blip r:embed="rId3"/>
              </a:buBlip>
            </a:pPr>
            <a:r>
              <a:rPr lang="en-US" sz="1700" dirty="0">
                <a:effectLst/>
                <a:ea typeface="Times New Roman" panose="02020603050405020304" pitchFamily="18" charset="0"/>
                <a:cs typeface="Californian FB" panose="0207040306080B030204" pitchFamily="18" charset="0"/>
              </a:rPr>
              <a:t> In the event of wet play there </a:t>
            </a:r>
            <a:r>
              <a:rPr lang="en-US" sz="1700" u="sng" dirty="0">
                <a:effectLst/>
                <a:ea typeface="Times New Roman" panose="02020603050405020304" pitchFamily="18" charset="0"/>
                <a:cs typeface="Californian FB" panose="0207040306080B030204" pitchFamily="18" charset="0"/>
              </a:rPr>
              <a:t>must</a:t>
            </a:r>
            <a:r>
              <a:rPr lang="en-US" sz="1700" dirty="0">
                <a:effectLst/>
                <a:ea typeface="Times New Roman" panose="02020603050405020304" pitchFamily="18" charset="0"/>
                <a:cs typeface="Californian FB" panose="0207040306080B030204" pitchFamily="18" charset="0"/>
              </a:rPr>
              <a:t> be at least one TA  in each year area to supervise the children. </a:t>
            </a:r>
          </a:p>
          <a:p>
            <a:pPr marL="0" indent="0" algn="just">
              <a:buNone/>
            </a:pPr>
            <a:endParaRPr lang="en-US" sz="1700" dirty="0">
              <a:effectLst/>
              <a:ea typeface="Times New Roman" panose="02020603050405020304" pitchFamily="18" charset="0"/>
              <a:cs typeface="Californian FB" panose="0207040306080B030204" pitchFamily="18" charset="0"/>
            </a:endParaRPr>
          </a:p>
          <a:p>
            <a:pPr algn="just">
              <a:buBlip>
                <a:blip r:embed="rId3"/>
              </a:buBlip>
            </a:pPr>
            <a:r>
              <a:rPr lang="en-US" sz="1700" dirty="0">
                <a:ea typeface="Times New Roman" panose="02020603050405020304" pitchFamily="18" charset="0"/>
                <a:cs typeface="Californian FB" panose="0207040306080B030204" pitchFamily="18" charset="0"/>
              </a:rPr>
              <a:t>The duty teachers will check the whole school.</a:t>
            </a:r>
          </a:p>
          <a:p>
            <a:pPr marL="0" indent="0" algn="just">
              <a:buNone/>
            </a:pPr>
            <a:endParaRPr lang="en-US" sz="1700" dirty="0">
              <a:effectLst/>
              <a:ea typeface="Times New Roman" panose="02020603050405020304" pitchFamily="18" charset="0"/>
              <a:cs typeface="Californian FB" panose="0207040306080B030204" pitchFamily="18" charset="0"/>
            </a:endParaRPr>
          </a:p>
          <a:p>
            <a:pPr algn="just">
              <a:buBlip>
                <a:blip r:embed="rId3"/>
              </a:buBlip>
            </a:pPr>
            <a:r>
              <a:rPr lang="en-US" sz="1700" dirty="0">
                <a:ea typeface="Times New Roman" panose="02020603050405020304" pitchFamily="18" charset="0"/>
                <a:cs typeface="Californian FB" panose="0207040306080B030204" pitchFamily="18" charset="0"/>
              </a:rPr>
              <a:t>The </a:t>
            </a:r>
            <a:r>
              <a:rPr lang="en-US" sz="1700" dirty="0" err="1">
                <a:ea typeface="Times New Roman" panose="02020603050405020304" pitchFamily="18" charset="0"/>
                <a:cs typeface="Californian FB" panose="0207040306080B030204" pitchFamily="18" charset="0"/>
              </a:rPr>
              <a:t>behaviour</a:t>
            </a:r>
            <a:r>
              <a:rPr lang="en-US" sz="1700" dirty="0">
                <a:ea typeface="Times New Roman" panose="02020603050405020304" pitchFamily="18" charset="0"/>
                <a:cs typeface="Californian FB" panose="0207040306080B030204" pitchFamily="18" charset="0"/>
              </a:rPr>
              <a:t> support team will provide additional support during these times.</a:t>
            </a:r>
          </a:p>
          <a:p>
            <a:pPr marL="0" indent="0" algn="just">
              <a:buNone/>
            </a:pPr>
            <a:endParaRPr lang="en-US" sz="1700" dirty="0">
              <a:ea typeface="Times New Roman" panose="02020603050405020304" pitchFamily="18" charset="0"/>
              <a:cs typeface="Californian FB" panose="0207040306080B030204" pitchFamily="18" charset="0"/>
            </a:endParaRPr>
          </a:p>
          <a:p>
            <a:pPr algn="just">
              <a:buBlip>
                <a:blip r:embed="rId3"/>
              </a:buBlip>
            </a:pPr>
            <a:r>
              <a:rPr lang="en-US" sz="1700" dirty="0">
                <a:ea typeface="Times New Roman" panose="02020603050405020304" pitchFamily="18" charset="0"/>
                <a:cs typeface="Californian FB" panose="0207040306080B030204" pitchFamily="18" charset="0"/>
              </a:rPr>
              <a:t>Work </a:t>
            </a:r>
            <a:r>
              <a:rPr lang="en-US" sz="1700" dirty="0">
                <a:effectLst/>
                <a:ea typeface="Times New Roman" panose="02020603050405020304" pitchFamily="18" charset="0"/>
                <a:cs typeface="Californian FB" panose="0207040306080B030204" pitchFamily="18" charset="0"/>
              </a:rPr>
              <a:t>Experience personnel remain with the year group they are working with that day.</a:t>
            </a:r>
          </a:p>
          <a:p>
            <a:pPr marL="0" indent="0" algn="just">
              <a:buNone/>
            </a:pPr>
            <a:endParaRPr lang="en-GB" sz="1700" dirty="0">
              <a:effectLst/>
              <a:ea typeface="Times New Roman" panose="02020603050405020304" pitchFamily="18" charset="0"/>
            </a:endParaRPr>
          </a:p>
          <a:p>
            <a:pPr algn="just">
              <a:buBlip>
                <a:blip r:embed="rId3"/>
              </a:buBlip>
            </a:pPr>
            <a:r>
              <a:rPr lang="en-US" sz="1700" dirty="0">
                <a:effectLst/>
                <a:ea typeface="Times New Roman" panose="02020603050405020304" pitchFamily="18" charset="0"/>
                <a:cs typeface="Californian FB" panose="0207040306080B030204" pitchFamily="18" charset="0"/>
              </a:rPr>
              <a:t>Quiet wet play activities (</a:t>
            </a:r>
            <a:r>
              <a:rPr lang="en-US" sz="1700" dirty="0" err="1">
                <a:effectLst/>
                <a:ea typeface="Times New Roman" panose="02020603050405020304" pitchFamily="18" charset="0"/>
                <a:cs typeface="Californian FB" panose="0207040306080B030204" pitchFamily="18" charset="0"/>
              </a:rPr>
              <a:t>colouring</a:t>
            </a:r>
            <a:r>
              <a:rPr lang="en-US" sz="1700" dirty="0">
                <a:effectLst/>
                <a:ea typeface="Times New Roman" panose="02020603050405020304" pitchFamily="18" charset="0"/>
                <a:cs typeface="Californian FB" panose="0207040306080B030204" pitchFamily="18" charset="0"/>
              </a:rPr>
              <a:t>, card games </a:t>
            </a:r>
            <a:r>
              <a:rPr lang="en-US" sz="1700" dirty="0" err="1">
                <a:effectLst/>
                <a:ea typeface="Times New Roman" panose="02020603050405020304" pitchFamily="18" charset="0"/>
                <a:cs typeface="Californian FB" panose="0207040306080B030204" pitchFamily="18" charset="0"/>
              </a:rPr>
              <a:t>etc</a:t>
            </a:r>
            <a:r>
              <a:rPr lang="en-US" sz="1700" dirty="0">
                <a:effectLst/>
                <a:ea typeface="Times New Roman" panose="02020603050405020304" pitchFamily="18" charset="0"/>
                <a:cs typeface="Californian FB" panose="0207040306080B030204" pitchFamily="18" charset="0"/>
              </a:rPr>
              <a:t>) should be available in the area. </a:t>
            </a:r>
          </a:p>
          <a:p>
            <a:pPr marL="0" indent="0" algn="just">
              <a:buNone/>
            </a:pPr>
            <a:endParaRPr lang="en-US" sz="1700" dirty="0">
              <a:effectLst/>
              <a:ea typeface="Times New Roman" panose="02020603050405020304" pitchFamily="18" charset="0"/>
              <a:cs typeface="Californian FB" panose="0207040306080B030204" pitchFamily="18" charset="0"/>
            </a:endParaRPr>
          </a:p>
          <a:p>
            <a:pPr algn="just">
              <a:buBlip>
                <a:blip r:embed="rId3"/>
              </a:buBlip>
            </a:pPr>
            <a:r>
              <a:rPr lang="en-US" sz="1700" dirty="0">
                <a:effectLst/>
                <a:ea typeface="Times New Roman" panose="02020603050405020304" pitchFamily="18" charset="0"/>
                <a:cs typeface="Californian FB" panose="0207040306080B030204" pitchFamily="18" charset="0"/>
              </a:rPr>
              <a:t>At the end of play time children should tidy away and be reading or undertaking a silent activity by 10.45am  so that lessons can start promptly. </a:t>
            </a:r>
            <a:endParaRPr lang="en-GB" sz="1700" dirty="0">
              <a:effectLst/>
              <a:ea typeface="Times New Roman" panose="02020603050405020304" pitchFamily="18" charset="0"/>
            </a:endParaRPr>
          </a:p>
          <a:p>
            <a:pPr marL="0" indent="0">
              <a:buNone/>
            </a:pPr>
            <a:endParaRPr lang="en-GB" dirty="0"/>
          </a:p>
        </p:txBody>
      </p:sp>
      <p:pic>
        <p:nvPicPr>
          <p:cNvPr id="2050" name="Picture 2" descr="Rain Clouds Clipart">
            <a:extLst>
              <a:ext uri="{FF2B5EF4-FFF2-40B4-BE49-F238E27FC236}">
                <a16:creationId xmlns:a16="http://schemas.microsoft.com/office/drawing/2014/main" id="{51E71E55-87D9-E8F2-E4FC-23C9EC17E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3627" y="13824"/>
            <a:ext cx="3038373" cy="2278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hlinkClick r:id="rId5" action="ppaction://hlinksldjump"/>
            <a:extLst>
              <a:ext uri="{FF2B5EF4-FFF2-40B4-BE49-F238E27FC236}">
                <a16:creationId xmlns:a16="http://schemas.microsoft.com/office/drawing/2014/main" id="{381B802D-DAF5-B685-B244-6B7DF403904A}"/>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03146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A3A1B-1E56-23BB-23A4-67FBB481D6CE}"/>
              </a:ext>
            </a:extLst>
          </p:cNvPr>
          <p:cNvPicPr>
            <a:picLocks noChangeAspect="1"/>
          </p:cNvPicPr>
          <p:nvPr/>
        </p:nvPicPr>
        <p:blipFill>
          <a:blip r:embed="rId2"/>
          <a:stretch>
            <a:fillRect/>
          </a:stretch>
        </p:blipFill>
        <p:spPr>
          <a:xfrm>
            <a:off x="134269" y="1079949"/>
            <a:ext cx="11702217" cy="416449"/>
          </a:xfrm>
          <a:prstGeom prst="rect">
            <a:avLst/>
          </a:prstGeom>
        </p:spPr>
      </p:pic>
      <p:sp>
        <p:nvSpPr>
          <p:cNvPr id="2" name="Title 1">
            <a:extLst>
              <a:ext uri="{FF2B5EF4-FFF2-40B4-BE49-F238E27FC236}">
                <a16:creationId xmlns:a16="http://schemas.microsoft.com/office/drawing/2014/main" id="{8F6FA345-2201-43D5-13E7-5BE2052279AD}"/>
              </a:ext>
            </a:extLst>
          </p:cNvPr>
          <p:cNvSpPr>
            <a:spLocks noGrp="1"/>
          </p:cNvSpPr>
          <p:nvPr>
            <p:ph type="title"/>
          </p:nvPr>
        </p:nvSpPr>
        <p:spPr>
          <a:xfrm>
            <a:off x="838200" y="-37389"/>
            <a:ext cx="10515600" cy="1325563"/>
          </a:xfrm>
        </p:spPr>
        <p:txBody>
          <a:bodyPr/>
          <a:lstStyle/>
          <a:p>
            <a:r>
              <a:rPr lang="en-US" dirty="0">
                <a:solidFill>
                  <a:schemeClr val="accent6">
                    <a:lumMod val="75000"/>
                  </a:schemeClr>
                </a:solidFill>
                <a:latin typeface="+mn-lt"/>
              </a:rPr>
              <a:t>Contents</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8CE32821-C196-1D1A-1256-EE293A2FCA21}"/>
              </a:ext>
            </a:extLst>
          </p:cNvPr>
          <p:cNvSpPr>
            <a:spLocks noGrp="1"/>
          </p:cNvSpPr>
          <p:nvPr>
            <p:ph idx="1"/>
          </p:nvPr>
        </p:nvSpPr>
        <p:spPr>
          <a:xfrm>
            <a:off x="134269" y="1973574"/>
            <a:ext cx="4188594" cy="5089308"/>
          </a:xfrm>
        </p:spPr>
        <p:txBody>
          <a:bodyPr>
            <a:normAutofit/>
          </a:bodyPr>
          <a:lstStyle/>
          <a:p>
            <a:pPr marL="0" indent="0">
              <a:lnSpc>
                <a:spcPct val="100000"/>
              </a:lnSpc>
              <a:spcBef>
                <a:spcPts val="0"/>
              </a:spcBef>
              <a:buNone/>
            </a:pPr>
            <a:r>
              <a:rPr lang="en-US" sz="1600" b="1" dirty="0"/>
              <a:t>Safeguarding </a:t>
            </a:r>
          </a:p>
          <a:p>
            <a:pPr>
              <a:lnSpc>
                <a:spcPct val="100000"/>
              </a:lnSpc>
              <a:spcBef>
                <a:spcPts val="0"/>
              </a:spcBef>
            </a:pPr>
            <a:r>
              <a:rPr lang="en-US" sz="1600" dirty="0">
                <a:hlinkClick r:id="rId3" action="ppaction://hlinksldjump"/>
              </a:rPr>
              <a:t>Policies and CPOMS</a:t>
            </a:r>
            <a:endParaRPr lang="en-US" sz="1600" dirty="0"/>
          </a:p>
          <a:p>
            <a:pPr marL="0" indent="0">
              <a:lnSpc>
                <a:spcPct val="100000"/>
              </a:lnSpc>
              <a:spcBef>
                <a:spcPts val="0"/>
              </a:spcBef>
              <a:buNone/>
            </a:pPr>
            <a:r>
              <a:rPr lang="en-US" sz="1600" b="1" dirty="0"/>
              <a:t>Health and Safety</a:t>
            </a:r>
          </a:p>
          <a:p>
            <a:pPr>
              <a:lnSpc>
                <a:spcPct val="100000"/>
              </a:lnSpc>
              <a:spcBef>
                <a:spcPts val="0"/>
              </a:spcBef>
            </a:pPr>
            <a:r>
              <a:rPr lang="en-US" sz="1600" dirty="0">
                <a:hlinkClick r:id="rId4" action="ppaction://hlinksldjump"/>
              </a:rPr>
              <a:t>First Aid and medical needs</a:t>
            </a:r>
            <a:endParaRPr lang="en-US" sz="1600" dirty="0"/>
          </a:p>
          <a:p>
            <a:pPr>
              <a:lnSpc>
                <a:spcPct val="100000"/>
              </a:lnSpc>
              <a:spcBef>
                <a:spcPts val="0"/>
              </a:spcBef>
            </a:pPr>
            <a:r>
              <a:rPr lang="en-US" sz="1600" dirty="0">
                <a:hlinkClick r:id="rId5" action="ppaction://hlinksldjump"/>
              </a:rPr>
              <a:t>Fire drills </a:t>
            </a:r>
            <a:endParaRPr lang="en-US" sz="1600" dirty="0"/>
          </a:p>
          <a:p>
            <a:pPr>
              <a:lnSpc>
                <a:spcPct val="100000"/>
              </a:lnSpc>
              <a:spcBef>
                <a:spcPts val="0"/>
              </a:spcBef>
            </a:pPr>
            <a:r>
              <a:rPr lang="en-US" sz="1600" dirty="0">
                <a:hlinkClick r:id="rId6" action="ppaction://hlinksldjump"/>
              </a:rPr>
              <a:t>General information</a:t>
            </a:r>
            <a:endParaRPr lang="en-US" sz="1600" dirty="0"/>
          </a:p>
          <a:p>
            <a:pPr marL="0" indent="0">
              <a:lnSpc>
                <a:spcPct val="100000"/>
              </a:lnSpc>
              <a:spcBef>
                <a:spcPts val="0"/>
              </a:spcBef>
              <a:buNone/>
            </a:pPr>
            <a:r>
              <a:rPr lang="en-US" sz="1600" b="1" dirty="0"/>
              <a:t>Team Pixmore </a:t>
            </a:r>
          </a:p>
          <a:p>
            <a:pPr>
              <a:lnSpc>
                <a:spcPct val="100000"/>
              </a:lnSpc>
              <a:spcBef>
                <a:spcPts val="0"/>
              </a:spcBef>
            </a:pPr>
            <a:r>
              <a:rPr lang="en-US" sz="1600" dirty="0">
                <a:hlinkClick r:id="rId7" action="ppaction://hlinksldjump"/>
              </a:rPr>
              <a:t>Overview </a:t>
            </a:r>
            <a:endParaRPr lang="en-US" sz="1600" dirty="0"/>
          </a:p>
          <a:p>
            <a:pPr>
              <a:lnSpc>
                <a:spcPct val="100000"/>
              </a:lnSpc>
              <a:spcBef>
                <a:spcPts val="0"/>
              </a:spcBef>
            </a:pPr>
            <a:r>
              <a:rPr lang="en-US" sz="1600" dirty="0">
                <a:hlinkClick r:id="rId8" action="ppaction://hlinksldjump"/>
              </a:rPr>
              <a:t>Leadership and year group teams</a:t>
            </a:r>
            <a:endParaRPr lang="en-US" sz="1600" dirty="0"/>
          </a:p>
          <a:p>
            <a:pPr>
              <a:lnSpc>
                <a:spcPct val="100000"/>
              </a:lnSpc>
              <a:spcBef>
                <a:spcPts val="0"/>
              </a:spcBef>
            </a:pPr>
            <a:r>
              <a:rPr lang="en-US" sz="1600" dirty="0">
                <a:hlinkClick r:id="rId9" action="ppaction://hlinksldjump"/>
              </a:rPr>
              <a:t>Administrative and midday supervisory teams </a:t>
            </a:r>
            <a:endParaRPr lang="en-US" sz="1600" dirty="0"/>
          </a:p>
          <a:p>
            <a:pPr>
              <a:lnSpc>
                <a:spcPct val="100000"/>
              </a:lnSpc>
              <a:spcBef>
                <a:spcPts val="0"/>
              </a:spcBef>
            </a:pPr>
            <a:r>
              <a:rPr lang="en-US" sz="1600" dirty="0">
                <a:hlinkClick r:id="rId10" action="ppaction://hlinksldjump"/>
              </a:rPr>
              <a:t>Safeguarding and premises teams </a:t>
            </a:r>
            <a:endParaRPr lang="en-US" sz="1600" dirty="0"/>
          </a:p>
          <a:p>
            <a:pPr>
              <a:lnSpc>
                <a:spcPct val="100000"/>
              </a:lnSpc>
              <a:spcBef>
                <a:spcPts val="0"/>
              </a:spcBef>
            </a:pPr>
            <a:r>
              <a:rPr lang="en-US" sz="1600" dirty="0">
                <a:hlinkClick r:id="rId11" action="ppaction://hlinksldjump"/>
              </a:rPr>
              <a:t>Governing body team </a:t>
            </a:r>
            <a:endParaRPr lang="en-US" sz="1600" dirty="0"/>
          </a:p>
          <a:p>
            <a:pPr marL="0" indent="0">
              <a:lnSpc>
                <a:spcPct val="100000"/>
              </a:lnSpc>
              <a:spcBef>
                <a:spcPts val="0"/>
              </a:spcBef>
              <a:buNone/>
            </a:pPr>
            <a:r>
              <a:rPr lang="en-US" sz="1600" b="1" dirty="0"/>
              <a:t>Staff conduct </a:t>
            </a:r>
          </a:p>
          <a:p>
            <a:pPr>
              <a:lnSpc>
                <a:spcPct val="100000"/>
              </a:lnSpc>
              <a:spcBef>
                <a:spcPts val="0"/>
              </a:spcBef>
            </a:pPr>
            <a:r>
              <a:rPr lang="en-US" sz="1600" dirty="0">
                <a:hlinkClick r:id="rId12" action="ppaction://hlinksldjump"/>
              </a:rPr>
              <a:t>The Nolan Principles </a:t>
            </a:r>
            <a:endParaRPr lang="en-US" sz="1600" dirty="0"/>
          </a:p>
          <a:p>
            <a:pPr>
              <a:lnSpc>
                <a:spcPct val="100000"/>
              </a:lnSpc>
              <a:spcBef>
                <a:spcPts val="0"/>
              </a:spcBef>
            </a:pPr>
            <a:r>
              <a:rPr lang="en-US" sz="1600" dirty="0">
                <a:hlinkClick r:id="rId13" action="ppaction://hlinksldjump"/>
              </a:rPr>
              <a:t>Ready, respectful, safe</a:t>
            </a:r>
            <a:endParaRPr lang="en-US" sz="1600" dirty="0"/>
          </a:p>
          <a:p>
            <a:pPr>
              <a:lnSpc>
                <a:spcPct val="100000"/>
              </a:lnSpc>
              <a:spcBef>
                <a:spcPts val="0"/>
              </a:spcBef>
            </a:pPr>
            <a:r>
              <a:rPr lang="en-US" sz="1600" dirty="0">
                <a:hlinkClick r:id="rId14" action="ppaction://hlinksldjump"/>
              </a:rPr>
              <a:t>Teaching standards  </a:t>
            </a:r>
            <a:endParaRPr lang="en-US" sz="1600" dirty="0"/>
          </a:p>
          <a:p>
            <a:endParaRPr lang="en-US" dirty="0"/>
          </a:p>
          <a:p>
            <a:endParaRPr lang="en-US" dirty="0"/>
          </a:p>
          <a:p>
            <a:endParaRPr lang="en-US" dirty="0"/>
          </a:p>
          <a:p>
            <a:endParaRPr lang="en-US" dirty="0"/>
          </a:p>
          <a:p>
            <a:endParaRPr lang="en-GB" dirty="0"/>
          </a:p>
        </p:txBody>
      </p:sp>
      <p:sp>
        <p:nvSpPr>
          <p:cNvPr id="6" name="TextBox 5">
            <a:extLst>
              <a:ext uri="{FF2B5EF4-FFF2-40B4-BE49-F238E27FC236}">
                <a16:creationId xmlns:a16="http://schemas.microsoft.com/office/drawing/2014/main" id="{DB7942EC-71F8-1787-AF3D-224665D88A93}"/>
              </a:ext>
            </a:extLst>
          </p:cNvPr>
          <p:cNvSpPr txBox="1"/>
          <p:nvPr/>
        </p:nvSpPr>
        <p:spPr>
          <a:xfrm>
            <a:off x="4469648" y="1717461"/>
            <a:ext cx="6097604" cy="5601533"/>
          </a:xfrm>
          <a:prstGeom prst="rect">
            <a:avLst/>
          </a:prstGeom>
          <a:noFill/>
        </p:spPr>
        <p:txBody>
          <a:bodyPr wrap="square">
            <a:spAutoFit/>
          </a:bodyPr>
          <a:lstStyle/>
          <a:p>
            <a:pPr marL="0" indent="0">
              <a:buNone/>
            </a:pPr>
            <a:r>
              <a:rPr lang="en-US" sz="1600" b="1" dirty="0"/>
              <a:t>Administration </a:t>
            </a:r>
          </a:p>
          <a:p>
            <a:pPr marL="285750" indent="-285750">
              <a:buFont typeface="Arial" panose="020B0604020202020204" pitchFamily="34" charset="0"/>
              <a:buChar char="•"/>
            </a:pPr>
            <a:r>
              <a:rPr lang="en-US" sz="1600" dirty="0">
                <a:hlinkClick r:id="rId15" action="ppaction://hlinksldjump"/>
              </a:rPr>
              <a:t>Absences </a:t>
            </a:r>
            <a:endParaRPr lang="en-US" sz="1600" dirty="0"/>
          </a:p>
          <a:p>
            <a:pPr marL="285750" indent="-285750">
              <a:buFont typeface="Arial" panose="020B0604020202020204" pitchFamily="34" charset="0"/>
              <a:buChar char="•"/>
            </a:pPr>
            <a:r>
              <a:rPr lang="en-US" sz="1600" dirty="0">
                <a:hlinkClick r:id="rId16" action="ppaction://hlinksldjump"/>
              </a:rPr>
              <a:t>Communication </a:t>
            </a:r>
            <a:endParaRPr lang="en-US" sz="1600" dirty="0"/>
          </a:p>
          <a:p>
            <a:pPr marL="285750" indent="-285750">
              <a:buFont typeface="Arial" panose="020B0604020202020204" pitchFamily="34" charset="0"/>
              <a:buChar char="•"/>
            </a:pPr>
            <a:r>
              <a:rPr lang="en-US" sz="1600" dirty="0">
                <a:hlinkClick r:id="rId17" action="ppaction://hlinksldjump"/>
              </a:rPr>
              <a:t>Office procedures</a:t>
            </a:r>
            <a:endParaRPr lang="en-US" sz="1600" dirty="0"/>
          </a:p>
          <a:p>
            <a:pPr marL="285750" indent="-285750">
              <a:buFont typeface="Arial" panose="020B0604020202020204" pitchFamily="34" charset="0"/>
              <a:buChar char="•"/>
            </a:pPr>
            <a:r>
              <a:rPr lang="en-US" sz="1600" dirty="0">
                <a:hlinkClick r:id="rId18" action="ppaction://hlinksldjump"/>
              </a:rPr>
              <a:t>Record keeping </a:t>
            </a:r>
            <a:endParaRPr lang="en-US" sz="1600" dirty="0"/>
          </a:p>
          <a:p>
            <a:pPr marL="285750" indent="-285750">
              <a:buFont typeface="Arial" panose="020B0604020202020204" pitchFamily="34" charset="0"/>
              <a:buChar char="•"/>
            </a:pPr>
            <a:r>
              <a:rPr lang="en-US" sz="1600" dirty="0">
                <a:hlinkClick r:id="rId19" action="ppaction://hlinksldjump"/>
              </a:rPr>
              <a:t>Equipment </a:t>
            </a:r>
            <a:endParaRPr lang="en-US" sz="1600" dirty="0"/>
          </a:p>
          <a:p>
            <a:pPr marL="0" indent="0">
              <a:buNone/>
            </a:pPr>
            <a:r>
              <a:rPr lang="en-US" sz="1600" b="1" dirty="0"/>
              <a:t>School Day </a:t>
            </a:r>
          </a:p>
          <a:p>
            <a:pPr marL="285750" indent="-285750">
              <a:buFont typeface="Arial" panose="020B0604020202020204" pitchFamily="34" charset="0"/>
              <a:buChar char="•"/>
            </a:pPr>
            <a:r>
              <a:rPr lang="en-US" sz="1600" dirty="0">
                <a:hlinkClick r:id="rId20" action="ppaction://hlinksldjump"/>
              </a:rPr>
              <a:t>Timings </a:t>
            </a:r>
            <a:endParaRPr lang="en-US" sz="1600" dirty="0"/>
          </a:p>
          <a:p>
            <a:pPr marL="285750" indent="-285750">
              <a:buFont typeface="Arial" panose="020B0604020202020204" pitchFamily="34" charset="0"/>
              <a:buChar char="•"/>
            </a:pPr>
            <a:r>
              <a:rPr lang="en-US" sz="1600" dirty="0">
                <a:hlinkClick r:id="rId21" action="ppaction://hlinksldjump"/>
              </a:rPr>
              <a:t>Before school</a:t>
            </a:r>
            <a:endParaRPr lang="en-US" sz="1600" dirty="0"/>
          </a:p>
          <a:p>
            <a:pPr marL="285750" indent="-285750">
              <a:buFont typeface="Arial" panose="020B0604020202020204" pitchFamily="34" charset="0"/>
              <a:buChar char="•"/>
            </a:pPr>
            <a:r>
              <a:rPr lang="en-US" sz="1600" dirty="0">
                <a:hlinkClick r:id="rId22" action="ppaction://hlinksldjump"/>
              </a:rPr>
              <a:t>Registration </a:t>
            </a:r>
            <a:endParaRPr lang="en-US" sz="1600" dirty="0"/>
          </a:p>
          <a:p>
            <a:pPr marL="285750" indent="-285750">
              <a:buFont typeface="Arial" panose="020B0604020202020204" pitchFamily="34" charset="0"/>
              <a:buChar char="•"/>
            </a:pPr>
            <a:r>
              <a:rPr lang="en-US" sz="1600" dirty="0">
                <a:hlinkClick r:id="rId23" action="ppaction://hlinksldjump"/>
              </a:rPr>
              <a:t>Assemblies </a:t>
            </a:r>
            <a:endParaRPr lang="en-US" sz="1600" dirty="0"/>
          </a:p>
          <a:p>
            <a:pPr marL="285750" indent="-285750">
              <a:buFont typeface="Arial" panose="020B0604020202020204" pitchFamily="34" charset="0"/>
              <a:buChar char="•"/>
            </a:pPr>
            <a:r>
              <a:rPr lang="en-US" sz="1600" dirty="0">
                <a:hlinkClick r:id="rId24" action="ppaction://hlinksldjump"/>
              </a:rPr>
              <a:t>Clubs</a:t>
            </a:r>
            <a:endParaRPr lang="en-US" sz="1600" dirty="0"/>
          </a:p>
          <a:p>
            <a:r>
              <a:rPr lang="en-US" sz="1600" b="1" dirty="0"/>
              <a:t>Playtimes </a:t>
            </a:r>
          </a:p>
          <a:p>
            <a:pPr marL="285750" indent="-285750">
              <a:buFont typeface="Arial" panose="020B0604020202020204" pitchFamily="34" charset="0"/>
              <a:buChar char="•"/>
            </a:pPr>
            <a:r>
              <a:rPr lang="en-US" sz="1600" dirty="0">
                <a:hlinkClick r:id="rId25" action="ppaction://hlinksldjump"/>
              </a:rPr>
              <a:t>Playground duty</a:t>
            </a:r>
            <a:endParaRPr lang="en-US" sz="1600" dirty="0"/>
          </a:p>
          <a:p>
            <a:pPr marL="285750" indent="-285750">
              <a:buFont typeface="Arial" panose="020B0604020202020204" pitchFamily="34" charset="0"/>
              <a:buChar char="•"/>
            </a:pPr>
            <a:r>
              <a:rPr lang="en-US" sz="1600" dirty="0">
                <a:hlinkClick r:id="rId26" action="ppaction://hlinksldjump"/>
              </a:rPr>
              <a:t>Playtime rules </a:t>
            </a:r>
            <a:endParaRPr lang="en-US" sz="1600" dirty="0"/>
          </a:p>
          <a:p>
            <a:pPr marL="285750" indent="-285750">
              <a:buFont typeface="Arial" panose="020B0604020202020204" pitchFamily="34" charset="0"/>
              <a:buChar char="•"/>
            </a:pPr>
            <a:r>
              <a:rPr lang="en-US" sz="1600" dirty="0">
                <a:hlinkClick r:id="rId27" action="ppaction://hlinksldjump"/>
              </a:rPr>
              <a:t>Adventure/Gym equipment and </a:t>
            </a:r>
            <a:r>
              <a:rPr lang="en-US" sz="1600" dirty="0" err="1">
                <a:hlinkClick r:id="rId27" action="ppaction://hlinksldjump"/>
              </a:rPr>
              <a:t>tyres</a:t>
            </a:r>
            <a:endParaRPr lang="en-US" sz="1600" dirty="0"/>
          </a:p>
          <a:p>
            <a:pPr marL="285750" indent="-285750">
              <a:buFont typeface="Arial" panose="020B0604020202020204" pitchFamily="34" charset="0"/>
              <a:buChar char="•"/>
            </a:pPr>
            <a:r>
              <a:rPr lang="en-US" sz="1600" dirty="0">
                <a:hlinkClick r:id="rId28" action="ppaction://hlinksldjump"/>
              </a:rPr>
              <a:t>Wet playtime </a:t>
            </a:r>
            <a:endParaRPr lang="en-US" sz="1600" dirty="0"/>
          </a:p>
          <a:p>
            <a:pPr marL="285750" indent="-285750">
              <a:buFont typeface="Arial" panose="020B0604020202020204" pitchFamily="34" charset="0"/>
              <a:buChar char="•"/>
            </a:pPr>
            <a:r>
              <a:rPr lang="en-US" sz="1600" dirty="0">
                <a:hlinkClick r:id="rId29" action="ppaction://hlinksldjump"/>
              </a:rPr>
              <a:t>Keeping children in  </a:t>
            </a:r>
            <a:endParaRPr lang="en-US" sz="1600" dirty="0"/>
          </a:p>
          <a:p>
            <a:pPr marL="285750" indent="-285750">
              <a:buFont typeface="Arial" panose="020B0604020202020204" pitchFamily="34" charset="0"/>
              <a:buChar char="•"/>
            </a:pPr>
            <a:r>
              <a:rPr lang="en-US" sz="1600" dirty="0">
                <a:hlinkClick r:id="rId30" action="ppaction://hlinksldjump"/>
              </a:rPr>
              <a:t>Lunchtime duty</a:t>
            </a:r>
            <a:endParaRPr lang="en-US" sz="1600"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02F6EF6C-75D1-B31F-955B-FAF1BA412A4C}"/>
              </a:ext>
            </a:extLst>
          </p:cNvPr>
          <p:cNvSpPr txBox="1"/>
          <p:nvPr/>
        </p:nvSpPr>
        <p:spPr>
          <a:xfrm>
            <a:off x="8288472" y="1973574"/>
            <a:ext cx="3721769" cy="4801314"/>
          </a:xfrm>
          <a:prstGeom prst="rect">
            <a:avLst/>
          </a:prstGeom>
          <a:noFill/>
        </p:spPr>
        <p:txBody>
          <a:bodyPr wrap="square" rtlCol="0">
            <a:spAutoFit/>
          </a:bodyPr>
          <a:lstStyle/>
          <a:p>
            <a:r>
              <a:rPr lang="en-US" sz="1600" b="1" dirty="0"/>
              <a:t>SEN</a:t>
            </a:r>
          </a:p>
          <a:p>
            <a:pPr marL="285750" indent="-285750">
              <a:buFont typeface="Arial" panose="020B0604020202020204" pitchFamily="34" charset="0"/>
              <a:buChar char="•"/>
            </a:pPr>
            <a:r>
              <a:rPr lang="en-US" sz="1600" dirty="0">
                <a:hlinkClick r:id="rId31" action="ppaction://hlinksldjump"/>
              </a:rPr>
              <a:t>Inclusion</a:t>
            </a:r>
            <a:endParaRPr lang="en-US" sz="1600" dirty="0"/>
          </a:p>
          <a:p>
            <a:r>
              <a:rPr lang="en-US" sz="1600" b="1" dirty="0"/>
              <a:t>Curriculum</a:t>
            </a:r>
          </a:p>
          <a:p>
            <a:pPr marL="285750" indent="-285750">
              <a:buFont typeface="Arial" panose="020B0604020202020204" pitchFamily="34" charset="0"/>
              <a:buChar char="•"/>
            </a:pPr>
            <a:r>
              <a:rPr lang="en-US" sz="1600" dirty="0">
                <a:hlinkClick r:id="rId32" action="ppaction://hlinksldjump"/>
              </a:rPr>
              <a:t>Curriculum planning </a:t>
            </a:r>
            <a:endParaRPr lang="en-US" sz="1600" dirty="0"/>
          </a:p>
          <a:p>
            <a:pPr marL="285750" indent="-285750">
              <a:buFont typeface="Arial" panose="020B0604020202020204" pitchFamily="34" charset="0"/>
              <a:buChar char="•"/>
            </a:pPr>
            <a:r>
              <a:rPr lang="en-US" sz="1600" dirty="0">
                <a:hlinkClick r:id="rId33" action="ppaction://hlinksldjump"/>
              </a:rPr>
              <a:t>Curriculum responsibilities </a:t>
            </a:r>
            <a:endParaRPr lang="en-US" sz="1600" dirty="0"/>
          </a:p>
          <a:p>
            <a:pPr marL="285750" indent="-285750">
              <a:buFont typeface="Arial" panose="020B0604020202020204" pitchFamily="34" charset="0"/>
              <a:buChar char="•"/>
            </a:pPr>
            <a:r>
              <a:rPr lang="en-US" sz="1600" dirty="0">
                <a:hlinkClick r:id="rId34" action="ppaction://hlinksldjump"/>
              </a:rPr>
              <a:t>Rosenshine’s Principles  </a:t>
            </a:r>
            <a:endParaRPr lang="en-US" sz="1600" dirty="0"/>
          </a:p>
          <a:p>
            <a:pPr marL="285750" indent="-285750">
              <a:buFont typeface="Arial" panose="020B0604020202020204" pitchFamily="34" charset="0"/>
              <a:buChar char="•"/>
            </a:pPr>
            <a:r>
              <a:rPr lang="en-US" sz="1600" dirty="0">
                <a:hlinkClick r:id="rId35" action="ppaction://hlinksldjump"/>
              </a:rPr>
              <a:t>Classroom organisation </a:t>
            </a:r>
            <a:endParaRPr lang="en-US" sz="1600" dirty="0"/>
          </a:p>
          <a:p>
            <a:pPr marL="285750" indent="-285750">
              <a:buFont typeface="Arial" panose="020B0604020202020204" pitchFamily="34" charset="0"/>
              <a:buChar char="•"/>
            </a:pPr>
            <a:r>
              <a:rPr lang="en-US" sz="1600" dirty="0">
                <a:hlinkClick r:id="rId36" action="ppaction://hlinksldjump"/>
              </a:rPr>
              <a:t>Displays</a:t>
            </a:r>
            <a:endParaRPr lang="en-US" sz="1600" dirty="0"/>
          </a:p>
          <a:p>
            <a:pPr marL="285750" indent="-285750">
              <a:buFont typeface="Arial" panose="020B0604020202020204" pitchFamily="34" charset="0"/>
              <a:buChar char="•"/>
            </a:pPr>
            <a:r>
              <a:rPr lang="en-US" sz="1600" dirty="0">
                <a:hlinkClick r:id="rId37" action="ppaction://hlinksldjump"/>
              </a:rPr>
              <a:t>Home learning </a:t>
            </a:r>
            <a:endParaRPr lang="en-US" sz="1600" dirty="0"/>
          </a:p>
          <a:p>
            <a:pPr marL="285750" indent="-285750">
              <a:buFont typeface="Arial" panose="020B0604020202020204" pitchFamily="34" charset="0"/>
              <a:buChar char="•"/>
            </a:pPr>
            <a:r>
              <a:rPr lang="en-US" sz="1600" dirty="0">
                <a:hlinkClick r:id="rId38" action="ppaction://hlinksldjump"/>
              </a:rPr>
              <a:t>Home learning continued</a:t>
            </a:r>
            <a:endParaRPr lang="en-US" sz="1600" dirty="0"/>
          </a:p>
          <a:p>
            <a:pPr marL="285750" indent="-285750">
              <a:buFont typeface="Arial" panose="020B0604020202020204" pitchFamily="34" charset="0"/>
              <a:buChar char="•"/>
            </a:pPr>
            <a:r>
              <a:rPr lang="en-US" sz="1600" dirty="0">
                <a:hlinkClick r:id="rId39" action="ppaction://hlinksldjump"/>
              </a:rPr>
              <a:t>Promoting the curriculum and learning </a:t>
            </a:r>
            <a:endParaRPr lang="en-US" sz="1600" dirty="0"/>
          </a:p>
          <a:p>
            <a:pPr marL="285750" indent="-285750">
              <a:buFont typeface="Arial" panose="020B0604020202020204" pitchFamily="34" charset="0"/>
              <a:buChar char="•"/>
            </a:pPr>
            <a:r>
              <a:rPr lang="en-US" sz="1600" dirty="0">
                <a:hlinkClick r:id="rId40" action="ppaction://hlinksldjump"/>
              </a:rPr>
              <a:t>British Values- Pupil Roles</a:t>
            </a:r>
            <a:endParaRPr lang="en-US" sz="1600" dirty="0"/>
          </a:p>
          <a:p>
            <a:r>
              <a:rPr lang="en-US" sz="1600" b="1" dirty="0" err="1"/>
              <a:t>Behaviour</a:t>
            </a:r>
            <a:r>
              <a:rPr lang="en-US" sz="1600" b="1" dirty="0"/>
              <a:t> for Learning </a:t>
            </a:r>
          </a:p>
          <a:p>
            <a:pPr marL="285750" indent="-285750">
              <a:buFont typeface="Arial" panose="020B0604020202020204" pitchFamily="34" charset="0"/>
              <a:buChar char="•"/>
            </a:pPr>
            <a:r>
              <a:rPr lang="en-US" sz="1600" dirty="0">
                <a:hlinkClick r:id="rId41" action="ppaction://hlinksldjump"/>
              </a:rPr>
              <a:t>The Pixmore Way </a:t>
            </a:r>
            <a:endParaRPr lang="en-US" sz="1600" dirty="0"/>
          </a:p>
          <a:p>
            <a:pPr marL="285750" indent="-285750">
              <a:buFont typeface="Arial" panose="020B0604020202020204" pitchFamily="34" charset="0"/>
              <a:buChar char="•"/>
            </a:pPr>
            <a:r>
              <a:rPr lang="en-US" sz="1600" dirty="0">
                <a:hlinkClick r:id="rId42" action="ppaction://hlinksldjump"/>
              </a:rPr>
              <a:t>Rewards </a:t>
            </a:r>
            <a:endParaRPr lang="en-US" sz="1600" dirty="0"/>
          </a:p>
          <a:p>
            <a:pPr marL="285750" indent="-285750">
              <a:buFont typeface="Arial" panose="020B0604020202020204" pitchFamily="34" charset="0"/>
              <a:buChar char="•"/>
            </a:pPr>
            <a:r>
              <a:rPr lang="en-US" sz="1600" dirty="0">
                <a:hlinkClick r:id="rId43" action="ppaction://hlinksldjump"/>
              </a:rPr>
              <a:t>Sanctions</a:t>
            </a:r>
            <a:endParaRPr lang="en-US" sz="1600" dirty="0"/>
          </a:p>
          <a:p>
            <a:pPr marL="285750" indent="-285750">
              <a:buFont typeface="Arial" panose="020B0604020202020204" pitchFamily="34" charset="0"/>
              <a:buChar char="•"/>
            </a:pPr>
            <a:r>
              <a:rPr lang="en-US" sz="1600" dirty="0">
                <a:hlinkClick r:id="rId44" action="ppaction://hlinksldjump"/>
              </a:rPr>
              <a:t>Pixmore Learning Power (PLP)</a:t>
            </a:r>
            <a:endParaRPr lang="en-US" sz="1600" dirty="0"/>
          </a:p>
          <a:p>
            <a:pPr marL="285750" indent="-285750">
              <a:buFont typeface="Arial" panose="020B0604020202020204" pitchFamily="34" charset="0"/>
              <a:buChar char="•"/>
            </a:pPr>
            <a:r>
              <a:rPr lang="en-US" sz="1600" dirty="0">
                <a:hlinkClick r:id="rId45" action="ppaction://hlinksldjump"/>
              </a:rPr>
              <a:t>Zones of Regulation  </a:t>
            </a:r>
            <a:endParaRPr lang="en-US" sz="1600" dirty="0"/>
          </a:p>
          <a:p>
            <a:endParaRPr lang="en-GB" dirty="0"/>
          </a:p>
        </p:txBody>
      </p:sp>
    </p:spTree>
    <p:extLst>
      <p:ext uri="{BB962C8B-B14F-4D97-AF65-F5344CB8AC3E}">
        <p14:creationId xmlns:p14="http://schemas.microsoft.com/office/powerpoint/2010/main" val="3888528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6946-7DEB-9126-48BF-E22268B65306}"/>
              </a:ext>
            </a:extLst>
          </p:cNvPr>
          <p:cNvSpPr>
            <a:spLocks noGrp="1"/>
          </p:cNvSpPr>
          <p:nvPr>
            <p:ph type="title"/>
          </p:nvPr>
        </p:nvSpPr>
        <p:spPr>
          <a:xfrm>
            <a:off x="736600" y="267969"/>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Keeping children in at playtime</a:t>
            </a:r>
            <a:br>
              <a:rPr lang="en-GB" dirty="0">
                <a:solidFill>
                  <a:schemeClr val="accent6">
                    <a:lumMod val="75000"/>
                  </a:schemeClr>
                </a:solidFill>
                <a:latin typeface="+mn-lt"/>
                <a:ea typeface="Times New Roman" panose="02020603050405020304" pitchFamily="18" charset="0"/>
              </a:rPr>
            </a:b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CA2D92EC-42B6-3429-D10B-B91520B0FC05}"/>
              </a:ext>
            </a:extLst>
          </p:cNvPr>
          <p:cNvSpPr>
            <a:spLocks noGrp="1"/>
          </p:cNvSpPr>
          <p:nvPr>
            <p:ph idx="1"/>
          </p:nvPr>
        </p:nvSpPr>
        <p:spPr/>
        <p:txBody>
          <a:bodyPr vert="horz" lIns="91440" tIns="45720" rIns="91440" bIns="45720" rtlCol="0" anchor="t">
            <a:normAutofit/>
          </a:bodyPr>
          <a:lstStyle/>
          <a:p>
            <a:pPr marL="0" lvl="0" indent="0" algn="just">
              <a:buNone/>
            </a:pPr>
            <a:endParaRPr lang="en-US" sz="1600" dirty="0">
              <a:effectLst/>
              <a:ea typeface="Times New Roman" panose="02020603050405020304" pitchFamily="18" charset="0"/>
              <a:cs typeface="Californian FB" panose="0207040306080B030204" pitchFamily="18" charset="0"/>
            </a:endParaRPr>
          </a:p>
          <a:p>
            <a:pPr lvl="0" algn="just">
              <a:buBlip>
                <a:blip r:embed="rId2"/>
              </a:buBlip>
            </a:pPr>
            <a:r>
              <a:rPr lang="en-GB" sz="1600" dirty="0">
                <a:effectLst/>
                <a:ea typeface="Times New Roman" panose="02020603050405020304" pitchFamily="18" charset="0"/>
              </a:rPr>
              <a:t>Brunch club is available daily in the </a:t>
            </a:r>
            <a:r>
              <a:rPr lang="en-GB" sz="1600" dirty="0">
                <a:ea typeface="Times New Roman" panose="02020603050405020304" pitchFamily="18" charset="0"/>
              </a:rPr>
              <a:t>Quad</a:t>
            </a:r>
            <a:r>
              <a:rPr lang="en-GB" sz="1600" dirty="0">
                <a:effectLst/>
                <a:ea typeface="Times New Roman" panose="02020603050405020304" pitchFamily="18" charset="0"/>
              </a:rPr>
              <a:t> at lunchtimes. Pupils can only attend Brunch club if agreed by their class teacher. (Maximum of 2 </a:t>
            </a:r>
            <a:r>
              <a:rPr lang="en-GB" sz="1600" dirty="0">
                <a:ea typeface="Times New Roman" panose="02020603050405020304" pitchFamily="18" charset="0"/>
              </a:rPr>
              <a:t>children </a:t>
            </a:r>
            <a:r>
              <a:rPr lang="en-GB" sz="1600" dirty="0">
                <a:effectLst/>
                <a:ea typeface="Times New Roman" panose="02020603050405020304" pitchFamily="18" charset="0"/>
              </a:rPr>
              <a:t>per class at any one time) and must wear a Brunch Club sticker.  </a:t>
            </a:r>
          </a:p>
          <a:p>
            <a:pPr marL="0" lvl="0" indent="0" algn="just">
              <a:buNone/>
            </a:pPr>
            <a:endParaRPr lang="en-GB" sz="1600" dirty="0">
              <a:effectLst/>
              <a:ea typeface="Times New Roman" panose="02020603050405020304" pitchFamily="18" charset="0"/>
            </a:endParaRPr>
          </a:p>
          <a:p>
            <a:pPr algn="just">
              <a:buBlip>
                <a:blip r:embed="rId2"/>
              </a:buBlip>
            </a:pPr>
            <a:r>
              <a:rPr lang="en-US" sz="1600" dirty="0">
                <a:effectLst/>
                <a:ea typeface="Times New Roman" panose="02020603050405020304" pitchFamily="18" charset="0"/>
                <a:cs typeface="Californian FB" panose="0207040306080B030204" pitchFamily="18" charset="0"/>
              </a:rPr>
              <a:t>If children are in the classroom, they remain the responsibility of the class teacher who should supervise the children at all times.</a:t>
            </a:r>
            <a:r>
              <a:rPr lang="en-US" sz="1600" dirty="0">
                <a:ea typeface="Times New Roman" panose="02020603050405020304" pitchFamily="18" charset="0"/>
                <a:cs typeface="Californian FB" panose="0207040306080B030204" pitchFamily="18" charset="0"/>
              </a:rPr>
              <a:t> </a:t>
            </a:r>
          </a:p>
          <a:p>
            <a:pPr marL="0" indent="0" algn="just">
              <a:buNone/>
            </a:pPr>
            <a:endParaRPr lang="en-GB" sz="1600" dirty="0">
              <a:ea typeface="Times New Roman" panose="02020603050405020304" pitchFamily="18" charset="0"/>
              <a:cs typeface="Calibri" panose="020F0502020204030204"/>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Children staying in to </a:t>
            </a:r>
            <a:r>
              <a:rPr lang="en-US" sz="1600" dirty="0">
                <a:ea typeface="Times New Roman" panose="02020603050405020304" pitchFamily="18" charset="0"/>
                <a:cs typeface="Californian FB" panose="0207040306080B030204" pitchFamily="18" charset="0"/>
              </a:rPr>
              <a:t>do g</a:t>
            </a:r>
            <a:r>
              <a:rPr lang="en-US" sz="1600" dirty="0">
                <a:effectLst/>
                <a:ea typeface="Times New Roman" panose="02020603050405020304" pitchFamily="18" charset="0"/>
                <a:cs typeface="Californian FB" panose="0207040306080B030204" pitchFamily="18" charset="0"/>
              </a:rPr>
              <a:t>eneral jobs (</a:t>
            </a:r>
            <a:r>
              <a:rPr lang="en-US" sz="1600" dirty="0" err="1">
                <a:effectLst/>
                <a:ea typeface="Times New Roman" panose="02020603050405020304" pitchFamily="18" charset="0"/>
                <a:cs typeface="Californian FB" panose="0207040306080B030204" pitchFamily="18" charset="0"/>
              </a:rPr>
              <a:t>e.g</a:t>
            </a:r>
            <a:r>
              <a:rPr lang="en-US" sz="1600" dirty="0">
                <a:effectLst/>
                <a:ea typeface="Times New Roman" panose="02020603050405020304" pitchFamily="18" charset="0"/>
                <a:cs typeface="Californian FB" panose="0207040306080B030204" pitchFamily="18" charset="0"/>
              </a:rPr>
              <a:t> house captains counting house tokens) should be done in a generally supervised area such as the library/dining room. Children tr</a:t>
            </a:r>
            <a:r>
              <a:rPr lang="en-US" sz="1600" dirty="0">
                <a:ea typeface="Times New Roman" panose="02020603050405020304" pitchFamily="18" charset="0"/>
                <a:cs typeface="Californian FB" panose="0207040306080B030204" pitchFamily="18" charset="0"/>
              </a:rPr>
              <a:t>usted to complete a general job should be indicated by the wearing of a ‘S.P.O.T.’ badge/sticker (special permission of teacher). </a:t>
            </a:r>
          </a:p>
          <a:p>
            <a:pPr marL="0" indent="0" algn="just">
              <a:buNone/>
            </a:pPr>
            <a:endParaRPr lang="en-GB" sz="1600" dirty="0">
              <a:effectLst/>
              <a:ea typeface="Times New Roman" panose="02020603050405020304" pitchFamily="18" charset="0"/>
            </a:endParaRPr>
          </a:p>
          <a:p>
            <a:pPr>
              <a:buBlip>
                <a:blip r:embed="rId2"/>
              </a:buBlip>
            </a:pPr>
            <a:r>
              <a:rPr lang="en-US" sz="1600" dirty="0">
                <a:effectLst/>
                <a:ea typeface="Times New Roman" panose="02020603050405020304" pitchFamily="18" charset="0"/>
                <a:cs typeface="Californian FB" panose="0207040306080B030204" pitchFamily="18" charset="0"/>
              </a:rPr>
              <a:t>Any child who is kept in as a result of their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needs to be outside the Headteacher’s office with work, or will need to be supervised in the classroom by their class teacher or </a:t>
            </a:r>
            <a:r>
              <a:rPr lang="en-US" sz="1600" dirty="0" err="1">
                <a:ea typeface="Times New Roman" panose="02020603050405020304" pitchFamily="18" charset="0"/>
                <a:cs typeface="Californian FB" panose="0207040306080B030204" pitchFamily="18" charset="0"/>
              </a:rPr>
              <a:t>behaviour</a:t>
            </a:r>
            <a:r>
              <a:rPr lang="en-US" sz="1600" dirty="0">
                <a:ea typeface="Times New Roman" panose="02020603050405020304" pitchFamily="18" charset="0"/>
                <a:cs typeface="Californian FB" panose="0207040306080B030204" pitchFamily="18" charset="0"/>
              </a:rPr>
              <a:t> support worker. </a:t>
            </a:r>
            <a:endParaRPr lang="en-GB" sz="1600" dirty="0">
              <a:effectLst/>
              <a:ea typeface="Times New Roman" panose="02020603050405020304" pitchFamily="18" charset="0"/>
            </a:endParaRPr>
          </a:p>
          <a:p>
            <a:pPr marL="0" indent="0">
              <a:buNone/>
            </a:pPr>
            <a:endParaRPr lang="en-GB" dirty="0"/>
          </a:p>
        </p:txBody>
      </p:sp>
      <p:pic>
        <p:nvPicPr>
          <p:cNvPr id="5" name="Picture 4">
            <a:extLst>
              <a:ext uri="{FF2B5EF4-FFF2-40B4-BE49-F238E27FC236}">
                <a16:creationId xmlns:a16="http://schemas.microsoft.com/office/drawing/2014/main" id="{6E01F078-AC02-E499-E80C-06E5737568F1}"/>
              </a:ext>
            </a:extLst>
          </p:cNvPr>
          <p:cNvPicPr>
            <a:picLocks noChangeAspect="1"/>
          </p:cNvPicPr>
          <p:nvPr/>
        </p:nvPicPr>
        <p:blipFill>
          <a:blip r:embed="rId3"/>
          <a:stretch>
            <a:fillRect/>
          </a:stretch>
        </p:blipFill>
        <p:spPr>
          <a:xfrm>
            <a:off x="264159" y="944990"/>
            <a:ext cx="11702217" cy="416449"/>
          </a:xfrm>
          <a:prstGeom prst="rect">
            <a:avLst/>
          </a:prstGeom>
        </p:spPr>
      </p:pic>
      <p:sp>
        <p:nvSpPr>
          <p:cNvPr id="10" name="Rectangle: Rounded Corners 9">
            <a:hlinkClick r:id="rId4" action="ppaction://hlinksldjump"/>
            <a:extLst>
              <a:ext uri="{FF2B5EF4-FFF2-40B4-BE49-F238E27FC236}">
                <a16:creationId xmlns:a16="http://schemas.microsoft.com/office/drawing/2014/main" id="{EF2F7FE9-22C5-E214-522D-834D462B7184}"/>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5652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BF53-4321-7CC0-2588-C56C220C58E6}"/>
              </a:ext>
            </a:extLst>
          </p:cNvPr>
          <p:cNvSpPr>
            <a:spLocks noGrp="1"/>
          </p:cNvSpPr>
          <p:nvPr>
            <p:ph type="title"/>
          </p:nvPr>
        </p:nvSpPr>
        <p:spPr>
          <a:xfrm>
            <a:off x="838200" y="0"/>
            <a:ext cx="10515600" cy="1325563"/>
          </a:xfrm>
        </p:spPr>
        <p:txBody>
          <a:bodyPr/>
          <a:lstStyle/>
          <a:p>
            <a:r>
              <a:rPr lang="en-US" dirty="0">
                <a:solidFill>
                  <a:schemeClr val="accent6">
                    <a:lumMod val="75000"/>
                  </a:schemeClr>
                </a:solidFill>
                <a:latin typeface="+mn-lt"/>
              </a:rPr>
              <a:t>Lunchtime duty</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DF73B135-6FCE-8E75-5FE4-D20E5E2AE11B}"/>
              </a:ext>
            </a:extLst>
          </p:cNvPr>
          <p:cNvSpPr>
            <a:spLocks noGrp="1"/>
          </p:cNvSpPr>
          <p:nvPr>
            <p:ph idx="1"/>
          </p:nvPr>
        </p:nvSpPr>
        <p:spPr>
          <a:xfrm>
            <a:off x="838200" y="2506662"/>
            <a:ext cx="10515600" cy="4351338"/>
          </a:xfrm>
        </p:spPr>
        <p:txBody>
          <a:bodyPr>
            <a:normAutofit/>
          </a:bodyPr>
          <a:lstStyle/>
          <a:p>
            <a:pPr>
              <a:buBlip>
                <a:blip r:embed="rId2"/>
              </a:buBlip>
            </a:pPr>
            <a:r>
              <a:rPr lang="en-US" sz="1600" dirty="0"/>
              <a:t>Staff not doing lunch duty but wishing to leaving site at lunchtime must sign out and back in again when they return. </a:t>
            </a:r>
          </a:p>
          <a:p>
            <a:pPr>
              <a:buBlip>
                <a:blip r:embed="rId2"/>
              </a:buBlip>
            </a:pPr>
            <a:r>
              <a:rPr lang="en-US" sz="1600" dirty="0"/>
              <a:t>MSAs on lunch duty will be stationed either in the dining room helping with lunches or outside supervising play. SLT take it in turns to be on first aid duty. MSAs outside should take a small first aid </a:t>
            </a:r>
            <a:r>
              <a:rPr lang="en-US" sz="1600" dirty="0" err="1"/>
              <a:t>bumbag</a:t>
            </a:r>
            <a:r>
              <a:rPr lang="en-US" sz="1600" dirty="0"/>
              <a:t> with them for minor injuries.</a:t>
            </a:r>
          </a:p>
          <a:p>
            <a:pPr>
              <a:buBlip>
                <a:blip r:embed="rId2"/>
              </a:buBlip>
            </a:pPr>
            <a:r>
              <a:rPr lang="en-US" sz="1600" dirty="0"/>
              <a:t>It is the responsibility of the senior midday supervisor to </a:t>
            </a:r>
            <a:r>
              <a:rPr lang="en-US" sz="1600" dirty="0" err="1"/>
              <a:t>organise</a:t>
            </a:r>
            <a:r>
              <a:rPr lang="en-US" sz="1600" dirty="0"/>
              <a:t> and deploy staff and to ensure staff know where and what they should be doing each day. </a:t>
            </a:r>
          </a:p>
          <a:p>
            <a:pPr>
              <a:buBlip>
                <a:blip r:embed="rId2"/>
              </a:buBlip>
            </a:pPr>
            <a:r>
              <a:rPr lang="en-US" sz="1600" dirty="0"/>
              <a:t>Members of the BST support outside during lunchtime </a:t>
            </a:r>
          </a:p>
          <a:p>
            <a:pPr>
              <a:buBlip>
                <a:blip r:embed="rId2"/>
              </a:buBlip>
            </a:pPr>
            <a:r>
              <a:rPr lang="en-US" sz="1600" dirty="0"/>
              <a:t>One member of the BST will run brunch club in the Quad each lunch time. Pupils attending brunch club should each lunch first and then attend brunch club.  </a:t>
            </a:r>
          </a:p>
          <a:p>
            <a:pPr>
              <a:buBlip>
                <a:blip r:embed="rId2"/>
              </a:buBlip>
            </a:pPr>
            <a:r>
              <a:rPr lang="en-US" sz="1600" dirty="0"/>
              <a:t> Classes are called in for lunch on a </a:t>
            </a:r>
            <a:r>
              <a:rPr lang="en-US" sz="1600" dirty="0" err="1"/>
              <a:t>rota</a:t>
            </a:r>
            <a:r>
              <a:rPr lang="en-US" sz="1600" dirty="0"/>
              <a:t>. Pupils cannot leave the dining room until they have permission from an MSA who has checked the pupil has eaten enough of their lunch.  </a:t>
            </a:r>
          </a:p>
          <a:p>
            <a:pPr>
              <a:buBlip>
                <a:blip r:embed="rId2"/>
              </a:buBlip>
            </a:pPr>
            <a:r>
              <a:rPr lang="en-US" sz="1600" dirty="0"/>
              <a:t>Pupils must ask permission to come inside to go to the toilet. All pupils use the ‘Year 6’ toilets. </a:t>
            </a:r>
          </a:p>
          <a:p>
            <a:pPr>
              <a:buBlip>
                <a:blip r:embed="rId2"/>
              </a:buBlip>
            </a:pPr>
            <a:r>
              <a:rPr lang="en-US" sz="1600" dirty="0"/>
              <a:t>LSAs who are also MSAs should take their lunch break during assembly (on assembly days) and at an agreed convenient time (either straight before or straight after the lunch hour) on non assembly days as directed by their year group timetable.  </a:t>
            </a:r>
          </a:p>
          <a:p>
            <a:endParaRPr lang="en-GB" dirty="0"/>
          </a:p>
        </p:txBody>
      </p:sp>
      <p:pic>
        <p:nvPicPr>
          <p:cNvPr id="4" name="Picture 3">
            <a:extLst>
              <a:ext uri="{FF2B5EF4-FFF2-40B4-BE49-F238E27FC236}">
                <a16:creationId xmlns:a16="http://schemas.microsoft.com/office/drawing/2014/main" id="{80FA3308-8ADC-A2A7-3033-EC3CF893EAD5}"/>
              </a:ext>
            </a:extLst>
          </p:cNvPr>
          <p:cNvPicPr>
            <a:picLocks noChangeAspect="1"/>
          </p:cNvPicPr>
          <p:nvPr/>
        </p:nvPicPr>
        <p:blipFill>
          <a:blip r:embed="rId3"/>
          <a:stretch>
            <a:fillRect/>
          </a:stretch>
        </p:blipFill>
        <p:spPr>
          <a:xfrm>
            <a:off x="264159" y="944990"/>
            <a:ext cx="11702217" cy="416449"/>
          </a:xfrm>
          <a:prstGeom prst="rect">
            <a:avLst/>
          </a:prstGeom>
        </p:spPr>
      </p:pic>
      <p:pic>
        <p:nvPicPr>
          <p:cNvPr id="15362" name="Picture 2" descr="transparent background lunch box clipart&#10;">
            <a:extLst>
              <a:ext uri="{FF2B5EF4-FFF2-40B4-BE49-F238E27FC236}">
                <a16:creationId xmlns:a16="http://schemas.microsoft.com/office/drawing/2014/main" id="{14F38EF8-EBF5-8E93-11E5-C9D72D27D5E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08971" y="171731"/>
            <a:ext cx="1968418" cy="19629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hlinkClick r:id="rId5" action="ppaction://hlinksldjump"/>
            <a:extLst>
              <a:ext uri="{FF2B5EF4-FFF2-40B4-BE49-F238E27FC236}">
                <a16:creationId xmlns:a16="http://schemas.microsoft.com/office/drawing/2014/main" id="{C2F7D663-91B7-BEB3-0DEA-4AC873BF8808}"/>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01235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C428-A6B6-88D4-BF79-1ABF2A2BA41A}"/>
              </a:ext>
            </a:extLst>
          </p:cNvPr>
          <p:cNvSpPr>
            <a:spLocks noGrp="1"/>
          </p:cNvSpPr>
          <p:nvPr>
            <p:ph type="title"/>
          </p:nvPr>
        </p:nvSpPr>
        <p:spPr>
          <a:xfrm>
            <a:off x="443563" y="544079"/>
            <a:ext cx="10515600" cy="1325563"/>
          </a:xfrm>
        </p:spPr>
        <p:txBody>
          <a:bodyPr>
            <a:normAutofit fontScale="90000"/>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Special Educational Needs</a:t>
            </a:r>
            <a:br>
              <a:rPr lang="en-GB" dirty="0">
                <a:latin typeface="Times New Roman" panose="02020603050405020304" pitchFamily="18" charset="0"/>
                <a:ea typeface="Times New Roman" panose="02020603050405020304" pitchFamily="18" charset="0"/>
              </a:rPr>
            </a:br>
            <a:r>
              <a:rPr lang="en-US" dirty="0">
                <a:latin typeface="Californian FB" panose="0207040306080B030204" pitchFamily="18" charset="0"/>
                <a:ea typeface="Times New Roman" panose="02020603050405020304" pitchFamily="18" charset="0"/>
                <a:cs typeface="Californian FB" panose="0207040306080B030204" pitchFamily="18" charset="0"/>
              </a:rPr>
              <a:t>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62CE4C08-E62B-FBBA-4F6A-00FB8136531A}"/>
              </a:ext>
            </a:extLst>
          </p:cNvPr>
          <p:cNvSpPr>
            <a:spLocks noGrp="1"/>
          </p:cNvSpPr>
          <p:nvPr>
            <p:ph idx="1"/>
          </p:nvPr>
        </p:nvSpPr>
        <p:spPr>
          <a:xfrm>
            <a:off x="112419" y="1690688"/>
            <a:ext cx="6198670" cy="5221403"/>
          </a:xfrm>
        </p:spPr>
        <p:txBody>
          <a:bodyPr/>
          <a:lstStyle/>
          <a:p>
            <a:pPr lvl="0" algn="just">
              <a:buBlip>
                <a:blip r:embed="rId2"/>
              </a:buBlip>
            </a:pPr>
            <a:r>
              <a:rPr lang="en-US" sz="1600" dirty="0">
                <a:effectLst/>
                <a:ea typeface="Times New Roman" panose="02020603050405020304" pitchFamily="18" charset="0"/>
                <a:cs typeface="Californian FB" panose="0207040306080B030204" pitchFamily="18" charset="0"/>
              </a:rPr>
              <a:t>Pixmore Junior School is an inclusive school. Staff make reasonable adjustments to ensure that no child is disadvantaged as a result of their special needs or disabilities.</a:t>
            </a:r>
          </a:p>
          <a:p>
            <a:pPr marL="0" lvl="0" indent="0" algn="just">
              <a:buNone/>
            </a:pPr>
            <a:endParaRPr lang="en-US" sz="1600" dirty="0">
              <a:effectLst/>
              <a:ea typeface="Times New Roman" panose="02020603050405020304" pitchFamily="18" charset="0"/>
              <a:cs typeface="Californian FB" panose="0207040306080B030204" pitchFamily="18" charset="0"/>
            </a:endParaRPr>
          </a:p>
          <a:p>
            <a:pPr lvl="0" algn="just">
              <a:buBlip>
                <a:blip r:embed="rId2"/>
              </a:buBlip>
            </a:pPr>
            <a:r>
              <a:rPr lang="en-US" sz="1600" dirty="0">
                <a:ea typeface="Times New Roman" panose="02020603050405020304" pitchFamily="18" charset="0"/>
                <a:cs typeface="Californian FB" panose="0207040306080B030204" pitchFamily="18" charset="0"/>
              </a:rPr>
              <a:t>Every class has a </a:t>
            </a:r>
            <a:r>
              <a:rPr lang="en-US" sz="1600" b="1" dirty="0">
                <a:ea typeface="Times New Roman" panose="02020603050405020304" pitchFamily="18" charset="0"/>
                <a:cs typeface="Californian FB" panose="0207040306080B030204" pitchFamily="18" charset="0"/>
              </a:rPr>
              <a:t>Red Inclusion Folder </a:t>
            </a:r>
            <a:r>
              <a:rPr lang="en-US" sz="1600" dirty="0">
                <a:ea typeface="Times New Roman" panose="02020603050405020304" pitchFamily="18" charset="0"/>
                <a:cs typeface="Californian FB" panose="0207040306080B030204" pitchFamily="18" charset="0"/>
              </a:rPr>
              <a:t>in their year group cupboard to hold details of pupils with additional needs including reports and care plans. </a:t>
            </a:r>
          </a:p>
          <a:p>
            <a:pPr marL="0" lvl="0" indent="0" algn="just">
              <a:buNone/>
            </a:pP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If a member of staff has a concern over a child in relation to barriers to their learning, the SENCO should be made aware and consultation will follow to identify the appropriate course of action to be taken. In consultation with teachers, parents and the child, the SENCo  ensures that barriers to learning are </a:t>
            </a:r>
            <a:r>
              <a:rPr lang="en-US" sz="1600" dirty="0" err="1">
                <a:effectLst/>
                <a:ea typeface="Times New Roman" panose="02020603050405020304" pitchFamily="18" charset="0"/>
                <a:cs typeface="Californian FB" panose="0207040306080B030204" pitchFamily="18" charset="0"/>
              </a:rPr>
              <a:t>minimised</a:t>
            </a:r>
            <a:r>
              <a:rPr lang="en-US" sz="1600" dirty="0">
                <a:effectLst/>
                <a:ea typeface="Times New Roman" panose="02020603050405020304" pitchFamily="18" charset="0"/>
                <a:cs typeface="Californian FB" panose="0207040306080B030204" pitchFamily="18" charset="0"/>
              </a:rPr>
              <a:t> and that support is put in place. Reviews take place during October, March and July .</a:t>
            </a:r>
          </a:p>
          <a:p>
            <a:pPr marL="0" lvl="0" indent="0" algn="just">
              <a:buNone/>
            </a:pPr>
            <a:endParaRPr lang="en-US" sz="1600" dirty="0">
              <a:effectLst/>
              <a:ea typeface="Times New Roman" panose="02020603050405020304" pitchFamily="18" charset="0"/>
              <a:cs typeface="Californian FB" panose="0207040306080B030204" pitchFamily="18" charset="0"/>
            </a:endParaRPr>
          </a:p>
          <a:p>
            <a:pPr algn="just">
              <a:buBlip>
                <a:blip r:embed="rId2"/>
              </a:buBlip>
            </a:pPr>
            <a:r>
              <a:rPr lang="en-US" sz="1600" dirty="0">
                <a:effectLst/>
                <a:ea typeface="Times New Roman" panose="02020603050405020304" pitchFamily="18" charset="0"/>
                <a:cs typeface="Californian FB" panose="0207040306080B030204" pitchFamily="18" charset="0"/>
              </a:rPr>
              <a:t>The SENCO attends Pupil progress meetings which are held termly and updates the inclusion register. Teachers are responsible for reviewing and updating class provision maps termly and class overview sheets annually. </a:t>
            </a:r>
            <a:endParaRPr lang="en-GB" sz="1600" dirty="0">
              <a:effectLst/>
              <a:ea typeface="Times New Roman" panose="02020603050405020304" pitchFamily="18" charset="0"/>
            </a:endParaRPr>
          </a:p>
          <a:p>
            <a:pPr marL="0" lvl="0" indent="0" algn="just">
              <a:buNone/>
            </a:pPr>
            <a:endParaRPr lang="en-GB" sz="1600" dirty="0">
              <a:effectLst/>
              <a:ea typeface="Times New Roman" panose="02020603050405020304" pitchFamily="18" charset="0"/>
            </a:endParaRPr>
          </a:p>
          <a:p>
            <a:pPr marL="0" indent="0">
              <a:buNone/>
            </a:pPr>
            <a:endParaRPr lang="en-GB" dirty="0"/>
          </a:p>
        </p:txBody>
      </p:sp>
      <p:pic>
        <p:nvPicPr>
          <p:cNvPr id="4" name="Picture 3">
            <a:extLst>
              <a:ext uri="{FF2B5EF4-FFF2-40B4-BE49-F238E27FC236}">
                <a16:creationId xmlns:a16="http://schemas.microsoft.com/office/drawing/2014/main" id="{0DADCEFC-454F-A929-A693-036515FD3C4B}"/>
              </a:ext>
            </a:extLst>
          </p:cNvPr>
          <p:cNvPicPr>
            <a:picLocks noChangeAspect="1"/>
          </p:cNvPicPr>
          <p:nvPr/>
        </p:nvPicPr>
        <p:blipFill>
          <a:blip r:embed="rId3"/>
          <a:stretch>
            <a:fillRect/>
          </a:stretch>
        </p:blipFill>
        <p:spPr>
          <a:xfrm>
            <a:off x="244891" y="1274239"/>
            <a:ext cx="11702217" cy="416449"/>
          </a:xfrm>
          <a:prstGeom prst="rect">
            <a:avLst/>
          </a:prstGeom>
        </p:spPr>
      </p:pic>
      <p:pic>
        <p:nvPicPr>
          <p:cNvPr id="6" name="Picture 5" descr="Diagram&#10;&#10;Description automatically generated with low confidence">
            <a:extLst>
              <a:ext uri="{FF2B5EF4-FFF2-40B4-BE49-F238E27FC236}">
                <a16:creationId xmlns:a16="http://schemas.microsoft.com/office/drawing/2014/main" id="{D2805BF0-45B3-8167-37D3-92C3926F810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10425" y="368581"/>
            <a:ext cx="5139564" cy="3455662"/>
          </a:xfrm>
          <a:prstGeom prst="rect">
            <a:avLst/>
          </a:prstGeom>
        </p:spPr>
      </p:pic>
      <p:sp>
        <p:nvSpPr>
          <p:cNvPr id="9" name="TextBox 8">
            <a:extLst>
              <a:ext uri="{FF2B5EF4-FFF2-40B4-BE49-F238E27FC236}">
                <a16:creationId xmlns:a16="http://schemas.microsoft.com/office/drawing/2014/main" id="{7AC4B353-02FB-D29F-12D0-C9C53826F10C}"/>
              </a:ext>
            </a:extLst>
          </p:cNvPr>
          <p:cNvSpPr txBox="1"/>
          <p:nvPr/>
        </p:nvSpPr>
        <p:spPr>
          <a:xfrm>
            <a:off x="6862812" y="4554403"/>
            <a:ext cx="4420401" cy="1569660"/>
          </a:xfrm>
          <a:prstGeom prst="rect">
            <a:avLst/>
          </a:prstGeom>
          <a:noFill/>
        </p:spPr>
        <p:txBody>
          <a:bodyPr wrap="square">
            <a:spAutoFit/>
          </a:bodyPr>
          <a:lstStyle/>
          <a:p>
            <a:pPr lvl="0" algn="just">
              <a:buBlip>
                <a:blip r:embed="rId2"/>
              </a:buBlip>
            </a:pPr>
            <a:r>
              <a:rPr lang="en-US" sz="2400" b="1" dirty="0">
                <a:solidFill>
                  <a:srgbClr val="FF0000"/>
                </a:solidFill>
                <a:effectLst/>
                <a:ea typeface="Times New Roman" panose="02020603050405020304" pitchFamily="18" charset="0"/>
                <a:cs typeface="Californian FB" panose="0207040306080B030204" pitchFamily="18" charset="0"/>
              </a:rPr>
              <a:t>Please refer to the Pixmore </a:t>
            </a:r>
            <a:r>
              <a:rPr lang="en-US" sz="2400" b="1" dirty="0">
                <a:solidFill>
                  <a:srgbClr val="FF0000"/>
                </a:solidFill>
                <a:effectLst/>
                <a:ea typeface="Times New Roman" panose="02020603050405020304" pitchFamily="18" charset="0"/>
                <a:cs typeface="Californian FB" panose="0207040306080B030204" pitchFamily="18" charset="0"/>
                <a:hlinkClick r:id="rId5">
                  <a:extLst>
                    <a:ext uri="{A12FA001-AC4F-418D-AE19-62706E023703}">
                      <ahyp:hlinkClr xmlns:ahyp="http://schemas.microsoft.com/office/drawing/2018/hyperlinkcolor" val="tx"/>
                    </a:ext>
                  </a:extLst>
                </a:hlinkClick>
              </a:rPr>
              <a:t>Special Educational Needs Policy</a:t>
            </a:r>
            <a:r>
              <a:rPr lang="en-US" sz="2400" b="1" dirty="0">
                <a:solidFill>
                  <a:srgbClr val="FF0000"/>
                </a:solidFill>
                <a:effectLst/>
                <a:ea typeface="Times New Roman" panose="02020603050405020304" pitchFamily="18" charset="0"/>
                <a:cs typeface="Californian FB" panose="0207040306080B030204" pitchFamily="18" charset="0"/>
              </a:rPr>
              <a:t>, including the Autism appendix for further details. </a:t>
            </a:r>
          </a:p>
        </p:txBody>
      </p:sp>
      <p:sp>
        <p:nvSpPr>
          <p:cNvPr id="10" name="Rectangle: Rounded Corners 9">
            <a:hlinkClick r:id="rId6" action="ppaction://hlinksldjump"/>
            <a:extLst>
              <a:ext uri="{FF2B5EF4-FFF2-40B4-BE49-F238E27FC236}">
                <a16:creationId xmlns:a16="http://schemas.microsoft.com/office/drawing/2014/main" id="{7EBA5E74-3FEC-5FDD-F567-0A978130C41E}"/>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354737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3AB2-171C-E324-3696-2B2C5A295583}"/>
              </a:ext>
            </a:extLst>
          </p:cNvPr>
          <p:cNvSpPr>
            <a:spLocks noGrp="1"/>
          </p:cNvSpPr>
          <p:nvPr>
            <p:ph type="title"/>
          </p:nvPr>
        </p:nvSpPr>
        <p:spPr>
          <a:xfrm>
            <a:off x="279400" y="180078"/>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Curriculum</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2A64141-C28F-0F27-F671-24F039AC5D8A}"/>
              </a:ext>
            </a:extLst>
          </p:cNvPr>
          <p:cNvSpPr>
            <a:spLocks noGrp="1"/>
          </p:cNvSpPr>
          <p:nvPr>
            <p:ph idx="1"/>
          </p:nvPr>
        </p:nvSpPr>
        <p:spPr>
          <a:xfrm>
            <a:off x="279400" y="1187231"/>
            <a:ext cx="7339351" cy="5308949"/>
          </a:xfrm>
        </p:spPr>
        <p:txBody>
          <a:bodyPr>
            <a:noAutofit/>
          </a:bodyPr>
          <a:lstStyle/>
          <a:p>
            <a:pPr lvl="0" algn="just">
              <a:buBlip>
                <a:blip r:embed="rId2"/>
              </a:buBlip>
            </a:pPr>
            <a:r>
              <a:rPr lang="en-US" sz="1600" dirty="0">
                <a:effectLst/>
                <a:ea typeface="Times New Roman" panose="02020603050405020304" pitchFamily="18" charset="0"/>
                <a:cs typeface="Californian FB" panose="0207040306080B030204" pitchFamily="18" charset="0"/>
              </a:rPr>
              <a:t>Pixmore prides itself on offering a broad and balanced curriculum with lots of opportunities for developing cultural capital. </a:t>
            </a:r>
          </a:p>
          <a:p>
            <a:pPr lvl="0" algn="just">
              <a:buBlip>
                <a:blip r:embed="rId2"/>
              </a:buBlip>
            </a:pPr>
            <a:r>
              <a:rPr lang="en-US" sz="1600" dirty="0">
                <a:ea typeface="Times New Roman" panose="02020603050405020304" pitchFamily="18" charset="0"/>
                <a:cs typeface="Californian FB" panose="0207040306080B030204" pitchFamily="18" charset="0"/>
              </a:rPr>
              <a:t>It is the responsibility of curriculum lead teachers to monitor, develop and support other teachers to delivery their subject effectively. </a:t>
            </a:r>
          </a:p>
          <a:p>
            <a:pPr lvl="0" algn="just">
              <a:buBlip>
                <a:blip r:embed="rId2"/>
              </a:buBlip>
            </a:pPr>
            <a:r>
              <a:rPr lang="en-US" sz="1600" dirty="0">
                <a:ea typeface="Times New Roman" panose="02020603050405020304" pitchFamily="18" charset="0"/>
                <a:cs typeface="Californian FB" panose="0207040306080B030204" pitchFamily="18" charset="0"/>
              </a:rPr>
              <a:t>It is the responsibility of individual teachers to check planning and ensure lessons will be delivered in a way that is accessible to all pupils in their class. </a:t>
            </a:r>
            <a:endParaRPr lang="en-US" sz="1600" dirty="0">
              <a:effectLst/>
              <a:ea typeface="Times New Roman" panose="02020603050405020304" pitchFamily="18" charset="0"/>
              <a:cs typeface="Californian FB" panose="0207040306080B0302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Year group partners have PPA together weekly so that planning for the following week can be completed as a team.</a:t>
            </a:r>
          </a:p>
          <a:p>
            <a:pPr lvl="0" algn="just">
              <a:buBlip>
                <a:blip r:embed="rId2"/>
              </a:buBlip>
            </a:pPr>
            <a:r>
              <a:rPr lang="en-US" sz="1600" dirty="0">
                <a:effectLst/>
                <a:ea typeface="Times New Roman" panose="02020603050405020304" pitchFamily="18" charset="0"/>
                <a:cs typeface="Californian FB" panose="0207040306080B030204" pitchFamily="18" charset="0"/>
              </a:rPr>
              <a:t>All planning and resources must be saved on the school server in the relevant year group folder so that it is accessible by all.  </a:t>
            </a:r>
          </a:p>
          <a:p>
            <a:pPr lvl="0" algn="just">
              <a:buBlip>
                <a:blip r:embed="rId2"/>
              </a:buBlip>
            </a:pPr>
            <a:r>
              <a:rPr lang="en-GB" sz="1600" dirty="0">
                <a:effectLst/>
                <a:ea typeface="Times New Roman" panose="02020603050405020304" pitchFamily="18" charset="0"/>
              </a:rPr>
              <a:t>Class teachers should have on display in the classroom: </a:t>
            </a:r>
          </a:p>
          <a:p>
            <a:pPr marL="800100" lvl="1" indent="-342900" algn="just">
              <a:buFont typeface="Symbol" panose="05050102010706020507" pitchFamily="18" charset="2"/>
              <a:buChar char=""/>
            </a:pPr>
            <a:r>
              <a:rPr lang="en-GB" sz="1600" dirty="0">
                <a:effectLst/>
                <a:ea typeface="Times New Roman" panose="02020603050405020304" pitchFamily="18" charset="0"/>
              </a:rPr>
              <a:t>A weekly </a:t>
            </a:r>
            <a:r>
              <a:rPr lang="en-GB" sz="1600" dirty="0">
                <a:ea typeface="Times New Roman" panose="02020603050405020304" pitchFamily="18" charset="0"/>
              </a:rPr>
              <a:t>timetable </a:t>
            </a:r>
          </a:p>
          <a:p>
            <a:pPr marL="800100" lvl="1" indent="-342900" algn="just">
              <a:buFont typeface="Symbol" panose="05050102010706020507" pitchFamily="18" charset="2"/>
              <a:buChar char=""/>
            </a:pPr>
            <a:r>
              <a:rPr lang="en-GB" sz="1600" dirty="0">
                <a:effectLst/>
                <a:ea typeface="Times New Roman" panose="02020603050405020304" pitchFamily="18" charset="0"/>
              </a:rPr>
              <a:t>A visual daily timetable </a:t>
            </a:r>
          </a:p>
          <a:p>
            <a:pPr lvl="0" algn="just">
              <a:buBlip>
                <a:blip r:embed="rId2"/>
              </a:buBlip>
            </a:pPr>
            <a:r>
              <a:rPr lang="en-GB" sz="1600" dirty="0">
                <a:effectLst/>
                <a:ea typeface="Times New Roman" panose="02020603050405020304" pitchFamily="18" charset="0"/>
              </a:rPr>
              <a:t>Teachers should also have a class folder wi</a:t>
            </a:r>
            <a:r>
              <a:rPr lang="en-GB" sz="1600" dirty="0">
                <a:ea typeface="Times New Roman" panose="02020603050405020304" pitchFamily="18" charset="0"/>
              </a:rPr>
              <a:t>th essential information easily accessible within the classroom</a:t>
            </a:r>
            <a:r>
              <a:rPr lang="en-US" sz="1600" dirty="0">
                <a:ea typeface="Times New Roman" panose="02020603050405020304" pitchFamily="18" charset="0"/>
                <a:cs typeface="Californian FB" panose="0207040306080B030204" pitchFamily="18" charset="0"/>
              </a:rPr>
              <a:t> in order that continuity in the curriculum can be maintained in the event of supply staff taking the class. This should include: </a:t>
            </a:r>
            <a:endParaRPr lang="en-GB" sz="1600" dirty="0">
              <a:effectLst/>
              <a:ea typeface="Times New Roman" panose="02020603050405020304" pitchFamily="18" charset="0"/>
            </a:endParaRPr>
          </a:p>
          <a:p>
            <a:pPr marL="800100" lvl="1" indent="-342900">
              <a:buFont typeface="Symbol" panose="05050102010706020507" pitchFamily="18" charset="2"/>
              <a:buChar char=""/>
              <a:tabLst>
                <a:tab pos="457200" algn="l"/>
              </a:tabLst>
            </a:pPr>
            <a:r>
              <a:rPr lang="en-US" sz="1600" dirty="0">
                <a:effectLst/>
                <a:ea typeface="Times New Roman" panose="02020603050405020304" pitchFamily="18" charset="0"/>
                <a:cs typeface="Californian FB" panose="0207040306080B030204" pitchFamily="18" charset="0"/>
              </a:rPr>
              <a:t>Groups (</a:t>
            </a:r>
            <a:r>
              <a:rPr lang="en-US" sz="1600" dirty="0">
                <a:ea typeface="Times New Roman" panose="02020603050405020304" pitchFamily="18" charset="0"/>
                <a:cs typeface="Californian FB" panose="0207040306080B030204" pitchFamily="18" charset="0"/>
              </a:rPr>
              <a:t>English</a:t>
            </a:r>
            <a:r>
              <a:rPr lang="en-US" sz="1600" dirty="0">
                <a:effectLst/>
                <a:ea typeface="Times New Roman" panose="02020603050405020304" pitchFamily="18" charset="0"/>
                <a:cs typeface="Californian FB" panose="0207040306080B030204" pitchFamily="18" charset="0"/>
              </a:rPr>
              <a:t>, </a:t>
            </a:r>
            <a:r>
              <a:rPr lang="en-US" sz="1600" dirty="0" err="1">
                <a:effectLst/>
                <a:ea typeface="Times New Roman" panose="02020603050405020304" pitchFamily="18" charset="0"/>
                <a:cs typeface="Californian FB" panose="0207040306080B030204" pitchFamily="18" charset="0"/>
              </a:rPr>
              <a:t>maths</a:t>
            </a:r>
            <a:r>
              <a:rPr lang="en-US" sz="1600" dirty="0">
                <a:effectLst/>
                <a:ea typeface="Times New Roman" panose="02020603050405020304" pitchFamily="18" charset="0"/>
                <a:cs typeface="Californian FB" panose="0207040306080B030204" pitchFamily="18" charset="0"/>
              </a:rPr>
              <a:t>, guided reading, </a:t>
            </a:r>
            <a:r>
              <a:rPr lang="en-US" sz="1600" dirty="0">
                <a:ea typeface="Times New Roman" panose="02020603050405020304" pitchFamily="18" charset="0"/>
                <a:cs typeface="Californian FB" panose="0207040306080B030204" pitchFamily="18" charset="0"/>
              </a:rPr>
              <a:t>spelling, monitors</a:t>
            </a:r>
            <a:r>
              <a:rPr lang="en-US" sz="1600" dirty="0">
                <a:effectLst/>
                <a:ea typeface="Times New Roman" panose="02020603050405020304" pitchFamily="18" charset="0"/>
                <a:cs typeface="Californian FB" panose="0207040306080B030204" pitchFamily="18" charset="0"/>
              </a:rPr>
              <a:t> )</a:t>
            </a:r>
            <a:endParaRPr lang="en-GB" sz="1600" dirty="0">
              <a:effectLst/>
              <a:ea typeface="Times New Roman" panose="02020603050405020304" pitchFamily="18" charset="0"/>
            </a:endParaRPr>
          </a:p>
          <a:p>
            <a:pPr marL="800100" lvl="1" indent="-342900">
              <a:buFont typeface="Symbol" panose="05050102010706020507" pitchFamily="18" charset="2"/>
              <a:buChar char=""/>
              <a:tabLst>
                <a:tab pos="457200" algn="l"/>
              </a:tabLst>
            </a:pPr>
            <a:r>
              <a:rPr lang="en-US" sz="1600" dirty="0">
                <a:effectLst/>
                <a:ea typeface="Times New Roman" panose="02020603050405020304" pitchFamily="18" charset="0"/>
                <a:cs typeface="Californian FB" panose="0207040306080B030204" pitchFamily="18" charset="0"/>
              </a:rPr>
              <a:t>Class background sheet</a:t>
            </a:r>
          </a:p>
          <a:p>
            <a:pPr marL="800100" lvl="1" indent="-342900">
              <a:buFont typeface="Symbol" panose="05050102010706020507" pitchFamily="18" charset="2"/>
              <a:buChar char=""/>
              <a:tabLst>
                <a:tab pos="457200" algn="l"/>
              </a:tabLst>
            </a:pPr>
            <a:r>
              <a:rPr lang="en-US" sz="1600" dirty="0">
                <a:effectLst/>
                <a:ea typeface="Times New Roman" panose="02020603050405020304" pitchFamily="18" charset="0"/>
                <a:cs typeface="Californian FB" panose="0207040306080B030204" pitchFamily="18" charset="0"/>
              </a:rPr>
              <a:t>Year group Provision Map</a:t>
            </a:r>
          </a:p>
          <a:p>
            <a:pPr marL="800100" lvl="1" indent="-342900">
              <a:buFont typeface="Symbol" panose="05050102010706020507" pitchFamily="18" charset="2"/>
              <a:buChar char=""/>
              <a:tabLst>
                <a:tab pos="457200" algn="l"/>
              </a:tabLst>
            </a:pPr>
            <a:r>
              <a:rPr lang="en-US" sz="1600" dirty="0">
                <a:ea typeface="Times New Roman" panose="02020603050405020304" pitchFamily="18" charset="0"/>
              </a:rPr>
              <a:t>Timings for the day </a:t>
            </a:r>
          </a:p>
        </p:txBody>
      </p:sp>
      <p:pic>
        <p:nvPicPr>
          <p:cNvPr id="4" name="Picture 3">
            <a:extLst>
              <a:ext uri="{FF2B5EF4-FFF2-40B4-BE49-F238E27FC236}">
                <a16:creationId xmlns:a16="http://schemas.microsoft.com/office/drawing/2014/main" id="{1920567A-F811-A6B0-30C8-BEF4388AD4E8}"/>
              </a:ext>
            </a:extLst>
          </p:cNvPr>
          <p:cNvPicPr>
            <a:picLocks noChangeAspect="1"/>
          </p:cNvPicPr>
          <p:nvPr/>
        </p:nvPicPr>
        <p:blipFill>
          <a:blip r:embed="rId3"/>
          <a:stretch>
            <a:fillRect/>
          </a:stretch>
        </p:blipFill>
        <p:spPr>
          <a:xfrm>
            <a:off x="210383" y="770782"/>
            <a:ext cx="11702217" cy="416449"/>
          </a:xfrm>
          <a:prstGeom prst="rect">
            <a:avLst/>
          </a:prstGeom>
        </p:spPr>
      </p:pic>
      <p:graphicFrame>
        <p:nvGraphicFramePr>
          <p:cNvPr id="5" name="Table 5">
            <a:extLst>
              <a:ext uri="{FF2B5EF4-FFF2-40B4-BE49-F238E27FC236}">
                <a16:creationId xmlns:a16="http://schemas.microsoft.com/office/drawing/2014/main" id="{6CB30D5B-0BBE-2ADD-9B01-76607CB717E4}"/>
              </a:ext>
            </a:extLst>
          </p:cNvPr>
          <p:cNvGraphicFramePr>
            <a:graphicFrameLocks noGrp="1"/>
          </p:cNvGraphicFramePr>
          <p:nvPr>
            <p:extLst>
              <p:ext uri="{D42A27DB-BD31-4B8C-83A1-F6EECF244321}">
                <p14:modId xmlns:p14="http://schemas.microsoft.com/office/powerpoint/2010/main" val="2518466641"/>
              </p:ext>
            </p:extLst>
          </p:nvPr>
        </p:nvGraphicFramePr>
        <p:xfrm>
          <a:off x="7777917" y="325963"/>
          <a:ext cx="4203700" cy="5770880"/>
        </p:xfrm>
        <a:graphic>
          <a:graphicData uri="http://schemas.openxmlformats.org/drawingml/2006/table">
            <a:tbl>
              <a:tblPr firstRow="1" bandRow="1">
                <a:tableStyleId>{93296810-A885-4BE3-A3E7-6D5BEEA58F35}</a:tableStyleId>
              </a:tblPr>
              <a:tblGrid>
                <a:gridCol w="2101850">
                  <a:extLst>
                    <a:ext uri="{9D8B030D-6E8A-4147-A177-3AD203B41FA5}">
                      <a16:colId xmlns:a16="http://schemas.microsoft.com/office/drawing/2014/main" val="1809594937"/>
                    </a:ext>
                  </a:extLst>
                </a:gridCol>
                <a:gridCol w="2101850">
                  <a:extLst>
                    <a:ext uri="{9D8B030D-6E8A-4147-A177-3AD203B41FA5}">
                      <a16:colId xmlns:a16="http://schemas.microsoft.com/office/drawing/2014/main" val="3692288059"/>
                    </a:ext>
                  </a:extLst>
                </a:gridCol>
              </a:tblGrid>
              <a:tr h="370840">
                <a:tc>
                  <a:txBody>
                    <a:bodyPr/>
                    <a:lstStyle/>
                    <a:p>
                      <a:pPr algn="ctr"/>
                      <a:r>
                        <a:rPr lang="en-US" sz="1600" dirty="0"/>
                        <a:t>Subject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Average Weekly </a:t>
                      </a:r>
                    </a:p>
                    <a:p>
                      <a:pPr algn="ctr"/>
                      <a:r>
                        <a:rPr lang="en-US" sz="1600" dirty="0"/>
                        <a:t>Time Allocation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529587"/>
                  </a:ext>
                </a:extLst>
              </a:tr>
              <a:tr h="370840">
                <a:tc>
                  <a:txBody>
                    <a:bodyPr/>
                    <a:lstStyle/>
                    <a:p>
                      <a:r>
                        <a:rPr lang="en-US" sz="1600" dirty="0"/>
                        <a:t>English- writing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 hours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93713"/>
                  </a:ext>
                </a:extLst>
              </a:tr>
              <a:tr h="370840">
                <a:tc>
                  <a:txBody>
                    <a:bodyPr/>
                    <a:lstStyle/>
                    <a:p>
                      <a:r>
                        <a:rPr lang="en-US" sz="1600" dirty="0"/>
                        <a:t>English- guided reading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1.5 hours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4382"/>
                  </a:ext>
                </a:extLst>
              </a:tr>
              <a:tr h="370840">
                <a:tc>
                  <a:txBody>
                    <a:bodyPr/>
                    <a:lstStyle/>
                    <a:p>
                      <a:r>
                        <a:rPr lang="en-US" sz="1600" dirty="0"/>
                        <a:t>English- spelling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 hour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371315"/>
                  </a:ext>
                </a:extLst>
              </a:tr>
              <a:tr h="370840">
                <a:tc>
                  <a:txBody>
                    <a:bodyPr/>
                    <a:lstStyle/>
                    <a:p>
                      <a:r>
                        <a:rPr lang="en-US" sz="1600" dirty="0" err="1"/>
                        <a:t>Maths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5 hours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17873"/>
                  </a:ext>
                </a:extLst>
              </a:tr>
              <a:tr h="370840">
                <a:tc>
                  <a:txBody>
                    <a:bodyPr/>
                    <a:lstStyle/>
                    <a:p>
                      <a:r>
                        <a:rPr lang="en-US" sz="1600" dirty="0" err="1"/>
                        <a:t>Maths</a:t>
                      </a:r>
                      <a:r>
                        <a:rPr lang="en-US" sz="1600" dirty="0"/>
                        <a:t>- fluency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 hours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093948"/>
                  </a:ext>
                </a:extLst>
              </a:tr>
              <a:tr h="370840">
                <a:tc>
                  <a:txBody>
                    <a:bodyPr/>
                    <a:lstStyle/>
                    <a:p>
                      <a:r>
                        <a:rPr lang="en-US" sz="1600" dirty="0"/>
                        <a:t>Computing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 hour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169454"/>
                  </a:ext>
                </a:extLst>
              </a:tr>
              <a:tr h="370840">
                <a:tc>
                  <a:txBody>
                    <a:bodyPr/>
                    <a:lstStyle/>
                    <a:p>
                      <a:r>
                        <a:rPr lang="en-US" sz="1600" dirty="0"/>
                        <a:t>Science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 hours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118933"/>
                  </a:ext>
                </a:extLst>
              </a:tr>
              <a:tr h="370840">
                <a:tc>
                  <a:txBody>
                    <a:bodyPr/>
                    <a:lstStyle/>
                    <a:p>
                      <a:r>
                        <a:rPr lang="en-US" sz="1600" dirty="0"/>
                        <a:t>Art/DT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 hour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88014"/>
                  </a:ext>
                </a:extLst>
              </a:tr>
              <a:tr h="370840">
                <a:tc>
                  <a:txBody>
                    <a:bodyPr/>
                    <a:lstStyle/>
                    <a:p>
                      <a:r>
                        <a:rPr lang="en-US" sz="1600" dirty="0"/>
                        <a:t>RE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45mins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600718"/>
                  </a:ext>
                </a:extLst>
              </a:tr>
              <a:tr h="370840">
                <a:tc>
                  <a:txBody>
                    <a:bodyPr/>
                    <a:lstStyle/>
                    <a:p>
                      <a:r>
                        <a:rPr lang="en-US" sz="1600" dirty="0"/>
                        <a:t>History/Geography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 hour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372509"/>
                  </a:ext>
                </a:extLst>
              </a:tr>
              <a:tr h="370840">
                <a:tc>
                  <a:txBody>
                    <a:bodyPr/>
                    <a:lstStyle/>
                    <a:p>
                      <a:r>
                        <a:rPr lang="en-US" sz="1600" dirty="0"/>
                        <a:t>Learning for Life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45mins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158697"/>
                  </a:ext>
                </a:extLst>
              </a:tr>
              <a:tr h="370840">
                <a:tc>
                  <a:txBody>
                    <a:bodyPr/>
                    <a:lstStyle/>
                    <a:p>
                      <a:r>
                        <a:rPr lang="en-US" sz="1600" dirty="0"/>
                        <a:t>MFL (French)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45mins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060633"/>
                  </a:ext>
                </a:extLst>
              </a:tr>
              <a:tr h="370840">
                <a:tc>
                  <a:txBody>
                    <a:bodyPr/>
                    <a:lstStyle/>
                    <a:p>
                      <a:r>
                        <a:rPr lang="en-US" sz="1600" dirty="0"/>
                        <a:t>Music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45mins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014765"/>
                  </a:ext>
                </a:extLst>
              </a:tr>
              <a:tr h="370840">
                <a:tc>
                  <a:txBody>
                    <a:bodyPr/>
                    <a:lstStyle/>
                    <a:p>
                      <a:r>
                        <a:rPr lang="en-US" sz="1600" dirty="0"/>
                        <a:t>PE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 hours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4574"/>
                  </a:ext>
                </a:extLst>
              </a:tr>
            </a:tbl>
          </a:graphicData>
        </a:graphic>
      </p:graphicFrame>
      <p:sp>
        <p:nvSpPr>
          <p:cNvPr id="8" name="TextBox 7">
            <a:extLst>
              <a:ext uri="{FF2B5EF4-FFF2-40B4-BE49-F238E27FC236}">
                <a16:creationId xmlns:a16="http://schemas.microsoft.com/office/drawing/2014/main" id="{15C81BBB-1365-8E3C-DFB0-71E8E85E5DB2}"/>
              </a:ext>
            </a:extLst>
          </p:cNvPr>
          <p:cNvSpPr txBox="1"/>
          <p:nvPr/>
        </p:nvSpPr>
        <p:spPr>
          <a:xfrm>
            <a:off x="4159934" y="6195090"/>
            <a:ext cx="2476832" cy="461665"/>
          </a:xfrm>
          <a:prstGeom prst="rect">
            <a:avLst/>
          </a:prstGeom>
          <a:noFill/>
        </p:spPr>
        <p:txBody>
          <a:bodyPr wrap="none" rtlCol="0">
            <a:spAutoFit/>
          </a:bodyPr>
          <a:lstStyle/>
          <a:p>
            <a:r>
              <a:rPr lang="en-US" sz="2400" b="1" dirty="0">
                <a:solidFill>
                  <a:srgbClr val="FF0000"/>
                </a:solidFill>
                <a:hlinkClick r:id="rId4">
                  <a:extLst>
                    <a:ext uri="{A12FA001-AC4F-418D-AE19-62706E023703}">
                      <ahyp:hlinkClr xmlns:ahyp="http://schemas.microsoft.com/office/drawing/2018/hyperlinkcolor" val="tx"/>
                    </a:ext>
                  </a:extLst>
                </a:hlinkClick>
              </a:rPr>
              <a:t>Curriculum Policy </a:t>
            </a:r>
            <a:endParaRPr lang="en-GB" sz="2400" b="1" dirty="0">
              <a:solidFill>
                <a:srgbClr val="FF0000"/>
              </a:solidFill>
            </a:endParaRPr>
          </a:p>
        </p:txBody>
      </p:sp>
      <p:sp>
        <p:nvSpPr>
          <p:cNvPr id="9" name="Rectangle: Rounded Corners 8">
            <a:hlinkClick r:id="rId5" action="ppaction://hlinksldjump"/>
            <a:extLst>
              <a:ext uri="{FF2B5EF4-FFF2-40B4-BE49-F238E27FC236}">
                <a16:creationId xmlns:a16="http://schemas.microsoft.com/office/drawing/2014/main" id="{3110E3B9-9331-DCFD-D2A0-99DD7770497B}"/>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
        <p:nvSpPr>
          <p:cNvPr id="6" name="TextBox 5">
            <a:extLst>
              <a:ext uri="{FF2B5EF4-FFF2-40B4-BE49-F238E27FC236}">
                <a16:creationId xmlns:a16="http://schemas.microsoft.com/office/drawing/2014/main" id="{2DEA9472-3297-D319-A972-DEE44AD226C7}"/>
              </a:ext>
            </a:extLst>
          </p:cNvPr>
          <p:cNvSpPr txBox="1"/>
          <p:nvPr/>
        </p:nvSpPr>
        <p:spPr>
          <a:xfrm>
            <a:off x="7024182" y="6216257"/>
            <a:ext cx="2990884" cy="461665"/>
          </a:xfrm>
          <a:prstGeom prst="rect">
            <a:avLst/>
          </a:prstGeom>
          <a:noFill/>
        </p:spPr>
        <p:txBody>
          <a:bodyPr wrap="square" rtlCol="0">
            <a:spAutoFit/>
          </a:bodyPr>
          <a:lstStyle/>
          <a:p>
            <a:r>
              <a:rPr lang="en-GB" sz="2400" b="1" dirty="0">
                <a:solidFill>
                  <a:srgbClr val="FF0000"/>
                </a:solidFill>
                <a:hlinkClick r:id="rId6">
                  <a:extLst>
                    <a:ext uri="{A12FA001-AC4F-418D-AE19-62706E023703}">
                      <ahyp:hlinkClr xmlns:ahyp="http://schemas.microsoft.com/office/drawing/2018/hyperlinkcolor" val="tx"/>
                    </a:ext>
                  </a:extLst>
                </a:hlinkClick>
              </a:rPr>
              <a:t>Curriculum Handbook</a:t>
            </a:r>
            <a:endParaRPr lang="en-GB" sz="2400" b="1" dirty="0">
              <a:solidFill>
                <a:srgbClr val="FF0000"/>
              </a:solidFill>
            </a:endParaRPr>
          </a:p>
        </p:txBody>
      </p:sp>
    </p:spTree>
    <p:extLst>
      <p:ext uri="{BB962C8B-B14F-4D97-AF65-F5344CB8AC3E}">
        <p14:creationId xmlns:p14="http://schemas.microsoft.com/office/powerpoint/2010/main" val="2489912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4122-964F-20C7-23EE-BC5FE6A472C1}"/>
              </a:ext>
            </a:extLst>
          </p:cNvPr>
          <p:cNvSpPr>
            <a:spLocks noGrp="1"/>
          </p:cNvSpPr>
          <p:nvPr>
            <p:ph type="title"/>
          </p:nvPr>
        </p:nvSpPr>
        <p:spPr>
          <a:xfrm>
            <a:off x="-1112520" y="34663"/>
            <a:ext cx="10515600" cy="1325563"/>
          </a:xfrm>
        </p:spPr>
        <p:txBody>
          <a:bodyPr/>
          <a:lstStyle/>
          <a:p>
            <a:pPr algn="ctr"/>
            <a:r>
              <a:rPr lang="en-US" dirty="0">
                <a:solidFill>
                  <a:schemeClr val="accent6">
                    <a:lumMod val="75000"/>
                  </a:schemeClr>
                </a:solidFill>
                <a:latin typeface="+mn-lt"/>
              </a:rPr>
              <a:t>Curriculum Responsibilities </a:t>
            </a:r>
            <a:endParaRPr lang="en-GB" dirty="0">
              <a:solidFill>
                <a:schemeClr val="accent6">
                  <a:lumMod val="75000"/>
                </a:schemeClr>
              </a:solidFill>
              <a:latin typeface="+mn-lt"/>
            </a:endParaRPr>
          </a:p>
        </p:txBody>
      </p:sp>
      <p:graphicFrame>
        <p:nvGraphicFramePr>
          <p:cNvPr id="4" name="Content Placeholder 3">
            <a:extLst>
              <a:ext uri="{FF2B5EF4-FFF2-40B4-BE49-F238E27FC236}">
                <a16:creationId xmlns:a16="http://schemas.microsoft.com/office/drawing/2014/main" id="{0AF2BF65-1B33-F8CD-41A3-92C28B43EF39}"/>
              </a:ext>
            </a:extLst>
          </p:cNvPr>
          <p:cNvGraphicFramePr>
            <a:graphicFrameLocks noGrp="1"/>
          </p:cNvGraphicFramePr>
          <p:nvPr>
            <p:ph idx="1"/>
            <p:extLst>
              <p:ext uri="{D42A27DB-BD31-4B8C-83A1-F6EECF244321}">
                <p14:modId xmlns:p14="http://schemas.microsoft.com/office/powerpoint/2010/main" val="3429273841"/>
              </p:ext>
            </p:extLst>
          </p:nvPr>
        </p:nvGraphicFramePr>
        <p:xfrm>
          <a:off x="896689" y="2037781"/>
          <a:ext cx="10098505" cy="4773315"/>
        </p:xfrm>
        <a:graphic>
          <a:graphicData uri="http://schemas.openxmlformats.org/drawingml/2006/table">
            <a:tbl>
              <a:tblPr>
                <a:tableStyleId>{5C22544A-7EE6-4342-B048-85BDC9FD1C3A}</a:tableStyleId>
              </a:tblPr>
              <a:tblGrid>
                <a:gridCol w="3280833">
                  <a:extLst>
                    <a:ext uri="{9D8B030D-6E8A-4147-A177-3AD203B41FA5}">
                      <a16:colId xmlns:a16="http://schemas.microsoft.com/office/drawing/2014/main" val="1390922318"/>
                    </a:ext>
                  </a:extLst>
                </a:gridCol>
                <a:gridCol w="6817672">
                  <a:extLst>
                    <a:ext uri="{9D8B030D-6E8A-4147-A177-3AD203B41FA5}">
                      <a16:colId xmlns:a16="http://schemas.microsoft.com/office/drawing/2014/main" val="2719805401"/>
                    </a:ext>
                  </a:extLst>
                </a:gridCol>
              </a:tblGrid>
              <a:tr h="318221">
                <a:tc>
                  <a:txBody>
                    <a:bodyPr/>
                    <a:lstStyle/>
                    <a:p>
                      <a:pPr algn="l"/>
                      <a:r>
                        <a:rPr lang="en-US" sz="1600" b="1" dirty="0">
                          <a:effectLst/>
                          <a:latin typeface="+mn-lt"/>
                        </a:rPr>
                        <a:t>Assessment Lead</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err="1">
                          <a:effectLst/>
                          <a:latin typeface="+mn-lt"/>
                        </a:rPr>
                        <a:t>Mrs</a:t>
                      </a:r>
                      <a:r>
                        <a:rPr lang="en-US" sz="1600" dirty="0">
                          <a:effectLst/>
                          <a:latin typeface="+mn-lt"/>
                        </a:rPr>
                        <a:t> Sarah Inman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1588050"/>
                  </a:ext>
                </a:extLst>
              </a:tr>
              <a:tr h="318221">
                <a:tc>
                  <a:txBody>
                    <a:bodyPr/>
                    <a:lstStyle/>
                    <a:p>
                      <a:pPr algn="l"/>
                      <a:r>
                        <a:rPr lang="en-US" sz="1600" b="1" dirty="0">
                          <a:effectLst/>
                          <a:latin typeface="+mn-lt"/>
                          <a:ea typeface="Times New Roman" panose="02020603050405020304" pitchFamily="18" charset="0"/>
                        </a:rPr>
                        <a:t>Curriculum Lead</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effectLst/>
                          <a:latin typeface="+mn-lt"/>
                          <a:ea typeface="Times New Roman" panose="02020603050405020304" pitchFamily="18" charset="0"/>
                        </a:rPr>
                        <a:t>Miss Charlotte Pocock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23495"/>
                  </a:ext>
                </a:extLst>
              </a:tr>
              <a:tr h="318221">
                <a:tc>
                  <a:txBody>
                    <a:bodyPr/>
                    <a:lstStyle/>
                    <a:p>
                      <a:pPr algn="l"/>
                      <a:r>
                        <a:rPr lang="en-US" sz="1600" b="1" dirty="0">
                          <a:effectLst/>
                          <a:latin typeface="+mn-lt"/>
                        </a:rPr>
                        <a:t>English- Writing (including spelling)</a:t>
                      </a:r>
                      <a:endParaRPr lang="en-GB" sz="1600" b="1"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effectLst/>
                          <a:latin typeface="+mn-lt"/>
                        </a:rPr>
                        <a:t>Miss Charlotte Pocock</a:t>
                      </a:r>
                      <a:endParaRPr lang="en-GB" sz="1600"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723566"/>
                  </a:ext>
                </a:extLst>
              </a:tr>
              <a:tr h="318221">
                <a:tc>
                  <a:txBody>
                    <a:bodyPr/>
                    <a:lstStyle/>
                    <a:p>
                      <a:pPr algn="l"/>
                      <a:r>
                        <a:rPr lang="en-GB" sz="1600" b="1" dirty="0">
                          <a:effectLst/>
                          <a:latin typeface="+mn-lt"/>
                        </a:rPr>
                        <a:t>English- Phonics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1600" dirty="0">
                          <a:effectLst/>
                          <a:latin typeface="+mn-lt"/>
                        </a:rPr>
                        <a:t>Mrs Beryl Johnson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696114"/>
                  </a:ext>
                </a:extLst>
              </a:tr>
              <a:tr h="318221">
                <a:tc>
                  <a:txBody>
                    <a:bodyPr/>
                    <a:lstStyle/>
                    <a:p>
                      <a:pPr algn="l"/>
                      <a:r>
                        <a:rPr lang="en-US" sz="1600" b="1" dirty="0">
                          <a:effectLst/>
                          <a:latin typeface="+mn-lt"/>
                        </a:rPr>
                        <a:t>English- Reading </a:t>
                      </a:r>
                      <a:endParaRPr lang="en-GB" sz="1600" b="1"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err="1">
                          <a:effectLst/>
                          <a:latin typeface="+mn-lt"/>
                        </a:rPr>
                        <a:t>Mrs</a:t>
                      </a:r>
                      <a:r>
                        <a:rPr lang="en-US" sz="1600" dirty="0">
                          <a:effectLst/>
                          <a:latin typeface="+mn-lt"/>
                        </a:rPr>
                        <a:t> Sue Willans/Miss Charlotte Pocock/</a:t>
                      </a:r>
                      <a:r>
                        <a:rPr lang="en-US" sz="1600" dirty="0" err="1">
                          <a:effectLst/>
                          <a:latin typeface="+mn-lt"/>
                        </a:rPr>
                        <a:t>Mrs</a:t>
                      </a:r>
                      <a:r>
                        <a:rPr lang="en-US" sz="1600" dirty="0">
                          <a:effectLst/>
                          <a:latin typeface="+mn-lt"/>
                        </a:rPr>
                        <a:t> Beryl Johnson</a:t>
                      </a:r>
                      <a:endParaRPr lang="en-GB" sz="1600"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869320"/>
                  </a:ext>
                </a:extLst>
              </a:tr>
              <a:tr h="318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mn-lt"/>
                        </a:rPr>
                        <a:t>Mathematics </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effectLst/>
                          <a:latin typeface="+mn-lt"/>
                        </a:rPr>
                        <a:t>Mrs</a:t>
                      </a:r>
                      <a:r>
                        <a:rPr lang="en-US" sz="1600" dirty="0">
                          <a:effectLst/>
                          <a:latin typeface="+mn-lt"/>
                        </a:rPr>
                        <a:t> Karen Bowden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3867881"/>
                  </a:ext>
                </a:extLst>
              </a:tr>
              <a:tr h="318221">
                <a:tc>
                  <a:txBody>
                    <a:bodyPr/>
                    <a:lstStyle/>
                    <a:p>
                      <a:pPr algn="l"/>
                      <a:r>
                        <a:rPr lang="en-US" sz="1600" b="1" dirty="0">
                          <a:effectLst/>
                          <a:latin typeface="+mn-lt"/>
                        </a:rPr>
                        <a:t>Computing</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effectLst/>
                          <a:latin typeface="+mn-lt"/>
                        </a:rPr>
                        <a:t>Mrs Nicola Henley &amp; </a:t>
                      </a:r>
                      <a:r>
                        <a:rPr lang="en-US" sz="1600" dirty="0" err="1">
                          <a:effectLst/>
                          <a:latin typeface="+mn-lt"/>
                        </a:rPr>
                        <a:t>Ms</a:t>
                      </a:r>
                      <a:r>
                        <a:rPr lang="en-US" sz="1600" dirty="0">
                          <a:effectLst/>
                          <a:latin typeface="+mn-lt"/>
                        </a:rPr>
                        <a:t> Jessica Stephens</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7113292"/>
                  </a:ext>
                </a:extLst>
              </a:tr>
              <a:tr h="318221">
                <a:tc>
                  <a:txBody>
                    <a:bodyPr/>
                    <a:lstStyle/>
                    <a:p>
                      <a:pPr algn="l"/>
                      <a:r>
                        <a:rPr lang="en-US" sz="1600" b="1" dirty="0">
                          <a:effectLst/>
                          <a:latin typeface="+mn-lt"/>
                        </a:rPr>
                        <a:t>Science</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effectLst/>
                          <a:latin typeface="+mn-lt"/>
                        </a:rPr>
                        <a:t>Miss Emily Piper</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131518"/>
                  </a:ext>
                </a:extLst>
              </a:tr>
              <a:tr h="318221">
                <a:tc>
                  <a:txBody>
                    <a:bodyPr/>
                    <a:lstStyle/>
                    <a:p>
                      <a:pPr algn="l"/>
                      <a:r>
                        <a:rPr lang="en-US" sz="1600" b="1" dirty="0">
                          <a:effectLst/>
                          <a:latin typeface="+mn-lt"/>
                        </a:rPr>
                        <a:t>Art &amp; Design and Design Technology</a:t>
                      </a:r>
                      <a:endParaRPr lang="en-GB" sz="1600" b="1"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err="1">
                          <a:effectLst/>
                          <a:latin typeface="+mn-lt"/>
                        </a:rPr>
                        <a:t>Mrs</a:t>
                      </a:r>
                      <a:r>
                        <a:rPr lang="en-US" sz="1600" dirty="0">
                          <a:effectLst/>
                          <a:latin typeface="+mn-lt"/>
                        </a:rPr>
                        <a:t> Sarah Thomas </a:t>
                      </a:r>
                      <a:endParaRPr lang="en-GB" sz="1600"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25015"/>
                  </a:ext>
                </a:extLst>
              </a:tr>
              <a:tr h="318221">
                <a:tc>
                  <a:txBody>
                    <a:bodyPr/>
                    <a:lstStyle/>
                    <a:p>
                      <a:pPr algn="l"/>
                      <a:r>
                        <a:rPr lang="en-US" sz="1600" b="1" dirty="0">
                          <a:effectLst/>
                          <a:latin typeface="+mn-lt"/>
                        </a:rPr>
                        <a:t>Humanities- R.E</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err="1">
                          <a:effectLst/>
                          <a:latin typeface="+mn-lt"/>
                        </a:rPr>
                        <a:t>Mrs</a:t>
                      </a:r>
                      <a:r>
                        <a:rPr lang="en-US" sz="1600" dirty="0">
                          <a:effectLst/>
                          <a:latin typeface="+mn-lt"/>
                        </a:rPr>
                        <a:t> Beryl Johnson and Miss Vicky Fortune</a:t>
                      </a:r>
                      <a:endParaRPr lang="en-GB" sz="1600" dirty="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824406"/>
                  </a:ext>
                </a:extLst>
              </a:tr>
              <a:tr h="318221">
                <a:tc>
                  <a:txBody>
                    <a:bodyPr/>
                    <a:lstStyle/>
                    <a:p>
                      <a:pPr algn="l"/>
                      <a:r>
                        <a:rPr lang="en-US" sz="1600" b="1" dirty="0">
                          <a:effectLst/>
                          <a:latin typeface="+mn-lt"/>
                          <a:ea typeface="Times New Roman" panose="02020603050405020304" pitchFamily="18" charset="0"/>
                        </a:rPr>
                        <a:t>Humanities- History/Geography </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dirty="0" err="1">
                          <a:effectLst/>
                          <a:latin typeface="+mn-lt"/>
                        </a:rPr>
                        <a:t>M</a:t>
                      </a:r>
                      <a:r>
                        <a:rPr lang="en-US" sz="1600" b="0" i="0" u="none" strike="noStrike" noProof="0" dirty="0" err="1">
                          <a:solidFill>
                            <a:srgbClr val="000000"/>
                          </a:solidFill>
                          <a:effectLst/>
                          <a:latin typeface="Calibri"/>
                        </a:rPr>
                        <a:t>rs</a:t>
                      </a:r>
                      <a:r>
                        <a:rPr lang="en-US" sz="1600" b="0" i="0" u="none" strike="noStrike" noProof="0" dirty="0">
                          <a:solidFill>
                            <a:srgbClr val="000000"/>
                          </a:solidFill>
                          <a:effectLst/>
                          <a:latin typeface="Calibri"/>
                        </a:rPr>
                        <a:t> Beryl Johnson and Miss Vicky Fortune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161860"/>
                  </a:ext>
                </a:extLst>
              </a:tr>
              <a:tr h="318221">
                <a:tc>
                  <a:txBody>
                    <a:bodyPr/>
                    <a:lstStyle/>
                    <a:p>
                      <a:pPr algn="l"/>
                      <a:r>
                        <a:rPr lang="en-US" sz="1600" b="1" dirty="0">
                          <a:effectLst/>
                          <a:latin typeface="+mn-lt"/>
                          <a:ea typeface="Times New Roman" panose="02020603050405020304" pitchFamily="18" charset="0"/>
                        </a:rPr>
                        <a:t>Learning for Life (PSHCE)</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effectLst/>
                          <a:latin typeface="+mn-lt"/>
                          <a:ea typeface="Times New Roman" panose="02020603050405020304" pitchFamily="18" charset="0"/>
                        </a:rPr>
                        <a:t>Mrs Sarah Inman &amp; Miss Tia </a:t>
                      </a:r>
                      <a:r>
                        <a:rPr lang="en-US" sz="1600" dirty="0" err="1">
                          <a:effectLst/>
                          <a:latin typeface="+mn-lt"/>
                          <a:ea typeface="Times New Roman" panose="02020603050405020304" pitchFamily="18" charset="0"/>
                        </a:rPr>
                        <a:t>Tungamirai</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164221"/>
                  </a:ext>
                </a:extLst>
              </a:tr>
              <a:tr h="318221">
                <a:tc>
                  <a:txBody>
                    <a:bodyPr/>
                    <a:lstStyle/>
                    <a:p>
                      <a:pPr algn="l"/>
                      <a:r>
                        <a:rPr lang="en-US" sz="1600" b="1" dirty="0">
                          <a:effectLst/>
                          <a:latin typeface="+mn-lt"/>
                          <a:ea typeface="Times New Roman" panose="02020603050405020304" pitchFamily="18" charset="0"/>
                        </a:rPr>
                        <a:t>Modern Foreign Language (French)</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err="1">
                          <a:effectLst/>
                          <a:latin typeface="+mn-lt"/>
                          <a:ea typeface="Times New Roman" panose="02020603050405020304" pitchFamily="18" charset="0"/>
                        </a:rPr>
                        <a:t>Mrs</a:t>
                      </a:r>
                      <a:r>
                        <a:rPr lang="en-US" sz="1600" dirty="0">
                          <a:effectLst/>
                          <a:latin typeface="+mn-lt"/>
                          <a:ea typeface="Times New Roman" panose="02020603050405020304" pitchFamily="18" charset="0"/>
                        </a:rPr>
                        <a:t> Elaine Heron </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449352"/>
                  </a:ext>
                </a:extLst>
              </a:tr>
              <a:tr h="318221">
                <a:tc>
                  <a:txBody>
                    <a:bodyPr/>
                    <a:lstStyle/>
                    <a:p>
                      <a:pPr algn="l"/>
                      <a:r>
                        <a:rPr lang="en-US" sz="1600" b="1" dirty="0">
                          <a:effectLst/>
                          <a:latin typeface="+mn-lt"/>
                        </a:rPr>
                        <a:t>Music</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600" dirty="0">
                          <a:effectLst/>
                          <a:latin typeface="+mn-lt"/>
                        </a:rPr>
                        <a:t>Mrs Karen Bowden</a:t>
                      </a:r>
                      <a:endParaRPr lang="en-GB" sz="1600" dirty="0" err="1">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9141493"/>
                  </a:ext>
                </a:extLst>
              </a:tr>
              <a:tr h="318221">
                <a:tc>
                  <a:txBody>
                    <a:bodyPr/>
                    <a:lstStyle/>
                    <a:p>
                      <a:pPr algn="l"/>
                      <a:r>
                        <a:rPr lang="en-US" sz="1600" b="1" dirty="0">
                          <a:effectLst/>
                          <a:latin typeface="+mn-lt"/>
                        </a:rPr>
                        <a:t>P.E.</a:t>
                      </a:r>
                      <a:endParaRPr lang="en-GB"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1600" dirty="0">
                          <a:effectLst/>
                          <a:latin typeface="+mn-lt"/>
                        </a:rPr>
                        <a:t>Mr </a:t>
                      </a:r>
                      <a:r>
                        <a:rPr lang="en-US" sz="1600" dirty="0">
                          <a:effectLst/>
                          <a:latin typeface="+mn-lt"/>
                        </a:rPr>
                        <a:t>Adam Willard and Miss Katie Graby</a:t>
                      </a:r>
                      <a:endParaRPr lang="en-GB" sz="16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39558"/>
                  </a:ext>
                </a:extLst>
              </a:tr>
            </a:tbl>
          </a:graphicData>
        </a:graphic>
      </p:graphicFrame>
      <p:pic>
        <p:nvPicPr>
          <p:cNvPr id="5" name="Picture 4">
            <a:extLst>
              <a:ext uri="{FF2B5EF4-FFF2-40B4-BE49-F238E27FC236}">
                <a16:creationId xmlns:a16="http://schemas.microsoft.com/office/drawing/2014/main" id="{72AE4712-B926-4ACD-6BC3-274CC61B79E5}"/>
              </a:ext>
            </a:extLst>
          </p:cNvPr>
          <p:cNvPicPr>
            <a:picLocks noChangeAspect="1"/>
          </p:cNvPicPr>
          <p:nvPr/>
        </p:nvPicPr>
        <p:blipFill>
          <a:blip r:embed="rId2"/>
          <a:stretch>
            <a:fillRect/>
          </a:stretch>
        </p:blipFill>
        <p:spPr>
          <a:xfrm>
            <a:off x="94834" y="1172639"/>
            <a:ext cx="11702217" cy="416449"/>
          </a:xfrm>
          <a:prstGeom prst="rect">
            <a:avLst/>
          </a:prstGeom>
        </p:spPr>
      </p:pic>
      <p:pic>
        <p:nvPicPr>
          <p:cNvPr id="1026" name="Picture 2" descr="curriculum training clipart Training Course Learning clipart ">
            <a:extLst>
              <a:ext uri="{FF2B5EF4-FFF2-40B4-BE49-F238E27FC236}">
                <a16:creationId xmlns:a16="http://schemas.microsoft.com/office/drawing/2014/main" id="{5969CE81-05FB-C4B6-781C-F41153559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365125"/>
            <a:ext cx="2579370" cy="1934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2C9328-E899-1F6D-C4DC-0D59F7F29138}"/>
              </a:ext>
            </a:extLst>
          </p:cNvPr>
          <p:cNvSpPr txBox="1"/>
          <p:nvPr/>
        </p:nvSpPr>
        <p:spPr>
          <a:xfrm>
            <a:off x="394949" y="1549956"/>
            <a:ext cx="8194103" cy="369332"/>
          </a:xfrm>
          <a:prstGeom prst="rect">
            <a:avLst/>
          </a:prstGeom>
          <a:noFill/>
        </p:spPr>
        <p:txBody>
          <a:bodyPr wrap="none" rtlCol="0">
            <a:spAutoFit/>
          </a:bodyPr>
          <a:lstStyle/>
          <a:p>
            <a:pPr marL="285750" indent="-285750">
              <a:buBlip>
                <a:blip r:embed="rId4"/>
              </a:buBlip>
            </a:pPr>
            <a:r>
              <a:rPr lang="en-US" sz="1600" dirty="0"/>
              <a:t>Any queries regarding subject planning should be addressed to the relevant curriculum lead</a:t>
            </a:r>
            <a:r>
              <a:rPr lang="en-US" dirty="0"/>
              <a:t>. </a:t>
            </a:r>
            <a:endParaRPr lang="en-GB" dirty="0"/>
          </a:p>
        </p:txBody>
      </p:sp>
      <p:sp>
        <p:nvSpPr>
          <p:cNvPr id="6" name="Rectangle: Rounded Corners 5">
            <a:hlinkClick r:id="rId5" action="ppaction://hlinksldjump"/>
            <a:extLst>
              <a:ext uri="{FF2B5EF4-FFF2-40B4-BE49-F238E27FC236}">
                <a16:creationId xmlns:a16="http://schemas.microsoft.com/office/drawing/2014/main" id="{E686CE46-0881-DB90-907E-B2D1A04B230A}"/>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75140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AB5-890B-813F-83CE-0C260DB65BE2}"/>
              </a:ext>
            </a:extLst>
          </p:cNvPr>
          <p:cNvSpPr>
            <a:spLocks noGrp="1"/>
          </p:cNvSpPr>
          <p:nvPr>
            <p:ph type="title"/>
          </p:nvPr>
        </p:nvSpPr>
        <p:spPr>
          <a:xfrm>
            <a:off x="838200" y="149225"/>
            <a:ext cx="10515600" cy="1325563"/>
          </a:xfrm>
        </p:spPr>
        <p:txBody>
          <a:bodyPr/>
          <a:lstStyle/>
          <a:p>
            <a:r>
              <a:rPr lang="en-US" dirty="0">
                <a:solidFill>
                  <a:schemeClr val="accent6">
                    <a:lumMod val="75000"/>
                  </a:schemeClr>
                </a:solidFill>
                <a:latin typeface="+mn-lt"/>
              </a:rPr>
              <a:t>Rosenshine’s Principles</a:t>
            </a:r>
            <a:endParaRPr lang="en-GB" dirty="0">
              <a:solidFill>
                <a:schemeClr val="accent6">
                  <a:lumMod val="75000"/>
                </a:schemeClr>
              </a:solidFill>
              <a:latin typeface="+mn-lt"/>
            </a:endParaRPr>
          </a:p>
        </p:txBody>
      </p:sp>
      <p:pic>
        <p:nvPicPr>
          <p:cNvPr id="4" name="Picture 3">
            <a:extLst>
              <a:ext uri="{FF2B5EF4-FFF2-40B4-BE49-F238E27FC236}">
                <a16:creationId xmlns:a16="http://schemas.microsoft.com/office/drawing/2014/main" id="{B4C7BA4C-A94D-C1DB-AD4F-D0F3D297733D}"/>
              </a:ext>
            </a:extLst>
          </p:cNvPr>
          <p:cNvPicPr>
            <a:picLocks noChangeAspect="1"/>
          </p:cNvPicPr>
          <p:nvPr/>
        </p:nvPicPr>
        <p:blipFill>
          <a:blip r:embed="rId2"/>
          <a:stretch>
            <a:fillRect/>
          </a:stretch>
        </p:blipFill>
        <p:spPr>
          <a:xfrm>
            <a:off x="94834" y="1172639"/>
            <a:ext cx="11702217" cy="416449"/>
          </a:xfrm>
          <a:prstGeom prst="rect">
            <a:avLst/>
          </a:prstGeom>
        </p:spPr>
      </p:pic>
      <p:sp>
        <p:nvSpPr>
          <p:cNvPr id="5" name="AutoShape 2">
            <a:extLst>
              <a:ext uri="{FF2B5EF4-FFF2-40B4-BE49-F238E27FC236}">
                <a16:creationId xmlns:a16="http://schemas.microsoft.com/office/drawing/2014/main" id="{2FC025EA-15FB-6405-5D8A-ABB47BF1EBDE}"/>
              </a:ext>
            </a:extLst>
          </p:cNvPr>
          <p:cNvSpPr>
            <a:spLocks noChangeAspect="1" noChangeArrowheads="1"/>
          </p:cNvSpPr>
          <p:nvPr/>
        </p:nvSpPr>
        <p:spPr bwMode="auto">
          <a:xfrm>
            <a:off x="8775700" y="1889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B0F380D2-0EC5-F8E7-301F-EBC24145A235}"/>
              </a:ext>
            </a:extLst>
          </p:cNvPr>
          <p:cNvSpPr txBox="1"/>
          <p:nvPr/>
        </p:nvSpPr>
        <p:spPr>
          <a:xfrm>
            <a:off x="1164656" y="1689172"/>
            <a:ext cx="10189144" cy="861774"/>
          </a:xfrm>
          <a:prstGeom prst="rect">
            <a:avLst/>
          </a:prstGeom>
          <a:noFill/>
        </p:spPr>
        <p:txBody>
          <a:bodyPr wrap="square" rtlCol="0">
            <a:spAutoFit/>
          </a:bodyPr>
          <a:lstStyle/>
          <a:p>
            <a:pPr marL="285750" indent="-285750">
              <a:buBlip>
                <a:blip r:embed="rId3"/>
              </a:buBlip>
            </a:pPr>
            <a:r>
              <a:rPr lang="en-US" sz="1600" dirty="0"/>
              <a:t>When teachers are planning lessons they should be mindful of Rosenshine’s Principles of Instruction to ensure learning is being structured in a way that is going to support best learning practices. </a:t>
            </a:r>
          </a:p>
          <a:p>
            <a:endParaRPr lang="en-US" dirty="0"/>
          </a:p>
        </p:txBody>
      </p:sp>
      <p:pic>
        <p:nvPicPr>
          <p:cNvPr id="10" name="Picture 9" descr="A picture containing calendar&#10;&#10;Description automatically generated">
            <a:extLst>
              <a:ext uri="{FF2B5EF4-FFF2-40B4-BE49-F238E27FC236}">
                <a16:creationId xmlns:a16="http://schemas.microsoft.com/office/drawing/2014/main" id="{CDAD835F-885E-36E5-7A44-541F8B8B5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92" y="2393878"/>
            <a:ext cx="10902215" cy="3900949"/>
          </a:xfrm>
          <a:prstGeom prst="rect">
            <a:avLst/>
          </a:prstGeom>
        </p:spPr>
      </p:pic>
      <p:sp>
        <p:nvSpPr>
          <p:cNvPr id="14" name="TextBox 13">
            <a:extLst>
              <a:ext uri="{FF2B5EF4-FFF2-40B4-BE49-F238E27FC236}">
                <a16:creationId xmlns:a16="http://schemas.microsoft.com/office/drawing/2014/main" id="{818DDBA1-6159-70A3-5797-3023C3E95A33}"/>
              </a:ext>
            </a:extLst>
          </p:cNvPr>
          <p:cNvSpPr txBox="1"/>
          <p:nvPr/>
        </p:nvSpPr>
        <p:spPr>
          <a:xfrm>
            <a:off x="6949440" y="337767"/>
            <a:ext cx="4748329" cy="646331"/>
          </a:xfrm>
          <a:prstGeom prst="rect">
            <a:avLst/>
          </a:prstGeom>
          <a:noFill/>
        </p:spPr>
        <p:txBody>
          <a:bodyPr wrap="square">
            <a:spAutoFit/>
          </a:bodyPr>
          <a:lstStyle/>
          <a:p>
            <a:pPr algn="ctr"/>
            <a:r>
              <a:rPr lang="en-US" b="1" dirty="0">
                <a:hlinkClick r:id="rId5"/>
              </a:rPr>
              <a:t>READ THIS ARTICLE BY ROSENSHINE AS AN OVERVIEW OF THE PRINCIPLES</a:t>
            </a:r>
            <a:endParaRPr lang="en-GB" b="1" dirty="0"/>
          </a:p>
        </p:txBody>
      </p:sp>
      <p:sp>
        <p:nvSpPr>
          <p:cNvPr id="15" name="Rectangle: Rounded Corners 14">
            <a:hlinkClick r:id="rId6" action="ppaction://hlinksldjump"/>
            <a:extLst>
              <a:ext uri="{FF2B5EF4-FFF2-40B4-BE49-F238E27FC236}">
                <a16:creationId xmlns:a16="http://schemas.microsoft.com/office/drawing/2014/main" id="{8B36ED81-8EE3-090A-54AD-CEBF482A73B0}"/>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649046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EE7B-A5DE-FD1C-0836-D7698F66BC8E}"/>
              </a:ext>
            </a:extLst>
          </p:cNvPr>
          <p:cNvSpPr>
            <a:spLocks noGrp="1"/>
          </p:cNvSpPr>
          <p:nvPr>
            <p:ph type="title"/>
          </p:nvPr>
        </p:nvSpPr>
        <p:spPr>
          <a:xfrm>
            <a:off x="1079500" y="509857"/>
            <a:ext cx="5562600" cy="1325563"/>
          </a:xfrm>
        </p:spPr>
        <p:txBody>
          <a:bodyPr>
            <a:normAutofit fontScale="90000"/>
          </a:bodyPr>
          <a:lstStyle/>
          <a:p>
            <a:pPr algn="just"/>
            <a:r>
              <a:rPr lang="en-US" sz="4900" dirty="0">
                <a:solidFill>
                  <a:schemeClr val="accent6">
                    <a:lumMod val="75000"/>
                  </a:schemeClr>
                </a:solidFill>
                <a:latin typeface="+mn-lt"/>
                <a:ea typeface="Times New Roman" panose="02020603050405020304" pitchFamily="18" charset="0"/>
                <a:cs typeface="Californian FB" panose="0207040306080B030204" pitchFamily="18" charset="0"/>
              </a:rPr>
              <a:t>Classroom Organisation</a:t>
            </a:r>
            <a:br>
              <a:rPr lang="en-GB" dirty="0">
                <a:latin typeface="Times New Roman" panose="02020603050405020304" pitchFamily="18" charset="0"/>
                <a:ea typeface="Times New Roman" panose="02020603050405020304" pitchFamily="18" charset="0"/>
              </a:rPr>
            </a:br>
            <a:r>
              <a:rPr lang="en-US" dirty="0">
                <a:latin typeface="Californian FB" panose="0207040306080B030204" pitchFamily="18" charset="0"/>
                <a:ea typeface="Times New Roman" panose="02020603050405020304" pitchFamily="18" charset="0"/>
                <a:cs typeface="Californian FB" panose="0207040306080B030204" pitchFamily="18" charset="0"/>
              </a:rPr>
              <a:t>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73AC621-BB18-F371-BE2A-8ECE825152A2}"/>
              </a:ext>
            </a:extLst>
          </p:cNvPr>
          <p:cNvSpPr>
            <a:spLocks noGrp="1"/>
          </p:cNvSpPr>
          <p:nvPr>
            <p:ph idx="1"/>
          </p:nvPr>
        </p:nvSpPr>
        <p:spPr>
          <a:xfrm>
            <a:off x="688142" y="1785586"/>
            <a:ext cx="10515600" cy="4351338"/>
          </a:xfrm>
        </p:spPr>
        <p:txBody>
          <a:bodyPr>
            <a:normAutofit fontScale="92500" lnSpcReduction="10000"/>
          </a:bodyPr>
          <a:lstStyle/>
          <a:p>
            <a:pPr marL="0" indent="0" algn="just">
              <a:buNone/>
            </a:pPr>
            <a:r>
              <a:rPr lang="en-US" sz="1700" dirty="0">
                <a:effectLst/>
                <a:ea typeface="Times New Roman" panose="02020603050405020304" pitchFamily="18" charset="0"/>
                <a:cs typeface="Californian FB" panose="0207040306080B030204" pitchFamily="18" charset="0"/>
              </a:rPr>
              <a:t>To support effective and timely </a:t>
            </a:r>
            <a:r>
              <a:rPr lang="en-US" sz="1700" dirty="0">
                <a:ea typeface="Times New Roman" panose="02020603050405020304" pitchFamily="18" charset="0"/>
                <a:cs typeface="Californian FB" panose="0207040306080B030204" pitchFamily="18" charset="0"/>
              </a:rPr>
              <a:t>delivery of the curriculum, i</a:t>
            </a:r>
            <a:r>
              <a:rPr lang="en-US" sz="1700" dirty="0">
                <a:effectLst/>
                <a:ea typeface="Times New Roman" panose="02020603050405020304" pitchFamily="18" charset="0"/>
                <a:cs typeface="Californian FB" panose="0207040306080B030204" pitchFamily="18" charset="0"/>
              </a:rPr>
              <a:t>t is expected that each classroom/year area will meet the following requirements :</a:t>
            </a:r>
            <a:endParaRPr lang="en-GB" sz="1700" dirty="0">
              <a:effectLst/>
              <a:ea typeface="Times New Roman" panose="02020603050405020304" pitchFamily="18" charset="0"/>
            </a:endParaRPr>
          </a:p>
          <a:p>
            <a:pPr algn="just"/>
            <a:endParaRPr lang="en-GB" sz="1700" dirty="0">
              <a:effectLst/>
              <a:ea typeface="Times New Roman" panose="02020603050405020304" pitchFamily="18" charset="0"/>
            </a:endParaRPr>
          </a:p>
          <a:p>
            <a:pPr marL="342900" lvl="0" indent="-342900" algn="just">
              <a:buFont typeface="+mj-lt"/>
              <a:buAutoNum type="arabicPeriod"/>
            </a:pPr>
            <a:r>
              <a:rPr lang="en-US" sz="1700" dirty="0">
                <a:effectLst/>
                <a:ea typeface="Times New Roman" panose="02020603050405020304" pitchFamily="18" charset="0"/>
                <a:cs typeface="Californian FB" panose="0207040306080B030204" pitchFamily="18" charset="0"/>
              </a:rPr>
              <a:t>Have a well-defined library or book area that is kept tidy and promotes literacy in your year group area</a:t>
            </a:r>
            <a:endParaRPr lang="en-GB" sz="1700" dirty="0">
              <a:effectLst/>
              <a:ea typeface="Times New Roman" panose="02020603050405020304" pitchFamily="18" charset="0"/>
            </a:endParaRPr>
          </a:p>
          <a:p>
            <a:pPr marL="342900" lvl="0" indent="-342900" algn="just">
              <a:buFont typeface="+mj-lt"/>
              <a:buAutoNum type="arabicPeriod"/>
            </a:pPr>
            <a:r>
              <a:rPr lang="en-US" sz="1700" dirty="0">
                <a:effectLst/>
                <a:ea typeface="Times New Roman" panose="02020603050405020304" pitchFamily="18" charset="0"/>
                <a:cs typeface="Californian FB" panose="0207040306080B030204" pitchFamily="18" charset="0"/>
              </a:rPr>
              <a:t>Have well labelled and easily accessible resources so that children can fetch and return them without constant recall to the teacher</a:t>
            </a:r>
            <a:endParaRPr lang="en-GB" sz="1700" dirty="0">
              <a:effectLst/>
              <a:ea typeface="Times New Roman" panose="02020603050405020304" pitchFamily="18" charset="0"/>
            </a:endParaRPr>
          </a:p>
          <a:p>
            <a:pPr marL="342900" lvl="0" indent="-342900" algn="just">
              <a:buFont typeface="+mj-lt"/>
              <a:buAutoNum type="arabicPeriod"/>
            </a:pPr>
            <a:r>
              <a:rPr lang="en-US" sz="1700" dirty="0">
                <a:effectLst/>
                <a:ea typeface="Times New Roman" panose="02020603050405020304" pitchFamily="18" charset="0"/>
                <a:cs typeface="Californian FB" panose="0207040306080B030204" pitchFamily="18" charset="0"/>
              </a:rPr>
              <a:t>Children know where to put finished work for marking and home learning</a:t>
            </a:r>
          </a:p>
          <a:p>
            <a:pPr marL="342900" lvl="0" indent="-342900" algn="just">
              <a:buFont typeface="+mj-lt"/>
              <a:buAutoNum type="arabicPeriod"/>
            </a:pPr>
            <a:r>
              <a:rPr lang="en-GB" sz="1700" dirty="0">
                <a:ea typeface="Times New Roman" panose="02020603050405020304" pitchFamily="18" charset="0"/>
              </a:rPr>
              <a:t>Monitors are used to enable pupils to take responsibility and help with jobs e.g. handing out books, turning off lights, organising computing equipment</a:t>
            </a:r>
            <a:endParaRPr lang="en-GB" sz="1700" dirty="0">
              <a:effectLst/>
              <a:ea typeface="Times New Roman" panose="02020603050405020304" pitchFamily="18" charset="0"/>
            </a:endParaRPr>
          </a:p>
          <a:p>
            <a:pPr marL="342900" lvl="0" indent="-342900" algn="just">
              <a:buFont typeface="+mj-lt"/>
              <a:buAutoNum type="arabicPeriod"/>
            </a:pPr>
            <a:r>
              <a:rPr lang="en-US" sz="1700" dirty="0">
                <a:ea typeface="Times New Roman" panose="02020603050405020304" pitchFamily="18" charset="0"/>
                <a:cs typeface="Californian FB" panose="0207040306080B030204" pitchFamily="18" charset="0"/>
              </a:rPr>
              <a:t>I</a:t>
            </a:r>
            <a:r>
              <a:rPr lang="en-US" sz="1700" dirty="0">
                <a:effectLst/>
                <a:ea typeface="Times New Roman" panose="02020603050405020304" pitchFamily="18" charset="0"/>
                <a:cs typeface="Californian FB" panose="0207040306080B030204" pitchFamily="18" charset="0"/>
              </a:rPr>
              <a:t>nteresting, visually stimulating displays are used to support and celebrate learning </a:t>
            </a:r>
            <a:endParaRPr lang="en-GB" sz="1700" dirty="0">
              <a:effectLst/>
              <a:ea typeface="Times New Roman" panose="02020603050405020304" pitchFamily="18" charset="0"/>
            </a:endParaRPr>
          </a:p>
          <a:p>
            <a:pPr marL="342900" lvl="0" indent="-342900" algn="just">
              <a:buFont typeface="+mj-lt"/>
              <a:buAutoNum type="arabicPeriod"/>
            </a:pPr>
            <a:r>
              <a:rPr lang="en-US" sz="1700" dirty="0">
                <a:ea typeface="Times New Roman" panose="02020603050405020304" pitchFamily="18" charset="0"/>
                <a:cs typeface="Californian FB" panose="0207040306080B030204" pitchFamily="18" charset="0"/>
              </a:rPr>
              <a:t>‘The Pixmore Way’ and behavior ladders are </a:t>
            </a:r>
            <a:r>
              <a:rPr lang="en-US" sz="1700" dirty="0">
                <a:effectLst/>
                <a:ea typeface="Times New Roman" panose="02020603050405020304" pitchFamily="18" charset="0"/>
                <a:cs typeface="Californian FB" panose="0207040306080B030204" pitchFamily="18" charset="0"/>
              </a:rPr>
              <a:t>displayed for reference</a:t>
            </a:r>
            <a:endParaRPr lang="en-GB" sz="1700" dirty="0">
              <a:effectLst/>
              <a:ea typeface="Times New Roman" panose="02020603050405020304" pitchFamily="18" charset="0"/>
            </a:endParaRPr>
          </a:p>
          <a:p>
            <a:pPr marL="342900" lvl="0" indent="-342900" algn="just">
              <a:buFont typeface="+mj-lt"/>
              <a:buAutoNum type="arabicPeriod"/>
            </a:pPr>
            <a:r>
              <a:rPr lang="en-US" sz="1700" dirty="0">
                <a:ea typeface="Times New Roman" panose="02020603050405020304" pitchFamily="18" charset="0"/>
                <a:cs typeface="Californian FB" panose="0207040306080B030204" pitchFamily="18" charset="0"/>
              </a:rPr>
              <a:t>A</a:t>
            </a:r>
            <a:r>
              <a:rPr lang="en-US" sz="1700" dirty="0">
                <a:effectLst/>
                <a:ea typeface="Times New Roman" panose="02020603050405020304" pitchFamily="18" charset="0"/>
                <a:cs typeface="Californian FB" panose="0207040306080B030204" pitchFamily="18" charset="0"/>
              </a:rPr>
              <a:t> ‘time out’ or ‘quiet safe place’ is provided for children</a:t>
            </a:r>
            <a:endParaRPr lang="en-GB" sz="1700" dirty="0">
              <a:effectLst/>
              <a:ea typeface="Times New Roman" panose="02020603050405020304" pitchFamily="18" charset="0"/>
            </a:endParaRPr>
          </a:p>
          <a:p>
            <a:pPr marL="342900" lvl="0" indent="-342900" algn="just">
              <a:buFont typeface="+mj-lt"/>
              <a:buAutoNum type="arabicPeriod"/>
            </a:pPr>
            <a:r>
              <a:rPr lang="en-US" sz="1700" dirty="0">
                <a:effectLst/>
                <a:ea typeface="Times New Roman" panose="02020603050405020304" pitchFamily="18" charset="0"/>
                <a:cs typeface="Californian FB" panose="0207040306080B030204" pitchFamily="18" charset="0"/>
              </a:rPr>
              <a:t>Have an </a:t>
            </a:r>
            <a:r>
              <a:rPr lang="en-US" sz="1700" dirty="0" err="1">
                <a:effectLst/>
                <a:ea typeface="Times New Roman" panose="02020603050405020304" pitchFamily="18" charset="0"/>
                <a:cs typeface="Californian FB" panose="0207040306080B030204" pitchFamily="18" charset="0"/>
              </a:rPr>
              <a:t>organisational</a:t>
            </a:r>
            <a:r>
              <a:rPr lang="en-US" sz="1700" dirty="0">
                <a:effectLst/>
                <a:ea typeface="Times New Roman" panose="02020603050405020304" pitchFamily="18" charset="0"/>
                <a:cs typeface="Californian FB" panose="0207040306080B030204" pitchFamily="18" charset="0"/>
              </a:rPr>
              <a:t> plan for the end of the day which allows for the classroom and area to be left tidy</a:t>
            </a:r>
            <a:r>
              <a:rPr lang="en-US" sz="1700" dirty="0">
                <a:ea typeface="Times New Roman" panose="02020603050405020304" pitchFamily="18" charset="0"/>
                <a:cs typeface="Californian FB" panose="0207040306080B030204" pitchFamily="18" charset="0"/>
              </a:rPr>
              <a:t> ready for cleaning (i.e. no items left on tables or the floor)</a:t>
            </a:r>
            <a:endParaRPr lang="en-GB" sz="1700" dirty="0">
              <a:effectLst/>
              <a:ea typeface="Times New Roman" panose="02020603050405020304" pitchFamily="18" charset="0"/>
            </a:endParaRPr>
          </a:p>
          <a:p>
            <a:pPr marL="342900" lvl="0" indent="-342900" algn="just">
              <a:buFont typeface="+mj-lt"/>
              <a:buAutoNum type="arabicPeriod"/>
            </a:pPr>
            <a:r>
              <a:rPr lang="en-US" sz="1700" dirty="0">
                <a:effectLst/>
                <a:ea typeface="Times New Roman" panose="02020603050405020304" pitchFamily="18" charset="0"/>
                <a:cs typeface="Californian FB" panose="0207040306080B030204" pitchFamily="18" charset="0"/>
              </a:rPr>
              <a:t>Staff keep their areas tidy and orderly so that any teacher could walk in and find resources and information.</a:t>
            </a:r>
            <a:endParaRPr lang="en-GB" sz="1700" dirty="0">
              <a:effectLst/>
              <a:ea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CBDC8A37-118E-5525-B223-8B10F28BAFE8}"/>
              </a:ext>
            </a:extLst>
          </p:cNvPr>
          <p:cNvPicPr>
            <a:picLocks noChangeAspect="1"/>
          </p:cNvPicPr>
          <p:nvPr/>
        </p:nvPicPr>
        <p:blipFill>
          <a:blip r:embed="rId2"/>
          <a:stretch>
            <a:fillRect/>
          </a:stretch>
        </p:blipFill>
        <p:spPr>
          <a:xfrm>
            <a:off x="94834" y="1172639"/>
            <a:ext cx="11702217" cy="416449"/>
          </a:xfrm>
          <a:prstGeom prst="rect">
            <a:avLst/>
          </a:prstGeom>
        </p:spPr>
      </p:pic>
      <p:sp>
        <p:nvSpPr>
          <p:cNvPr id="5" name="TextBox 4">
            <a:extLst>
              <a:ext uri="{FF2B5EF4-FFF2-40B4-BE49-F238E27FC236}">
                <a16:creationId xmlns:a16="http://schemas.microsoft.com/office/drawing/2014/main" id="{1C734D6D-F76E-9361-543B-FC6928360CF9}"/>
              </a:ext>
            </a:extLst>
          </p:cNvPr>
          <p:cNvSpPr txBox="1"/>
          <p:nvPr/>
        </p:nvSpPr>
        <p:spPr>
          <a:xfrm>
            <a:off x="1625600" y="6176963"/>
            <a:ext cx="9271000" cy="369332"/>
          </a:xfrm>
          <a:prstGeom prst="rect">
            <a:avLst/>
          </a:prstGeom>
          <a:noFill/>
        </p:spPr>
        <p:txBody>
          <a:bodyPr wrap="square" rtlCol="0">
            <a:spAutoFit/>
          </a:bodyPr>
          <a:lstStyle/>
          <a:p>
            <a:r>
              <a:rPr lang="en-US" b="1" dirty="0">
                <a:hlinkClick r:id="rId3"/>
              </a:rPr>
              <a:t>USE THIS CLASSROOM CHECKLIST TO SEE HOW EFFECTIVE A LEARNING ENVORNOMENT IS</a:t>
            </a:r>
            <a:endParaRPr lang="en-GB" b="1" dirty="0"/>
          </a:p>
        </p:txBody>
      </p:sp>
      <p:sp>
        <p:nvSpPr>
          <p:cNvPr id="6" name="Rectangle: Rounded Corners 5">
            <a:hlinkClick r:id="rId4" action="ppaction://hlinksldjump"/>
            <a:extLst>
              <a:ext uri="{FF2B5EF4-FFF2-40B4-BE49-F238E27FC236}">
                <a16:creationId xmlns:a16="http://schemas.microsoft.com/office/drawing/2014/main" id="{3E76E1DB-520F-8B70-D141-69DC1FD54EB9}"/>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40892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426A-104D-DE9C-B1B7-9224F3638928}"/>
              </a:ext>
            </a:extLst>
          </p:cNvPr>
          <p:cNvSpPr>
            <a:spLocks noGrp="1"/>
          </p:cNvSpPr>
          <p:nvPr>
            <p:ph type="title"/>
          </p:nvPr>
        </p:nvSpPr>
        <p:spPr>
          <a:xfrm>
            <a:off x="685800" y="638174"/>
            <a:ext cx="10515600" cy="1325563"/>
          </a:xfrm>
        </p:spPr>
        <p:txBody>
          <a:bodyPr>
            <a:normAutofit fontScale="90000"/>
          </a:bodyPr>
          <a:lstStyle/>
          <a:p>
            <a:r>
              <a:rPr lang="en-GB" sz="4900" dirty="0">
                <a:solidFill>
                  <a:schemeClr val="accent6">
                    <a:lumMod val="75000"/>
                  </a:schemeClr>
                </a:solidFill>
                <a:latin typeface="+mn-lt"/>
                <a:ea typeface="Times New Roman" panose="02020603050405020304" pitchFamily="18" charset="0"/>
                <a:cs typeface="Californian FB" panose="0207040306080B030204" pitchFamily="18" charset="0"/>
              </a:rPr>
              <a:t>Displays</a:t>
            </a:r>
            <a:br>
              <a:rPr lang="en-GB" dirty="0">
                <a:latin typeface="Times New Roman" panose="02020603050405020304" pitchFamily="18" charset="0"/>
                <a:ea typeface="Times New Roman" panose="02020603050405020304" pitchFamily="18" charset="0"/>
              </a:rPr>
            </a:br>
            <a:r>
              <a:rPr lang="en-GB" dirty="0">
                <a:latin typeface="Californian FB" panose="0207040306080B030204" pitchFamily="18" charset="0"/>
                <a:ea typeface="Times New Roman" panose="02020603050405020304" pitchFamily="18" charset="0"/>
                <a:cs typeface="Californian FB" panose="0207040306080B030204" pitchFamily="18" charset="0"/>
              </a:rPr>
              <a:t>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CFF6DCD-91DC-49EA-C19F-673C376BF8D1}"/>
              </a:ext>
            </a:extLst>
          </p:cNvPr>
          <p:cNvSpPr>
            <a:spLocks noGrp="1"/>
          </p:cNvSpPr>
          <p:nvPr>
            <p:ph idx="1"/>
          </p:nvPr>
        </p:nvSpPr>
        <p:spPr>
          <a:xfrm>
            <a:off x="838200" y="1825624"/>
            <a:ext cx="10515600" cy="4829175"/>
          </a:xfrm>
        </p:spPr>
        <p:txBody>
          <a:bodyPr>
            <a:normAutofit lnSpcReduction="10000"/>
          </a:bodyPr>
          <a:lstStyle/>
          <a:p>
            <a:pPr marL="0" lvl="0" indent="0">
              <a:buNone/>
            </a:pPr>
            <a:r>
              <a:rPr lang="en-GB" sz="1600" dirty="0">
                <a:ea typeface="Times New Roman" panose="02020603050405020304" pitchFamily="18" charset="0"/>
                <a:cs typeface="Californian FB" panose="0207040306080B030204" pitchFamily="18" charset="0"/>
              </a:rPr>
              <a:t>Displays at Pixmore should either be working walls to support learning or celebrations of learning.</a:t>
            </a: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marL="0" lvl="0" indent="0">
              <a:buNone/>
            </a:pPr>
            <a:endParaRPr lang="en-GB" sz="1800" dirty="0">
              <a:ea typeface="Times New Roman" panose="02020603050405020304" pitchFamily="18" charset="0"/>
              <a:cs typeface="Californian FB" panose="0207040306080B030204" pitchFamily="18" charset="0"/>
            </a:endParaRPr>
          </a:p>
          <a:p>
            <a:pPr lvl="0">
              <a:buBlip>
                <a:blip r:embed="rId2"/>
              </a:buBlip>
              <a:tabLst>
                <a:tab pos="457200" algn="l"/>
                <a:tab pos="685800" algn="l"/>
              </a:tabLst>
            </a:pPr>
            <a:r>
              <a:rPr lang="en-GB" sz="1600" dirty="0">
                <a:effectLst/>
                <a:ea typeface="Times New Roman" panose="02020603050405020304" pitchFamily="18" charset="0"/>
                <a:cs typeface="Symbol" panose="05050102010706020507" pitchFamily="18" charset="2"/>
              </a:rPr>
              <a:t>For all displays: </a:t>
            </a:r>
          </a:p>
          <a:p>
            <a:pPr marL="800100" lvl="1" indent="-342900">
              <a:buFont typeface="Symbol" panose="05050102010706020507" pitchFamily="18" charset="2"/>
              <a:buChar char=""/>
              <a:tabLst>
                <a:tab pos="457200" algn="l"/>
                <a:tab pos="685800" algn="l"/>
              </a:tabLst>
            </a:pPr>
            <a:r>
              <a:rPr lang="en-GB" sz="1600" dirty="0">
                <a:ea typeface="Times New Roman" panose="02020603050405020304" pitchFamily="18" charset="0"/>
                <a:cs typeface="Californian FB" panose="0207040306080B030204" pitchFamily="18" charset="0"/>
              </a:rPr>
              <a:t>Work should be attached using staples or </a:t>
            </a:r>
            <a:r>
              <a:rPr lang="en-GB" sz="1600" dirty="0" err="1">
                <a:ea typeface="Times New Roman" panose="02020603050405020304" pitchFamily="18" charset="0"/>
                <a:cs typeface="Californian FB" panose="0207040306080B030204" pitchFamily="18" charset="0"/>
              </a:rPr>
              <a:t>blu</a:t>
            </a:r>
            <a:r>
              <a:rPr lang="en-GB" sz="1600" dirty="0">
                <a:ea typeface="Times New Roman" panose="02020603050405020304" pitchFamily="18" charset="0"/>
                <a:cs typeface="Californian FB" panose="0207040306080B030204" pitchFamily="18" charset="0"/>
              </a:rPr>
              <a:t>-tack but not </a:t>
            </a:r>
            <a:r>
              <a:rPr lang="en-GB" sz="1600" dirty="0" err="1">
                <a:ea typeface="Times New Roman" panose="02020603050405020304" pitchFamily="18" charset="0"/>
                <a:cs typeface="Californian FB" panose="0207040306080B030204" pitchFamily="18" charset="0"/>
              </a:rPr>
              <a:t>cellotape</a:t>
            </a:r>
            <a:r>
              <a:rPr lang="en-GB" sz="1600" dirty="0">
                <a:ea typeface="Times New Roman" panose="02020603050405020304" pitchFamily="18" charset="0"/>
                <a:cs typeface="Californian FB" panose="0207040306080B030204" pitchFamily="18" charset="0"/>
              </a:rPr>
              <a:t> or drawing pins.</a:t>
            </a:r>
          </a:p>
          <a:p>
            <a:pPr marL="800100" lvl="1" indent="-342900">
              <a:buFont typeface="Symbol" panose="05050102010706020507" pitchFamily="18" charset="2"/>
              <a:buChar char=""/>
              <a:tabLst>
                <a:tab pos="457200" algn="l"/>
                <a:tab pos="685800" algn="l"/>
              </a:tabLst>
            </a:pPr>
            <a:r>
              <a:rPr lang="en-GB" sz="1600" dirty="0">
                <a:ea typeface="Times New Roman" panose="02020603050405020304" pitchFamily="18" charset="0"/>
              </a:rPr>
              <a:t>Work should not block or dangle in front of any motion sensors</a:t>
            </a:r>
          </a:p>
          <a:p>
            <a:pPr marL="342900" lvl="0" indent="-342900">
              <a:buFont typeface="Symbol" panose="05050102010706020507" pitchFamily="18" charset="2"/>
              <a:buChar char=""/>
              <a:tabLst>
                <a:tab pos="457200" algn="l"/>
                <a:tab pos="685800" algn="l"/>
              </a:tabLst>
            </a:pPr>
            <a:endParaRPr lang="en-GB" sz="1800" dirty="0">
              <a:effectLst/>
              <a:latin typeface="Times New Roman" panose="02020603050405020304" pitchFamily="18" charset="0"/>
              <a:ea typeface="Times New Roman" panose="02020603050405020304" pitchFamily="18" charset="0"/>
              <a:cs typeface="Symbol" panose="05050102010706020507" pitchFamily="18" charset="2"/>
            </a:endParaRPr>
          </a:p>
          <a:p>
            <a:endParaRPr lang="en-GB" dirty="0"/>
          </a:p>
        </p:txBody>
      </p:sp>
      <p:pic>
        <p:nvPicPr>
          <p:cNvPr id="4" name="Picture 3">
            <a:extLst>
              <a:ext uri="{FF2B5EF4-FFF2-40B4-BE49-F238E27FC236}">
                <a16:creationId xmlns:a16="http://schemas.microsoft.com/office/drawing/2014/main" id="{2A97F812-6B17-3592-4555-45B72B5F9B95}"/>
              </a:ext>
            </a:extLst>
          </p:cNvPr>
          <p:cNvPicPr>
            <a:picLocks noChangeAspect="1"/>
          </p:cNvPicPr>
          <p:nvPr/>
        </p:nvPicPr>
        <p:blipFill>
          <a:blip r:embed="rId3"/>
          <a:stretch>
            <a:fillRect/>
          </a:stretch>
        </p:blipFill>
        <p:spPr>
          <a:xfrm>
            <a:off x="94834" y="1172639"/>
            <a:ext cx="11702217" cy="416449"/>
          </a:xfrm>
          <a:prstGeom prst="rect">
            <a:avLst/>
          </a:prstGeom>
        </p:spPr>
      </p:pic>
      <p:sp>
        <p:nvSpPr>
          <p:cNvPr id="5" name="Rectangle 4">
            <a:extLst>
              <a:ext uri="{FF2B5EF4-FFF2-40B4-BE49-F238E27FC236}">
                <a16:creationId xmlns:a16="http://schemas.microsoft.com/office/drawing/2014/main" id="{4514F278-EA62-C46D-6738-DE12F8836129}"/>
              </a:ext>
            </a:extLst>
          </p:cNvPr>
          <p:cNvSpPr/>
          <p:nvPr/>
        </p:nvSpPr>
        <p:spPr>
          <a:xfrm>
            <a:off x="685800" y="2324100"/>
            <a:ext cx="5994400" cy="2946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Blip>
                <a:blip r:embed="rId2"/>
              </a:buBlip>
            </a:pPr>
            <a:r>
              <a:rPr lang="en-GB" sz="1600" b="1" dirty="0">
                <a:solidFill>
                  <a:schemeClr val="tx1"/>
                </a:solidFill>
                <a:ea typeface="Times New Roman" panose="02020603050405020304" pitchFamily="18" charset="0"/>
                <a:cs typeface="Californian FB" panose="0207040306080B030204" pitchFamily="18" charset="0"/>
              </a:rPr>
              <a:t>For celebrations of learning please ensure:  </a:t>
            </a:r>
          </a:p>
          <a:p>
            <a:pPr marL="800100" lvl="1" indent="-342900">
              <a:buFont typeface="Symbol" panose="05050102010706020507" pitchFamily="18" charset="2"/>
              <a:buChar char=""/>
            </a:pPr>
            <a:r>
              <a:rPr lang="en-GB" sz="1600" dirty="0">
                <a:solidFill>
                  <a:schemeClr val="tx1"/>
                </a:solidFill>
                <a:ea typeface="Times New Roman" panose="02020603050405020304" pitchFamily="18" charset="0"/>
                <a:cs typeface="Californian FB" panose="0207040306080B030204" pitchFamily="18" charset="0"/>
              </a:rPr>
              <a:t>The display is backed </a:t>
            </a:r>
            <a:r>
              <a:rPr lang="en-GB" sz="1600" dirty="0">
                <a:solidFill>
                  <a:schemeClr val="tx1"/>
                </a:solidFill>
                <a:effectLst/>
                <a:ea typeface="Times New Roman" panose="02020603050405020304" pitchFamily="18" charset="0"/>
                <a:cs typeface="Californian FB" panose="0207040306080B030204" pitchFamily="18" charset="0"/>
              </a:rPr>
              <a:t>in backing paper, has a title, a border and an explanation of the work of display. </a:t>
            </a:r>
          </a:p>
          <a:p>
            <a:pPr marL="800100" lvl="1" indent="-342900">
              <a:buFont typeface="Symbol" panose="05050102010706020507" pitchFamily="18" charset="2"/>
              <a:buChar char=""/>
            </a:pPr>
            <a:r>
              <a:rPr lang="en-GB" sz="1600" dirty="0">
                <a:solidFill>
                  <a:schemeClr val="tx1"/>
                </a:solidFill>
                <a:effectLst/>
                <a:ea typeface="Times New Roman" panose="02020603050405020304" pitchFamily="18" charset="0"/>
                <a:cs typeface="Californian FB" panose="0207040306080B030204" pitchFamily="18" charset="0"/>
              </a:rPr>
              <a:t>Normally, displayed work will be mounted using coloured paper and a backing that enhances the work.</a:t>
            </a:r>
            <a:endParaRPr lang="en-GB" sz="1600" dirty="0">
              <a:solidFill>
                <a:schemeClr val="tx1"/>
              </a:solidFill>
              <a:effectLst/>
              <a:ea typeface="Times New Roman" panose="02020603050405020304" pitchFamily="18" charset="0"/>
            </a:endParaRPr>
          </a:p>
          <a:p>
            <a:pPr marL="800100" lvl="1" indent="-342900">
              <a:buFont typeface="Symbol" panose="05050102010706020507" pitchFamily="18" charset="2"/>
              <a:buChar char=""/>
            </a:pPr>
            <a:r>
              <a:rPr lang="en-GB" sz="1600" dirty="0">
                <a:solidFill>
                  <a:schemeClr val="tx1"/>
                </a:solidFill>
                <a:ea typeface="Times New Roman" panose="02020603050405020304" pitchFamily="18" charset="0"/>
                <a:cs typeface="Californian FB" panose="0207040306080B030204" pitchFamily="18" charset="0"/>
              </a:rPr>
              <a:t>Work on display should reflect our inclusive ethos but be the highest quality work in relation to each individual child’s ability</a:t>
            </a:r>
            <a:endParaRPr lang="en-GB" sz="1600" dirty="0">
              <a:solidFill>
                <a:schemeClr val="tx1"/>
              </a:solidFill>
              <a:ea typeface="Times New Roman" panose="02020603050405020304" pitchFamily="18" charset="0"/>
              <a:cs typeface="Symbol" panose="05050102010706020507" pitchFamily="18" charset="2"/>
            </a:endParaRPr>
          </a:p>
          <a:p>
            <a:pPr marL="800100" lvl="1" indent="-342900">
              <a:buFont typeface="Symbol" panose="05050102010706020507" pitchFamily="18" charset="2"/>
              <a:buChar char=""/>
            </a:pPr>
            <a:r>
              <a:rPr lang="en-GB" sz="1600" dirty="0">
                <a:solidFill>
                  <a:schemeClr val="tx1"/>
                </a:solidFill>
                <a:ea typeface="Times New Roman" panose="02020603050405020304" pitchFamily="18" charset="0"/>
                <a:cs typeface="Californian FB" panose="0207040306080B030204" pitchFamily="18" charset="0"/>
              </a:rPr>
              <a:t>Work is unmarked</a:t>
            </a:r>
          </a:p>
        </p:txBody>
      </p:sp>
      <p:sp>
        <p:nvSpPr>
          <p:cNvPr id="6" name="Rectangle 5">
            <a:extLst>
              <a:ext uri="{FF2B5EF4-FFF2-40B4-BE49-F238E27FC236}">
                <a16:creationId xmlns:a16="http://schemas.microsoft.com/office/drawing/2014/main" id="{CC18EA49-B7A0-8BB7-D85B-9FFF6042D2A1}"/>
              </a:ext>
            </a:extLst>
          </p:cNvPr>
          <p:cNvSpPr/>
          <p:nvPr/>
        </p:nvSpPr>
        <p:spPr>
          <a:xfrm>
            <a:off x="6832600" y="2324100"/>
            <a:ext cx="4775200" cy="29754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Blip>
                <a:blip r:embed="rId2"/>
              </a:buBlip>
            </a:pPr>
            <a:r>
              <a:rPr lang="en-GB" sz="1600" b="1" dirty="0">
                <a:solidFill>
                  <a:schemeClr val="tx1"/>
                </a:solidFill>
                <a:effectLst/>
                <a:ea typeface="Times New Roman" panose="02020603050405020304" pitchFamily="18" charset="0"/>
                <a:cs typeface="Californian FB" panose="0207040306080B030204" pitchFamily="18" charset="0"/>
              </a:rPr>
              <a:t>For working wall displays please ensure they:</a:t>
            </a:r>
            <a:endParaRPr lang="en-GB" sz="1600" b="1" dirty="0">
              <a:solidFill>
                <a:schemeClr val="tx1"/>
              </a:solidFill>
              <a:effectLst/>
              <a:ea typeface="Times New Roman" panose="02020603050405020304" pitchFamily="18" charset="0"/>
            </a:endParaRPr>
          </a:p>
          <a:p>
            <a:pPr marL="800100" lvl="1" indent="-342900">
              <a:buFont typeface="Symbol" panose="05050102010706020507" pitchFamily="18" charset="2"/>
              <a:buChar char=""/>
              <a:tabLst>
                <a:tab pos="457200" algn="l"/>
                <a:tab pos="685800" algn="l"/>
              </a:tabLst>
            </a:pPr>
            <a:r>
              <a:rPr lang="en-GB" sz="1600" dirty="0">
                <a:solidFill>
                  <a:schemeClr val="tx1"/>
                </a:solidFill>
                <a:ea typeface="Times New Roman" panose="02020603050405020304" pitchFamily="18" charset="0"/>
                <a:cs typeface="Californian FB" panose="0207040306080B030204" pitchFamily="18" charset="0"/>
              </a:rPr>
              <a:t>reflect the current teaching and learning sequence </a:t>
            </a:r>
          </a:p>
          <a:p>
            <a:pPr marL="800100" lvl="1" indent="-342900">
              <a:buFont typeface="Symbol" panose="05050102010706020507" pitchFamily="18" charset="2"/>
              <a:buChar char=""/>
              <a:tabLst>
                <a:tab pos="457200" algn="l"/>
                <a:tab pos="685800" algn="l"/>
              </a:tabLst>
            </a:pPr>
            <a:r>
              <a:rPr lang="en-GB" sz="1600" dirty="0">
                <a:solidFill>
                  <a:schemeClr val="tx1"/>
                </a:solidFill>
                <a:ea typeface="Times New Roman" panose="02020603050405020304" pitchFamily="18" charset="0"/>
                <a:cs typeface="Californian FB" panose="0207040306080B030204" pitchFamily="18" charset="0"/>
              </a:rPr>
              <a:t>demonstrate</a:t>
            </a:r>
            <a:r>
              <a:rPr lang="en-GB" sz="1600" dirty="0">
                <a:solidFill>
                  <a:schemeClr val="tx1"/>
                </a:solidFill>
                <a:effectLst/>
                <a:ea typeface="Times New Roman" panose="02020603050405020304" pitchFamily="18" charset="0"/>
                <a:cs typeface="Californian FB" panose="0207040306080B030204" pitchFamily="18" charset="0"/>
              </a:rPr>
              <a:t> the process of learning </a:t>
            </a:r>
            <a:endParaRPr lang="en-GB" sz="1600" dirty="0">
              <a:solidFill>
                <a:schemeClr val="tx1"/>
              </a:solidFill>
              <a:ea typeface="Times New Roman" panose="02020603050405020304" pitchFamily="18" charset="0"/>
              <a:cs typeface="Californian FB" panose="0207040306080B030204" pitchFamily="18" charset="0"/>
            </a:endParaRPr>
          </a:p>
          <a:p>
            <a:pPr marL="800100" lvl="1" indent="-342900">
              <a:buFont typeface="Symbol" panose="05050102010706020507" pitchFamily="18" charset="2"/>
              <a:buChar char=""/>
              <a:tabLst>
                <a:tab pos="457200" algn="l"/>
                <a:tab pos="685800" algn="l"/>
              </a:tabLst>
            </a:pPr>
            <a:r>
              <a:rPr lang="en-GB" sz="1600" dirty="0">
                <a:solidFill>
                  <a:schemeClr val="tx1"/>
                </a:solidFill>
                <a:effectLst/>
                <a:ea typeface="Times New Roman" panose="02020603050405020304" pitchFamily="18" charset="0"/>
                <a:cs typeface="Californian FB" panose="0207040306080B030204" pitchFamily="18" charset="0"/>
              </a:rPr>
              <a:t>provide a source of information and support for children’s learning –e.g. vocabulary, good examples, small step guides </a:t>
            </a:r>
          </a:p>
          <a:p>
            <a:pPr marL="800100" lvl="1" indent="-342900">
              <a:buFont typeface="Symbol" panose="05050102010706020507" pitchFamily="18" charset="2"/>
              <a:buChar char=""/>
              <a:tabLst>
                <a:tab pos="457200" algn="l"/>
                <a:tab pos="685800" algn="l"/>
              </a:tabLst>
            </a:pPr>
            <a:r>
              <a:rPr lang="en-GB" sz="1600" dirty="0">
                <a:solidFill>
                  <a:schemeClr val="tx1"/>
                </a:solidFill>
                <a:ea typeface="Times New Roman" panose="02020603050405020304" pitchFamily="18" charset="0"/>
                <a:cs typeface="Symbol" panose="05050102010706020507" pitchFamily="18" charset="2"/>
              </a:rPr>
              <a:t>a</a:t>
            </a:r>
            <a:r>
              <a:rPr lang="en-GB" sz="1600" dirty="0">
                <a:solidFill>
                  <a:schemeClr val="tx1"/>
                </a:solidFill>
                <a:effectLst/>
                <a:ea typeface="Times New Roman" panose="02020603050405020304" pitchFamily="18" charset="0"/>
                <a:cs typeface="Symbol" panose="05050102010706020507" pitchFamily="18" charset="2"/>
              </a:rPr>
              <a:t>re updated regularly </a:t>
            </a:r>
          </a:p>
        </p:txBody>
      </p:sp>
      <p:sp>
        <p:nvSpPr>
          <p:cNvPr id="7" name="Rectangle: Rounded Corners 6">
            <a:hlinkClick r:id="rId4" action="ppaction://hlinksldjump"/>
            <a:extLst>
              <a:ext uri="{FF2B5EF4-FFF2-40B4-BE49-F238E27FC236}">
                <a16:creationId xmlns:a16="http://schemas.microsoft.com/office/drawing/2014/main" id="{CDE7745B-7CB6-CFC0-8754-F22CE9FD7095}"/>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28559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A6A2-CAED-E9CB-90E5-184FD8163AF4}"/>
              </a:ext>
            </a:extLst>
          </p:cNvPr>
          <p:cNvSpPr>
            <a:spLocks noGrp="1"/>
          </p:cNvSpPr>
          <p:nvPr>
            <p:ph type="title"/>
          </p:nvPr>
        </p:nvSpPr>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Home learning</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5663DF9-2AE3-0B84-0A76-D36583D88A40}"/>
              </a:ext>
            </a:extLst>
          </p:cNvPr>
          <p:cNvSpPr>
            <a:spLocks noGrp="1"/>
          </p:cNvSpPr>
          <p:nvPr>
            <p:ph idx="1"/>
          </p:nvPr>
        </p:nvSpPr>
        <p:spPr>
          <a:xfrm>
            <a:off x="596901" y="1914525"/>
            <a:ext cx="4762500" cy="4351338"/>
          </a:xfrm>
        </p:spPr>
        <p:txBody>
          <a:bodyPr>
            <a:normAutofit fontScale="92500" lnSpcReduction="10000"/>
          </a:bodyPr>
          <a:lstStyle/>
          <a:p>
            <a:pPr marL="450215" indent="0">
              <a:buNone/>
            </a:pPr>
            <a:r>
              <a:rPr lang="en-GB" sz="1700" b="1" dirty="0">
                <a:effectLst/>
                <a:ea typeface="Times New Roman" panose="02020603050405020304" pitchFamily="18" charset="0"/>
                <a:cs typeface="Californian FB" panose="0207040306080B030204" pitchFamily="18" charset="0"/>
              </a:rPr>
              <a:t>The objectives of home learning are:</a:t>
            </a:r>
            <a:endParaRPr lang="en-GB" sz="1700" dirty="0">
              <a:effectLst/>
              <a:ea typeface="Times New Roman" panose="02020603050405020304" pitchFamily="18" charset="0"/>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enable pupils to make maximum progress in their academic and social development;</a:t>
            </a:r>
            <a:endParaRPr lang="en-GB" sz="1700" dirty="0">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help pupils develop the skills of an independent learner;</a:t>
            </a:r>
            <a:endParaRPr lang="en-GB" sz="1700" dirty="0">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promote a partnership between home and school in supporting each child’s learning;</a:t>
            </a:r>
            <a:endParaRPr lang="en-GB" sz="1700" dirty="0">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enable all aspects of the curriculum to be covered in sufficient depth;</a:t>
            </a:r>
            <a:endParaRPr lang="en-GB" sz="1700" dirty="0">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provide educational experiences not possible in school;</a:t>
            </a:r>
            <a:endParaRPr lang="en-GB" sz="1700" dirty="0">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consolidate and reinforce learning done in school and to allow children to practice skills taught in lessons;</a:t>
            </a:r>
            <a:endParaRPr lang="en-GB" sz="1700" dirty="0">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660400" algn="l"/>
              </a:tabLst>
            </a:pPr>
            <a:r>
              <a:rPr lang="en-GB" sz="1700" dirty="0">
                <a:effectLst/>
                <a:ea typeface="Times New Roman" panose="02020603050405020304" pitchFamily="18" charset="0"/>
                <a:cs typeface="Californian FB" panose="0207040306080B030204" pitchFamily="18" charset="0"/>
              </a:rPr>
              <a:t>to help children develop good work habits for the future</a:t>
            </a:r>
            <a:endParaRPr lang="en-GB" sz="1700" dirty="0">
              <a:effectLst/>
              <a:ea typeface="Times New Roman" panose="02020603050405020304" pitchFamily="18" charset="0"/>
              <a:cs typeface="Symbol" panose="05050102010706020507" pitchFamily="18" charset="2"/>
            </a:endParaRPr>
          </a:p>
          <a:p>
            <a:endParaRPr lang="en-GB" dirty="0"/>
          </a:p>
        </p:txBody>
      </p:sp>
      <p:pic>
        <p:nvPicPr>
          <p:cNvPr id="4" name="Picture 3">
            <a:extLst>
              <a:ext uri="{FF2B5EF4-FFF2-40B4-BE49-F238E27FC236}">
                <a16:creationId xmlns:a16="http://schemas.microsoft.com/office/drawing/2014/main" id="{B534EEF6-80DA-1754-56C9-7722B2273CB4}"/>
              </a:ext>
            </a:extLst>
          </p:cNvPr>
          <p:cNvPicPr>
            <a:picLocks noChangeAspect="1"/>
          </p:cNvPicPr>
          <p:nvPr/>
        </p:nvPicPr>
        <p:blipFill>
          <a:blip r:embed="rId3"/>
          <a:stretch>
            <a:fillRect/>
          </a:stretch>
        </p:blipFill>
        <p:spPr>
          <a:xfrm>
            <a:off x="94834" y="1172639"/>
            <a:ext cx="11702217" cy="416449"/>
          </a:xfrm>
          <a:prstGeom prst="rect">
            <a:avLst/>
          </a:prstGeom>
        </p:spPr>
      </p:pic>
      <p:graphicFrame>
        <p:nvGraphicFramePr>
          <p:cNvPr id="5" name="Table 4">
            <a:extLst>
              <a:ext uri="{FF2B5EF4-FFF2-40B4-BE49-F238E27FC236}">
                <a16:creationId xmlns:a16="http://schemas.microsoft.com/office/drawing/2014/main" id="{AFB9271A-AACC-1BDD-3766-5D27ABBF1CE0}"/>
              </a:ext>
            </a:extLst>
          </p:cNvPr>
          <p:cNvGraphicFramePr>
            <a:graphicFrameLocks noGrp="1"/>
          </p:cNvGraphicFramePr>
          <p:nvPr>
            <p:extLst>
              <p:ext uri="{D42A27DB-BD31-4B8C-83A1-F6EECF244321}">
                <p14:modId xmlns:p14="http://schemas.microsoft.com/office/powerpoint/2010/main" val="488378332"/>
              </p:ext>
            </p:extLst>
          </p:nvPr>
        </p:nvGraphicFramePr>
        <p:xfrm>
          <a:off x="6045200" y="2109041"/>
          <a:ext cx="4508500" cy="4089400"/>
        </p:xfrm>
        <a:graphic>
          <a:graphicData uri="http://schemas.openxmlformats.org/drawingml/2006/table">
            <a:tbl>
              <a:tblPr firstRow="1" bandRow="1">
                <a:tableStyleId>{93296810-A885-4BE3-A3E7-6D5BEEA58F35}</a:tableStyleId>
              </a:tblPr>
              <a:tblGrid>
                <a:gridCol w="2254250">
                  <a:extLst>
                    <a:ext uri="{9D8B030D-6E8A-4147-A177-3AD203B41FA5}">
                      <a16:colId xmlns:a16="http://schemas.microsoft.com/office/drawing/2014/main" val="2172274454"/>
                    </a:ext>
                  </a:extLst>
                </a:gridCol>
                <a:gridCol w="2254250">
                  <a:extLst>
                    <a:ext uri="{9D8B030D-6E8A-4147-A177-3AD203B41FA5}">
                      <a16:colId xmlns:a16="http://schemas.microsoft.com/office/drawing/2014/main" val="2557207802"/>
                    </a:ext>
                  </a:extLst>
                </a:gridCol>
              </a:tblGrid>
              <a:tr h="370840">
                <a:tc>
                  <a:txBody>
                    <a:bodyPr/>
                    <a:lstStyle/>
                    <a:p>
                      <a:pPr algn="ctr"/>
                      <a:r>
                        <a:rPr lang="en-US" sz="1600" dirty="0"/>
                        <a:t>LKS2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UKS2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84777"/>
                  </a:ext>
                </a:extLst>
              </a:tr>
              <a:tr h="370840">
                <a:tc>
                  <a:txBody>
                    <a:bodyPr/>
                    <a:lstStyle/>
                    <a:p>
                      <a:pPr algn="ctr"/>
                      <a:r>
                        <a:rPr lang="en-US" sz="1600" dirty="0"/>
                        <a:t>Daily reading</a:t>
                      </a:r>
                    </a:p>
                    <a:p>
                      <a:pPr algn="ctr"/>
                      <a:r>
                        <a:rPr lang="en-US" sz="1600" i="1" dirty="0"/>
                        <a:t>(15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Daily reading </a:t>
                      </a:r>
                    </a:p>
                    <a:p>
                      <a:pPr algn="ctr"/>
                      <a:r>
                        <a:rPr lang="en-US" sz="1600" i="1" dirty="0"/>
                        <a:t>(20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664452"/>
                  </a:ext>
                </a:extLst>
              </a:tr>
              <a:tr h="370839">
                <a:tc>
                  <a:txBody>
                    <a:bodyPr/>
                    <a:lstStyle/>
                    <a:p>
                      <a:pPr lvl="0" algn="ctr">
                        <a:buNone/>
                      </a:pPr>
                      <a:r>
                        <a:rPr lang="en-US" sz="1600" i="0" dirty="0"/>
                        <a:t>Reading Comprehension</a:t>
                      </a:r>
                    </a:p>
                    <a:p>
                      <a:pPr lvl="0" algn="ctr">
                        <a:buNone/>
                      </a:pPr>
                      <a:r>
                        <a:rPr lang="en-US" sz="1600" i="1" dirty="0"/>
                        <a:t>(15 minutes)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600" b="0" i="0" u="none" strike="noStrike" noProof="0">
                          <a:solidFill>
                            <a:srgbClr val="000000"/>
                          </a:solidFill>
                          <a:latin typeface="Calibri"/>
                        </a:rPr>
                        <a:t>Reading Comprehension</a:t>
                      </a:r>
                    </a:p>
                    <a:p>
                      <a:pPr lvl="0" algn="ctr">
                        <a:buNone/>
                      </a:pPr>
                      <a:r>
                        <a:rPr lang="en-US" sz="1600" b="0" i="1" u="none" strike="noStrike" noProof="0" dirty="0">
                          <a:solidFill>
                            <a:srgbClr val="000000"/>
                          </a:solidFill>
                          <a:latin typeface="Calibri"/>
                        </a:rPr>
                        <a:t>(15 minutes)</a:t>
                      </a:r>
                      <a:endParaRPr lang="en-US" sz="16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92837502"/>
                  </a:ext>
                </a:extLst>
              </a:tr>
              <a:tr h="370840">
                <a:tc>
                  <a:txBody>
                    <a:bodyPr/>
                    <a:lstStyle/>
                    <a:p>
                      <a:pPr algn="ctr"/>
                      <a:r>
                        <a:rPr lang="en-US" sz="1600" dirty="0"/>
                        <a:t>Daily spelling practice</a:t>
                      </a:r>
                    </a:p>
                    <a:p>
                      <a:pPr algn="ctr"/>
                      <a:r>
                        <a:rPr lang="en-US" sz="1600" i="1" dirty="0"/>
                        <a:t>(5 minutes)</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Daily spelling practice</a:t>
                      </a:r>
                    </a:p>
                    <a:p>
                      <a:pPr algn="ctr"/>
                      <a:r>
                        <a:rPr lang="en-US" sz="1600" i="1" dirty="0"/>
                        <a:t>(10 minutes)</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473189"/>
                  </a:ext>
                </a:extLst>
              </a:tr>
              <a:tr h="370840">
                <a:tc>
                  <a:txBody>
                    <a:bodyPr/>
                    <a:lstStyle/>
                    <a:p>
                      <a:pPr algn="ctr"/>
                      <a:r>
                        <a:rPr lang="en-US" sz="1600" dirty="0"/>
                        <a:t>Daily </a:t>
                      </a:r>
                      <a:r>
                        <a:rPr lang="en-US" sz="1600" dirty="0" err="1"/>
                        <a:t>maths</a:t>
                      </a:r>
                      <a:r>
                        <a:rPr lang="en-US" sz="1600" dirty="0"/>
                        <a:t> fluency (</a:t>
                      </a:r>
                      <a:r>
                        <a:rPr lang="en-US" sz="1600" dirty="0" err="1"/>
                        <a:t>timestable</a:t>
                      </a:r>
                      <a:r>
                        <a:rPr lang="en-US" sz="1600" dirty="0"/>
                        <a:t>) practice</a:t>
                      </a:r>
                    </a:p>
                    <a:p>
                      <a:pPr algn="ctr"/>
                      <a:r>
                        <a:rPr lang="en-US" sz="1600" i="1" dirty="0"/>
                        <a:t>(5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Daily </a:t>
                      </a:r>
                      <a:r>
                        <a:rPr lang="en-US" sz="1600" dirty="0" err="1"/>
                        <a:t>maths</a:t>
                      </a:r>
                      <a:r>
                        <a:rPr lang="en-US" sz="1600" dirty="0"/>
                        <a:t> fluency (</a:t>
                      </a:r>
                      <a:r>
                        <a:rPr lang="en-US" sz="1600" dirty="0" err="1"/>
                        <a:t>timestable</a:t>
                      </a:r>
                      <a:r>
                        <a:rPr lang="en-US" sz="1600" dirty="0"/>
                        <a:t>) practice</a:t>
                      </a:r>
                    </a:p>
                    <a:p>
                      <a:pPr algn="ctr"/>
                      <a:r>
                        <a:rPr lang="en-US" sz="1600" i="1" dirty="0"/>
                        <a:t>(10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569443"/>
                  </a:ext>
                </a:extLst>
              </a:tr>
              <a:tr h="370840">
                <a:tc>
                  <a:txBody>
                    <a:bodyPr/>
                    <a:lstStyle/>
                    <a:p>
                      <a:pPr algn="ctr"/>
                      <a:r>
                        <a:rPr lang="en-US" sz="1600" dirty="0"/>
                        <a:t>Weekly </a:t>
                      </a:r>
                      <a:r>
                        <a:rPr lang="en-US" sz="1600" dirty="0" err="1"/>
                        <a:t>Maths</a:t>
                      </a:r>
                      <a:endParaRPr lang="en-US" sz="1600" dirty="0"/>
                    </a:p>
                    <a:p>
                      <a:pPr algn="ctr"/>
                      <a:r>
                        <a:rPr lang="en-US" sz="1600" i="1" dirty="0"/>
                        <a:t>(20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Weekly </a:t>
                      </a:r>
                      <a:r>
                        <a:rPr lang="en-US" sz="1600" dirty="0" err="1"/>
                        <a:t>Maths</a:t>
                      </a:r>
                      <a:endParaRPr lang="en-US" sz="1600" dirty="0"/>
                    </a:p>
                    <a:p>
                      <a:pPr algn="ctr"/>
                      <a:r>
                        <a:rPr lang="en-US" sz="1600" i="1" dirty="0"/>
                        <a:t>(30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032317"/>
                  </a:ext>
                </a:extLst>
              </a:tr>
              <a:tr h="370840">
                <a:tc>
                  <a:txBody>
                    <a:bodyPr/>
                    <a:lstStyle/>
                    <a:p>
                      <a:pPr algn="ctr"/>
                      <a:r>
                        <a:rPr lang="en-US" sz="1600" dirty="0"/>
                        <a:t>Half Termly Topic Grid </a:t>
                      </a:r>
                      <a:r>
                        <a:rPr lang="en-US" sz="1600" i="1" dirty="0"/>
                        <a:t>(6 x 30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Half Termly Topic Grid</a:t>
                      </a:r>
                    </a:p>
                    <a:p>
                      <a:pPr algn="ctr"/>
                      <a:r>
                        <a:rPr lang="en-US" sz="1600" i="1" dirty="0"/>
                        <a:t>(6 x 30 minutes) </a:t>
                      </a:r>
                      <a:endParaRPr lang="en-GB"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900953"/>
                  </a:ext>
                </a:extLst>
              </a:tr>
            </a:tbl>
          </a:graphicData>
        </a:graphic>
      </p:graphicFrame>
      <p:sp>
        <p:nvSpPr>
          <p:cNvPr id="6" name="Right Brace 5">
            <a:extLst>
              <a:ext uri="{FF2B5EF4-FFF2-40B4-BE49-F238E27FC236}">
                <a16:creationId xmlns:a16="http://schemas.microsoft.com/office/drawing/2014/main" id="{DC3DDD40-91A9-4D26-5E20-79510B333B25}"/>
              </a:ext>
            </a:extLst>
          </p:cNvPr>
          <p:cNvSpPr/>
          <p:nvPr/>
        </p:nvSpPr>
        <p:spPr>
          <a:xfrm>
            <a:off x="10672233" y="2550583"/>
            <a:ext cx="133349" cy="2841625"/>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58AA4C8C-579C-4CED-393A-6E728EF4C0C0}"/>
              </a:ext>
            </a:extLst>
          </p:cNvPr>
          <p:cNvSpPr txBox="1"/>
          <p:nvPr/>
        </p:nvSpPr>
        <p:spPr>
          <a:xfrm>
            <a:off x="11029950" y="3778906"/>
            <a:ext cx="1536700" cy="369332"/>
          </a:xfrm>
          <a:prstGeom prst="rect">
            <a:avLst/>
          </a:prstGeom>
          <a:noFill/>
        </p:spPr>
        <p:txBody>
          <a:bodyPr wrap="square" rtlCol="0">
            <a:spAutoFit/>
          </a:bodyPr>
          <a:lstStyle/>
          <a:p>
            <a:r>
              <a:rPr lang="en-US" b="1" dirty="0">
                <a:solidFill>
                  <a:schemeClr val="accent6">
                    <a:lumMod val="75000"/>
                  </a:schemeClr>
                </a:solidFill>
              </a:rPr>
              <a:t>essential</a:t>
            </a:r>
            <a:r>
              <a:rPr lang="en-US" dirty="0"/>
              <a:t> </a:t>
            </a:r>
            <a:endParaRPr lang="en-GB" dirty="0"/>
          </a:p>
        </p:txBody>
      </p:sp>
      <p:sp>
        <p:nvSpPr>
          <p:cNvPr id="8" name="TextBox 7">
            <a:extLst>
              <a:ext uri="{FF2B5EF4-FFF2-40B4-BE49-F238E27FC236}">
                <a16:creationId xmlns:a16="http://schemas.microsoft.com/office/drawing/2014/main" id="{C999CF35-2DB1-1763-32B5-70FBC1C1A632}"/>
              </a:ext>
            </a:extLst>
          </p:cNvPr>
          <p:cNvSpPr txBox="1"/>
          <p:nvPr/>
        </p:nvSpPr>
        <p:spPr>
          <a:xfrm>
            <a:off x="10814384" y="5653083"/>
            <a:ext cx="1536700" cy="369332"/>
          </a:xfrm>
          <a:prstGeom prst="rect">
            <a:avLst/>
          </a:prstGeom>
          <a:noFill/>
        </p:spPr>
        <p:txBody>
          <a:bodyPr wrap="square" rtlCol="0">
            <a:spAutoFit/>
          </a:bodyPr>
          <a:lstStyle/>
          <a:p>
            <a:r>
              <a:rPr lang="en-US" b="1" dirty="0">
                <a:solidFill>
                  <a:schemeClr val="accent6">
                    <a:lumMod val="75000"/>
                  </a:schemeClr>
                </a:solidFill>
              </a:rPr>
              <a:t>additional</a:t>
            </a:r>
            <a:r>
              <a:rPr lang="en-US" dirty="0"/>
              <a:t> </a:t>
            </a:r>
            <a:endParaRPr lang="en-GB" dirty="0"/>
          </a:p>
        </p:txBody>
      </p:sp>
      <p:sp>
        <p:nvSpPr>
          <p:cNvPr id="10" name="Rectangle: Rounded Corners 9">
            <a:hlinkClick r:id="rId4" action="ppaction://hlinksldjump"/>
            <a:extLst>
              <a:ext uri="{FF2B5EF4-FFF2-40B4-BE49-F238E27FC236}">
                <a16:creationId xmlns:a16="http://schemas.microsoft.com/office/drawing/2014/main" id="{30D9D90C-D27D-4A34-4EE6-4D014FB734D2}"/>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387560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CF2B-5A06-0774-77EA-823E6F619C11}"/>
              </a:ext>
            </a:extLst>
          </p:cNvPr>
          <p:cNvSpPr>
            <a:spLocks noGrp="1"/>
          </p:cNvSpPr>
          <p:nvPr>
            <p:ph type="title"/>
          </p:nvPr>
        </p:nvSpPr>
        <p:spPr/>
        <p:txBody>
          <a:bodyPr/>
          <a:lstStyle/>
          <a:p>
            <a:r>
              <a:rPr lang="en-GB" dirty="0">
                <a:solidFill>
                  <a:schemeClr val="accent6">
                    <a:lumMod val="75000"/>
                  </a:schemeClr>
                </a:solidFill>
                <a:latin typeface="+mn-lt"/>
                <a:ea typeface="Times New Roman" panose="02020603050405020304" pitchFamily="18" charset="0"/>
              </a:rPr>
              <a:t>Home learning continued</a:t>
            </a:r>
            <a:br>
              <a:rPr lang="en-GB" sz="4000"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67AC5A4-B436-DEB8-A5D1-D1B054200080}"/>
              </a:ext>
            </a:extLst>
          </p:cNvPr>
          <p:cNvSpPr>
            <a:spLocks noGrp="1"/>
          </p:cNvSpPr>
          <p:nvPr>
            <p:ph idx="1"/>
          </p:nvPr>
        </p:nvSpPr>
        <p:spPr>
          <a:xfrm>
            <a:off x="973892" y="2226198"/>
            <a:ext cx="9944100" cy="4351338"/>
          </a:xfrm>
        </p:spPr>
        <p:txBody>
          <a:bodyPr>
            <a:normAutofit/>
          </a:bodyPr>
          <a:lstStyle/>
          <a:p>
            <a:pPr lvl="0">
              <a:buSzPts val="1000"/>
              <a:buBlip>
                <a:blip r:embed="rId2"/>
              </a:buBlip>
              <a:tabLst>
                <a:tab pos="228600" algn="l"/>
              </a:tabLst>
            </a:pPr>
            <a:r>
              <a:rPr lang="en-GB" sz="1600" dirty="0">
                <a:solidFill>
                  <a:srgbClr val="000000"/>
                </a:solidFill>
                <a:effectLst/>
                <a:ea typeface="Times New Roman" panose="02020603050405020304" pitchFamily="18" charset="0"/>
                <a:cs typeface="Symbol" panose="05050102010706020507" pitchFamily="18" charset="2"/>
              </a:rPr>
              <a:t>Across the school home learning tasks will be issued by Friday at the latest and need to be return the following Wednesday. This provides consistency and continuity across the whole school.</a:t>
            </a:r>
          </a:p>
          <a:p>
            <a:pPr lvl="0">
              <a:buSzPts val="1000"/>
              <a:buBlip>
                <a:blip r:embed="rId2"/>
              </a:buBlip>
              <a:tabLst>
                <a:tab pos="228600" algn="l"/>
              </a:tabLst>
            </a:pPr>
            <a:r>
              <a:rPr lang="en-GB" sz="1600" dirty="0">
                <a:solidFill>
                  <a:srgbClr val="000000"/>
                </a:solidFill>
                <a:ea typeface="Times New Roman" panose="02020603050405020304" pitchFamily="18" charset="0"/>
                <a:cs typeface="Symbol" panose="05050102010706020507" pitchFamily="18" charset="2"/>
              </a:rPr>
              <a:t>Each pupil is provided with a purple exercise book for completing homework in and a home school diary for recording reading in. </a:t>
            </a:r>
            <a:endParaRPr lang="en-GB" sz="1600" dirty="0">
              <a:solidFill>
                <a:srgbClr val="000000"/>
              </a:solidFill>
              <a:effectLst/>
              <a:ea typeface="Times New Roman" panose="02020603050405020304" pitchFamily="18" charset="0"/>
              <a:cs typeface="Symbol" panose="05050102010706020507" pitchFamily="18" charset="2"/>
            </a:endParaRPr>
          </a:p>
          <a:p>
            <a:pPr lvl="0">
              <a:buSzPts val="1000"/>
              <a:buBlip>
                <a:blip r:embed="rId2"/>
              </a:buBlip>
              <a:tabLst>
                <a:tab pos="228600" algn="l"/>
              </a:tabLst>
            </a:pPr>
            <a:r>
              <a:rPr lang="en-GB" sz="1600" dirty="0">
                <a:solidFill>
                  <a:srgbClr val="000000"/>
                </a:solidFill>
                <a:ea typeface="Times New Roman" panose="02020603050405020304" pitchFamily="18" charset="0"/>
                <a:cs typeface="Symbol" panose="05050102010706020507" pitchFamily="18" charset="2"/>
              </a:rPr>
              <a:t>All homework must be saved on the server ready for uploading onto the school website each Thursday (except for the topic grids which are uploaded at the start of each half term) </a:t>
            </a:r>
            <a:endParaRPr lang="en-GB" sz="1600" dirty="0">
              <a:effectLst/>
              <a:ea typeface="Times New Roman" panose="02020603050405020304" pitchFamily="18" charset="0"/>
              <a:cs typeface="Symbol" panose="05050102010706020507" pitchFamily="18" charset="2"/>
            </a:endParaRPr>
          </a:p>
          <a:p>
            <a:pPr lvl="0">
              <a:buSzPts val="1000"/>
              <a:buBlip>
                <a:blip r:embed="rId2"/>
              </a:buBlip>
              <a:tabLst>
                <a:tab pos="228600" algn="l"/>
              </a:tabLst>
            </a:pPr>
            <a:r>
              <a:rPr lang="en-GB" sz="1600" dirty="0">
                <a:solidFill>
                  <a:srgbClr val="000000"/>
                </a:solidFill>
                <a:ea typeface="Times New Roman" panose="02020603050405020304" pitchFamily="18" charset="0"/>
                <a:cs typeface="Symbol" panose="05050102010706020507" pitchFamily="18" charset="2"/>
              </a:rPr>
              <a:t>Each year group</a:t>
            </a:r>
            <a:r>
              <a:rPr lang="en-GB" sz="1600" dirty="0">
                <a:solidFill>
                  <a:srgbClr val="000000"/>
                </a:solidFill>
                <a:effectLst/>
                <a:ea typeface="Times New Roman" panose="02020603050405020304" pitchFamily="18" charset="0"/>
                <a:cs typeface="Symbol" panose="05050102010706020507" pitchFamily="18" charset="2"/>
              </a:rPr>
              <a:t> will provide a homework club </a:t>
            </a:r>
            <a:r>
              <a:rPr lang="en-GB" sz="1600" dirty="0">
                <a:solidFill>
                  <a:srgbClr val="000000"/>
                </a:solidFill>
                <a:ea typeface="Times New Roman" panose="02020603050405020304" pitchFamily="18" charset="0"/>
                <a:cs typeface="Symbol" panose="05050102010706020507" pitchFamily="18" charset="2"/>
              </a:rPr>
              <a:t>once</a:t>
            </a:r>
            <a:r>
              <a:rPr lang="en-GB" sz="1600" dirty="0">
                <a:solidFill>
                  <a:srgbClr val="000000"/>
                </a:solidFill>
                <a:effectLst/>
                <a:ea typeface="Times New Roman" panose="02020603050405020304" pitchFamily="18" charset="0"/>
                <a:cs typeface="Symbol" panose="05050102010706020507" pitchFamily="18" charset="2"/>
              </a:rPr>
              <a:t> a week to support children in completion of their homework. Currently, these are held at lunch times (usually mid week) and are run by a member of staff from each year group. </a:t>
            </a:r>
            <a:endParaRPr lang="en-GB" sz="1600" dirty="0">
              <a:effectLst/>
              <a:ea typeface="Times New Roman" panose="02020603050405020304" pitchFamily="18" charset="0"/>
              <a:cs typeface="Symbol" panose="05050102010706020507" pitchFamily="18" charset="2"/>
            </a:endParaRPr>
          </a:p>
          <a:p>
            <a:pPr lvl="0" algn="just">
              <a:buSzPts val="1000"/>
              <a:buBlip>
                <a:blip r:embed="rId2"/>
              </a:buBlip>
              <a:tabLst>
                <a:tab pos="180340" algn="l"/>
              </a:tabLst>
            </a:pPr>
            <a:r>
              <a:rPr lang="en-US" sz="1600" dirty="0">
                <a:effectLst/>
                <a:ea typeface="Times New Roman" panose="02020603050405020304" pitchFamily="18" charset="0"/>
                <a:cs typeface="Californian FB" panose="0207040306080B030204" pitchFamily="18" charset="0"/>
              </a:rPr>
              <a:t> Home School Diaries should be checked daily for parental comments. </a:t>
            </a:r>
            <a:endParaRPr lang="en-GB" sz="1600" dirty="0">
              <a:effectLst/>
              <a:ea typeface="Times New Roman" panose="02020603050405020304" pitchFamily="18" charset="0"/>
              <a:cs typeface="Symbol" panose="05050102010706020507" pitchFamily="18" charset="2"/>
            </a:endParaRPr>
          </a:p>
          <a:p>
            <a:pPr lvl="0" algn="just">
              <a:buSzPts val="1000"/>
              <a:buBlip>
                <a:blip r:embed="rId2"/>
              </a:buBlip>
              <a:tabLst>
                <a:tab pos="180340" algn="l"/>
              </a:tabLst>
            </a:pPr>
            <a:r>
              <a:rPr lang="en-US" sz="1600" dirty="0">
                <a:effectLst/>
                <a:ea typeface="Times New Roman" panose="02020603050405020304" pitchFamily="18" charset="0"/>
                <a:cs typeface="Californian FB" panose="0207040306080B030204" pitchFamily="18" charset="0"/>
              </a:rPr>
              <a:t> There is the expectation that home-school diaries should be signed by a member of staff on a weekly basis and if time appropriate, comments with regard to homework or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should also be noted.</a:t>
            </a:r>
            <a:endParaRPr lang="en-GB" sz="1600" dirty="0">
              <a:effectLst/>
              <a:ea typeface="Times New Roman" panose="02020603050405020304" pitchFamily="18" charset="0"/>
              <a:cs typeface="Symbol" panose="05050102010706020507" pitchFamily="18" charset="2"/>
            </a:endParaRPr>
          </a:p>
          <a:p>
            <a:pPr marL="342900" lvl="0" indent="-342900" algn="just">
              <a:buSzPts val="1000"/>
              <a:buFont typeface="Symbol" panose="05050102010706020507" pitchFamily="18" charset="2"/>
              <a:buChar char=""/>
              <a:tabLst>
                <a:tab pos="180340" algn="l"/>
              </a:tabLst>
            </a:pPr>
            <a:endParaRPr lang="en-GB" dirty="0"/>
          </a:p>
        </p:txBody>
      </p:sp>
      <p:pic>
        <p:nvPicPr>
          <p:cNvPr id="5" name="Picture 4">
            <a:extLst>
              <a:ext uri="{FF2B5EF4-FFF2-40B4-BE49-F238E27FC236}">
                <a16:creationId xmlns:a16="http://schemas.microsoft.com/office/drawing/2014/main" id="{9D85C302-8D3B-DB7C-47DD-77C13936FD9A}"/>
              </a:ext>
            </a:extLst>
          </p:cNvPr>
          <p:cNvPicPr>
            <a:picLocks noChangeAspect="1"/>
          </p:cNvPicPr>
          <p:nvPr/>
        </p:nvPicPr>
        <p:blipFill>
          <a:blip r:embed="rId3"/>
          <a:stretch>
            <a:fillRect/>
          </a:stretch>
        </p:blipFill>
        <p:spPr>
          <a:xfrm>
            <a:off x="94834" y="1172639"/>
            <a:ext cx="11702217" cy="416449"/>
          </a:xfrm>
          <a:prstGeom prst="rect">
            <a:avLst/>
          </a:prstGeom>
        </p:spPr>
      </p:pic>
      <p:sp>
        <p:nvSpPr>
          <p:cNvPr id="6" name="Rectangle: Rounded Corners 5">
            <a:hlinkClick r:id="rId4" action="ppaction://hlinksldjump"/>
            <a:extLst>
              <a:ext uri="{FF2B5EF4-FFF2-40B4-BE49-F238E27FC236}">
                <a16:creationId xmlns:a16="http://schemas.microsoft.com/office/drawing/2014/main" id="{DBC832EE-9BFB-5245-5F6F-EB7E4FF8C8E3}"/>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02266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69EF-F218-789D-0FA3-E1205DCF68AF}"/>
              </a:ext>
            </a:extLst>
          </p:cNvPr>
          <p:cNvSpPr>
            <a:spLocks noGrp="1"/>
          </p:cNvSpPr>
          <p:nvPr>
            <p:ph type="title"/>
          </p:nvPr>
        </p:nvSpPr>
        <p:spPr>
          <a:xfrm>
            <a:off x="-2753908" y="272919"/>
            <a:ext cx="10515600" cy="1325563"/>
          </a:xfrm>
        </p:spPr>
        <p:txBody>
          <a:bodyPr/>
          <a:lstStyle/>
          <a:p>
            <a:pPr algn="ctr"/>
            <a:r>
              <a:rPr lang="en-GB" dirty="0">
                <a:solidFill>
                  <a:schemeClr val="accent6">
                    <a:lumMod val="75000"/>
                  </a:schemeClr>
                </a:solidFill>
                <a:latin typeface="+mn-lt"/>
              </a:rPr>
              <a:t>Safeguarding</a:t>
            </a:r>
          </a:p>
        </p:txBody>
      </p:sp>
      <p:sp>
        <p:nvSpPr>
          <p:cNvPr id="3" name="Content Placeholder 2">
            <a:extLst>
              <a:ext uri="{FF2B5EF4-FFF2-40B4-BE49-F238E27FC236}">
                <a16:creationId xmlns:a16="http://schemas.microsoft.com/office/drawing/2014/main" id="{9A42808B-BECB-3BF8-4F18-D3DF5A9724FE}"/>
              </a:ext>
            </a:extLst>
          </p:cNvPr>
          <p:cNvSpPr>
            <a:spLocks noGrp="1"/>
          </p:cNvSpPr>
          <p:nvPr>
            <p:ph idx="1"/>
          </p:nvPr>
        </p:nvSpPr>
        <p:spPr>
          <a:xfrm>
            <a:off x="558821" y="2282150"/>
            <a:ext cx="10515600" cy="4351338"/>
          </a:xfrm>
        </p:spPr>
        <p:txBody>
          <a:bodyPr>
            <a:normAutofit fontScale="92500" lnSpcReduction="10000"/>
          </a:bodyPr>
          <a:lstStyle/>
          <a:p>
            <a:pPr marL="0" indent="0" algn="just">
              <a:buNone/>
            </a:pPr>
            <a:r>
              <a:rPr lang="en-US" sz="1800" dirty="0">
                <a:effectLst/>
                <a:latin typeface="Californian FB" panose="0207040306080B030204" pitchFamily="18" charset="0"/>
                <a:ea typeface="Times New Roman" panose="02020603050405020304" pitchFamily="18" charset="0"/>
                <a:cs typeface="Californian FB" panose="0207040306080B030204" pitchFamily="18" charset="0"/>
              </a:rPr>
              <a:t> </a:t>
            </a:r>
            <a:endParaRPr lang="en-GB" sz="1700" dirty="0">
              <a:effectLst/>
              <a:latin typeface="Times New Roman" panose="02020603050405020304" pitchFamily="18" charset="0"/>
              <a:ea typeface="Times New Roman" panose="02020603050405020304" pitchFamily="18" charset="0"/>
            </a:endParaRPr>
          </a:p>
          <a:p>
            <a:pPr algn="just">
              <a:buBlip>
                <a:blip r:embed="rId2"/>
              </a:buBlip>
            </a:pPr>
            <a:r>
              <a:rPr lang="en-US" sz="1700" dirty="0">
                <a:effectLst/>
                <a:ea typeface="Times New Roman" panose="02020603050405020304" pitchFamily="18" charset="0"/>
                <a:cs typeface="Californian FB" panose="0207040306080B030204" pitchFamily="18" charset="0"/>
              </a:rPr>
              <a:t>All staff must have the relevant DBS disclosure before they are able to work with children.</a:t>
            </a:r>
          </a:p>
          <a:p>
            <a:pPr algn="just">
              <a:buBlip>
                <a:blip r:embed="rId2"/>
              </a:buBlip>
            </a:pPr>
            <a:r>
              <a:rPr lang="en-US" sz="1700" dirty="0">
                <a:ea typeface="Times New Roman" panose="02020603050405020304" pitchFamily="18" charset="0"/>
              </a:rPr>
              <a:t>All staff must undertake essential induction training before starting to work with children. This includes: </a:t>
            </a:r>
          </a:p>
          <a:p>
            <a:pPr lvl="1" algn="just"/>
            <a:r>
              <a:rPr lang="en-US" sz="1700" dirty="0">
                <a:ea typeface="Times New Roman" panose="02020603050405020304" pitchFamily="18" charset="0"/>
              </a:rPr>
              <a:t>Reading this staff handbook </a:t>
            </a:r>
          </a:p>
          <a:p>
            <a:pPr lvl="1" algn="just"/>
            <a:r>
              <a:rPr lang="en-US" b="1" dirty="0">
                <a:solidFill>
                  <a:srgbClr val="FF0000"/>
                </a:solidFill>
                <a:effectLst/>
                <a:ea typeface="Times New Roman" panose="02020603050405020304" pitchFamily="18" charset="0"/>
              </a:rPr>
              <a:t>Reading</a:t>
            </a:r>
            <a:r>
              <a:rPr lang="en-US" b="1" dirty="0">
                <a:solidFill>
                  <a:srgbClr val="FF0000"/>
                </a:solidFill>
                <a:ea typeface="Times New Roman" panose="02020603050405020304" pitchFamily="18" charset="0"/>
              </a:rPr>
              <a:t> the </a:t>
            </a:r>
            <a:r>
              <a:rPr lang="en-US" b="1" dirty="0">
                <a:solidFill>
                  <a:srgbClr val="FF0000"/>
                </a:solidFill>
                <a:ea typeface="Times New Roman" panose="02020603050405020304" pitchFamily="18" charset="0"/>
                <a:hlinkClick r:id="rId3">
                  <a:extLst>
                    <a:ext uri="{A12FA001-AC4F-418D-AE19-62706E023703}">
                      <ahyp:hlinkClr xmlns:ahyp="http://schemas.microsoft.com/office/drawing/2018/hyperlinkcolor" val="tx"/>
                    </a:ext>
                  </a:extLst>
                </a:hlinkClick>
              </a:rPr>
              <a:t>Child Protection Policy</a:t>
            </a:r>
            <a:endParaRPr lang="en-US" b="1" dirty="0">
              <a:solidFill>
                <a:srgbClr val="FF0000"/>
              </a:solidFill>
              <a:ea typeface="Times New Roman" panose="02020603050405020304" pitchFamily="18" charset="0"/>
            </a:endParaRPr>
          </a:p>
          <a:p>
            <a:pPr lvl="1" algn="just"/>
            <a:r>
              <a:rPr lang="en-US" b="1" dirty="0">
                <a:solidFill>
                  <a:srgbClr val="FF0000"/>
                </a:solidFill>
                <a:ea typeface="Times New Roman" panose="02020603050405020304" pitchFamily="18" charset="0"/>
              </a:rPr>
              <a:t>Reading </a:t>
            </a:r>
            <a:r>
              <a:rPr lang="en-US" b="1" dirty="0">
                <a:solidFill>
                  <a:srgbClr val="FF0000"/>
                </a:solidFill>
                <a:ea typeface="Times New Roman" panose="02020603050405020304" pitchFamily="18" charset="0"/>
                <a:hlinkClick r:id="rId4">
                  <a:extLst>
                    <a:ext uri="{A12FA001-AC4F-418D-AE19-62706E023703}">
                      <ahyp:hlinkClr xmlns:ahyp="http://schemas.microsoft.com/office/drawing/2018/hyperlinkcolor" val="tx"/>
                    </a:ext>
                  </a:extLst>
                </a:hlinkClick>
              </a:rPr>
              <a:t>Keeping Children Safe in Education Document (KCSIE) </a:t>
            </a:r>
            <a:endParaRPr lang="en-US" b="1" dirty="0">
              <a:solidFill>
                <a:srgbClr val="FF0000"/>
              </a:solidFill>
              <a:ea typeface="Times New Roman" panose="02020603050405020304" pitchFamily="18" charset="0"/>
            </a:endParaRPr>
          </a:p>
          <a:p>
            <a:pPr lvl="1" algn="just"/>
            <a:r>
              <a:rPr lang="en-US" b="1" dirty="0">
                <a:solidFill>
                  <a:srgbClr val="FF0000"/>
                </a:solidFill>
                <a:effectLst/>
                <a:ea typeface="Times New Roman" panose="02020603050405020304" pitchFamily="18" charset="0"/>
              </a:rPr>
              <a:t>Reading the </a:t>
            </a:r>
            <a:r>
              <a:rPr lang="en-US" b="1" dirty="0">
                <a:solidFill>
                  <a:srgbClr val="FF0000"/>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Online Safety Policy </a:t>
            </a:r>
            <a:endParaRPr lang="en-US" b="1" dirty="0">
              <a:solidFill>
                <a:srgbClr val="FF0000"/>
              </a:solidFill>
              <a:effectLst/>
              <a:ea typeface="Times New Roman" panose="02020603050405020304" pitchFamily="18" charset="0"/>
            </a:endParaRPr>
          </a:p>
          <a:p>
            <a:pPr lvl="1" algn="just"/>
            <a:r>
              <a:rPr lang="en-US" b="1" dirty="0">
                <a:solidFill>
                  <a:srgbClr val="FF0000"/>
                </a:solidFill>
                <a:effectLst/>
                <a:ea typeface="Times New Roman" panose="02020603050405020304" pitchFamily="18" charset="0"/>
              </a:rPr>
              <a:t>Reading the </a:t>
            </a:r>
            <a:r>
              <a:rPr lang="en-US" b="1" dirty="0">
                <a:solidFill>
                  <a:srgbClr val="FF0000"/>
                </a:solidFill>
                <a:ea typeface="Times New Roman" panose="02020603050405020304" pitchFamily="18" charset="0"/>
                <a:hlinkClick r:id="rId6">
                  <a:extLst>
                    <a:ext uri="{A12FA001-AC4F-418D-AE19-62706E023703}">
                      <ahyp:hlinkClr xmlns:ahyp="http://schemas.microsoft.com/office/drawing/2018/hyperlinkcolor" val="tx"/>
                    </a:ext>
                  </a:extLst>
                </a:hlinkClick>
              </a:rPr>
              <a:t>Data Protection</a:t>
            </a:r>
            <a:r>
              <a:rPr lang="en-US" b="1" dirty="0">
                <a:solidFill>
                  <a:srgbClr val="FF000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 Policy </a:t>
            </a:r>
            <a:endParaRPr lang="en-US" b="1" dirty="0">
              <a:solidFill>
                <a:srgbClr val="FF0000"/>
              </a:solidFill>
              <a:effectLst/>
              <a:ea typeface="Times New Roman" panose="02020603050405020304" pitchFamily="18" charset="0"/>
            </a:endParaRPr>
          </a:p>
          <a:p>
            <a:pPr lvl="1" algn="just"/>
            <a:r>
              <a:rPr lang="en-US" sz="1700" dirty="0">
                <a:ea typeface="Times New Roman" panose="02020603050405020304" pitchFamily="18" charset="0"/>
              </a:rPr>
              <a:t>Having an induction meeting to discuss queries and plan further support and training required. </a:t>
            </a:r>
            <a:endParaRPr lang="en-GB" sz="1700" dirty="0">
              <a:effectLst/>
              <a:ea typeface="Times New Roman" panose="02020603050405020304" pitchFamily="18" charset="0"/>
            </a:endParaRPr>
          </a:p>
          <a:p>
            <a:pPr algn="just">
              <a:buBlip>
                <a:blip r:embed="rId2"/>
              </a:buBlip>
            </a:pPr>
            <a:r>
              <a:rPr lang="en-US" sz="1700" dirty="0">
                <a:ea typeface="Times New Roman" panose="02020603050405020304" pitchFamily="18" charset="0"/>
                <a:cs typeface="Californian FB" panose="0207040306080B030204" pitchFamily="18" charset="0"/>
              </a:rPr>
              <a:t>All </a:t>
            </a:r>
            <a:r>
              <a:rPr lang="en-US" sz="1700" dirty="0">
                <a:effectLst/>
                <a:ea typeface="Times New Roman" panose="02020603050405020304" pitchFamily="18" charset="0"/>
                <a:cs typeface="Californian FB" panose="0207040306080B030204" pitchFamily="18" charset="0"/>
              </a:rPr>
              <a:t>members of staff have a duty of care to immediately report any wellbeing and safeguarding concerns, no matter how small, to the Designated Senior Person (DSP) </a:t>
            </a:r>
            <a:r>
              <a:rPr lang="en-US" sz="1700" dirty="0" err="1">
                <a:ea typeface="Times New Roman" panose="02020603050405020304" pitchFamily="18" charset="0"/>
                <a:cs typeface="Californian FB" panose="0207040306080B030204" pitchFamily="18" charset="0"/>
              </a:rPr>
              <a:t>Mrs</a:t>
            </a:r>
            <a:r>
              <a:rPr lang="en-US" sz="1700" dirty="0">
                <a:ea typeface="Times New Roman" panose="02020603050405020304" pitchFamily="18" charset="0"/>
                <a:cs typeface="Californian FB" panose="0207040306080B030204" pitchFamily="18" charset="0"/>
              </a:rPr>
              <a:t> Sue </a:t>
            </a:r>
            <a:r>
              <a:rPr lang="en-US" sz="1700" dirty="0" err="1">
                <a:ea typeface="Times New Roman" panose="02020603050405020304" pitchFamily="18" charset="0"/>
                <a:cs typeface="Californian FB" panose="0207040306080B030204" pitchFamily="18" charset="0"/>
              </a:rPr>
              <a:t>Willans</a:t>
            </a:r>
            <a:r>
              <a:rPr lang="en-US" sz="1700" dirty="0">
                <a:ea typeface="Times New Roman" panose="02020603050405020304" pitchFamily="18" charset="0"/>
                <a:cs typeface="Californian FB" panose="0207040306080B030204" pitchFamily="18" charset="0"/>
              </a:rPr>
              <a:t>,</a:t>
            </a:r>
            <a:r>
              <a:rPr lang="en-US" sz="1700" dirty="0">
                <a:effectLst/>
                <a:ea typeface="Times New Roman" panose="02020603050405020304" pitchFamily="18" charset="0"/>
                <a:cs typeface="Californian FB" panose="0207040306080B030204" pitchFamily="18" charset="0"/>
              </a:rPr>
              <a:t> or a Deputy DSP (Sarah Inman or </a:t>
            </a:r>
            <a:r>
              <a:rPr lang="en-US" sz="1700" dirty="0">
                <a:ea typeface="Times New Roman" panose="02020603050405020304" pitchFamily="18" charset="0"/>
                <a:cs typeface="Californian FB" panose="0207040306080B030204" pitchFamily="18" charset="0"/>
              </a:rPr>
              <a:t>Charlotte </a:t>
            </a:r>
            <a:r>
              <a:rPr lang="en-US" sz="1700" dirty="0" err="1">
                <a:ea typeface="Times New Roman" panose="02020603050405020304" pitchFamily="18" charset="0"/>
                <a:cs typeface="Californian FB" panose="0207040306080B030204" pitchFamily="18" charset="0"/>
              </a:rPr>
              <a:t>Pocock</a:t>
            </a:r>
            <a:r>
              <a:rPr lang="en-US" sz="1700" dirty="0">
                <a:ea typeface="Times New Roman" panose="02020603050405020304" pitchFamily="18" charset="0"/>
                <a:cs typeface="Californian FB" panose="0207040306080B030204" pitchFamily="18" charset="0"/>
              </a:rPr>
              <a:t>). </a:t>
            </a:r>
          </a:p>
          <a:p>
            <a:pPr algn="just">
              <a:buBlip>
                <a:blip r:embed="rId2"/>
              </a:buBlip>
            </a:pPr>
            <a:r>
              <a:rPr lang="en-US" sz="1700" dirty="0"/>
              <a:t>Every member of staff will be issued with a CPOMs account. All concerns must be logged on CPOMs within 24 hours. </a:t>
            </a:r>
          </a:p>
          <a:p>
            <a:pPr>
              <a:buBlip>
                <a:blip r:embed="rId2"/>
              </a:buBlip>
            </a:pPr>
            <a:r>
              <a:rPr lang="en-US" sz="1700" dirty="0"/>
              <a:t>Every member of staff will be required to undertake annual Safeguarding training (which includes Prevent                                and online safety elements). </a:t>
            </a:r>
            <a:endParaRPr lang="en-GB" sz="1700" dirty="0"/>
          </a:p>
        </p:txBody>
      </p:sp>
      <p:pic>
        <p:nvPicPr>
          <p:cNvPr id="4" name="Picture 3">
            <a:extLst>
              <a:ext uri="{FF2B5EF4-FFF2-40B4-BE49-F238E27FC236}">
                <a16:creationId xmlns:a16="http://schemas.microsoft.com/office/drawing/2014/main" id="{6321E1D7-B1F0-E8D0-044B-B32A4E4161FD}"/>
              </a:ext>
            </a:extLst>
          </p:cNvPr>
          <p:cNvPicPr>
            <a:picLocks noChangeAspect="1"/>
          </p:cNvPicPr>
          <p:nvPr/>
        </p:nvPicPr>
        <p:blipFill>
          <a:blip r:embed="rId7"/>
          <a:stretch>
            <a:fillRect/>
          </a:stretch>
        </p:blipFill>
        <p:spPr>
          <a:xfrm>
            <a:off x="134269" y="1482463"/>
            <a:ext cx="11702217" cy="416449"/>
          </a:xfrm>
          <a:prstGeom prst="rect">
            <a:avLst/>
          </a:prstGeom>
        </p:spPr>
      </p:pic>
      <p:sp>
        <p:nvSpPr>
          <p:cNvPr id="7" name="Rectangle 6">
            <a:extLst>
              <a:ext uri="{FF2B5EF4-FFF2-40B4-BE49-F238E27FC236}">
                <a16:creationId xmlns:a16="http://schemas.microsoft.com/office/drawing/2014/main" id="{DA9F9D54-6C2B-141F-E461-A66EE779BE29}"/>
              </a:ext>
            </a:extLst>
          </p:cNvPr>
          <p:cNvSpPr/>
          <p:nvPr/>
        </p:nvSpPr>
        <p:spPr>
          <a:xfrm>
            <a:off x="6997721" y="388937"/>
            <a:ext cx="4076700" cy="21209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hlinkClick r:id="rId8"/>
            </a:endParaRPr>
          </a:p>
          <a:p>
            <a:pPr algn="ctr"/>
            <a:endParaRPr lang="en-GB" sz="2400" dirty="0">
              <a:hlinkClick r:id="rId8"/>
            </a:endParaRPr>
          </a:p>
          <a:p>
            <a:pPr algn="ctr"/>
            <a:endParaRPr lang="en-GB" sz="2400" dirty="0">
              <a:hlinkClick r:id="rId8"/>
            </a:endParaRPr>
          </a:p>
          <a:p>
            <a:pPr algn="ctr"/>
            <a:r>
              <a:rPr lang="en-GB" sz="2400" dirty="0">
                <a:hlinkClick r:id="rId8"/>
              </a:rPr>
              <a:t>https://pixmorejun.cpoms.net/</a:t>
            </a:r>
            <a:r>
              <a:rPr lang="en-GB" sz="2400" dirty="0"/>
              <a:t> </a:t>
            </a:r>
          </a:p>
        </p:txBody>
      </p:sp>
      <p:pic>
        <p:nvPicPr>
          <p:cNvPr id="6" name="Picture 5">
            <a:extLst>
              <a:ext uri="{FF2B5EF4-FFF2-40B4-BE49-F238E27FC236}">
                <a16:creationId xmlns:a16="http://schemas.microsoft.com/office/drawing/2014/main" id="{BD2C9540-D9FD-C5EC-95BE-B21BFF87AEE3}"/>
              </a:ext>
            </a:extLst>
          </p:cNvPr>
          <p:cNvPicPr>
            <a:picLocks noChangeAspect="1"/>
          </p:cNvPicPr>
          <p:nvPr/>
        </p:nvPicPr>
        <p:blipFill>
          <a:blip r:embed="rId9"/>
          <a:stretch>
            <a:fillRect/>
          </a:stretch>
        </p:blipFill>
        <p:spPr>
          <a:xfrm>
            <a:off x="7761692" y="519112"/>
            <a:ext cx="2548758" cy="1171575"/>
          </a:xfrm>
          <a:prstGeom prst="rect">
            <a:avLst/>
          </a:prstGeom>
        </p:spPr>
      </p:pic>
      <p:sp>
        <p:nvSpPr>
          <p:cNvPr id="5" name="Rectangle: Rounded Corners 4">
            <a:hlinkClick r:id="rId10" action="ppaction://hlinksldjump"/>
            <a:extLst>
              <a:ext uri="{FF2B5EF4-FFF2-40B4-BE49-F238E27FC236}">
                <a16:creationId xmlns:a16="http://schemas.microsoft.com/office/drawing/2014/main" id="{57470C95-15C5-021D-672C-E69760009982}"/>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03927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4090-9812-0ADA-8F6D-B833B499304D}"/>
              </a:ext>
            </a:extLst>
          </p:cNvPr>
          <p:cNvSpPr>
            <a:spLocks noGrp="1"/>
          </p:cNvSpPr>
          <p:nvPr>
            <p:ph type="title"/>
          </p:nvPr>
        </p:nvSpPr>
        <p:spPr>
          <a:xfrm>
            <a:off x="688142" y="55300"/>
            <a:ext cx="10515600" cy="1325563"/>
          </a:xfrm>
        </p:spPr>
        <p:txBody>
          <a:bodyPr/>
          <a:lstStyle/>
          <a:p>
            <a:r>
              <a:rPr lang="en-US" dirty="0">
                <a:solidFill>
                  <a:schemeClr val="accent6">
                    <a:lumMod val="75000"/>
                  </a:schemeClr>
                </a:solidFill>
                <a:latin typeface="+mn-lt"/>
              </a:rPr>
              <a:t>Promoting the curriculum and learning</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9E2A1D69-CC4B-E90C-7C02-66DCD40E193A}"/>
              </a:ext>
            </a:extLst>
          </p:cNvPr>
          <p:cNvSpPr>
            <a:spLocks noGrp="1"/>
          </p:cNvSpPr>
          <p:nvPr>
            <p:ph idx="1"/>
          </p:nvPr>
        </p:nvSpPr>
        <p:spPr/>
        <p:txBody>
          <a:bodyPr>
            <a:normAutofit lnSpcReduction="10000"/>
          </a:bodyPr>
          <a:lstStyle/>
          <a:p>
            <a:pPr marL="0" indent="0">
              <a:buNone/>
            </a:pPr>
            <a:r>
              <a:rPr lang="en-US" sz="1600" dirty="0"/>
              <a:t>To promote the curriculum and learning Pixmore use a range of communication with parents/carers including:</a:t>
            </a:r>
          </a:p>
          <a:p>
            <a:pPr marL="0" indent="0">
              <a:buNone/>
            </a:pPr>
            <a:r>
              <a:rPr lang="en-US" sz="1600" dirty="0"/>
              <a:t> </a:t>
            </a:r>
          </a:p>
          <a:p>
            <a:pPr>
              <a:buBlip>
                <a:blip r:embed="rId2"/>
              </a:buBlip>
            </a:pPr>
            <a:r>
              <a:rPr lang="en-US" sz="1600" b="1" dirty="0"/>
              <a:t>School Prospectus- </a:t>
            </a:r>
            <a:r>
              <a:rPr lang="en-US" sz="1600" dirty="0"/>
              <a:t>Updated annually for new prospective parents</a:t>
            </a:r>
          </a:p>
          <a:p>
            <a:pPr>
              <a:buBlip>
                <a:blip r:embed="rId2"/>
              </a:buBlip>
            </a:pPr>
            <a:r>
              <a:rPr lang="en-US" sz="1600" b="1" dirty="0"/>
              <a:t>School Website </a:t>
            </a:r>
            <a:r>
              <a:rPr lang="en-US" sz="1600" dirty="0"/>
              <a:t>– year group web page updated termly/half termly and curriculum pages updated as and when</a:t>
            </a:r>
          </a:p>
          <a:p>
            <a:pPr>
              <a:buBlip>
                <a:blip r:embed="rId2"/>
              </a:buBlip>
            </a:pPr>
            <a:r>
              <a:rPr lang="en-US" sz="1600" b="1" dirty="0"/>
              <a:t>Year Group Curriculum Map- </a:t>
            </a:r>
            <a:r>
              <a:rPr lang="en-US" sz="1600" dirty="0"/>
              <a:t>Uploaded annually to the school website </a:t>
            </a:r>
          </a:p>
          <a:p>
            <a:pPr>
              <a:buBlip>
                <a:blip r:embed="rId2"/>
              </a:buBlip>
            </a:pPr>
            <a:r>
              <a:rPr lang="en-US" sz="1600" b="1" dirty="0"/>
              <a:t>Curriculum Leaflets- </a:t>
            </a:r>
            <a:r>
              <a:rPr lang="en-US" sz="1600" dirty="0"/>
              <a:t>Sent home termly and uploaded to the school website  </a:t>
            </a:r>
          </a:p>
          <a:p>
            <a:pPr>
              <a:buBlip>
                <a:blip r:embed="rId2"/>
              </a:buBlip>
            </a:pPr>
            <a:r>
              <a:rPr lang="en-US" sz="1600" b="1" dirty="0"/>
              <a:t>School Facebook page -</a:t>
            </a:r>
            <a:r>
              <a:rPr lang="en-US" sz="1600" dirty="0"/>
              <a:t>Each year group is expected to post at least once a week </a:t>
            </a:r>
          </a:p>
          <a:p>
            <a:pPr>
              <a:buBlip>
                <a:blip r:embed="rId2"/>
              </a:buBlip>
            </a:pPr>
            <a:r>
              <a:rPr lang="en-US" sz="1600" b="1" dirty="0" err="1"/>
              <a:t>Marvellous</a:t>
            </a:r>
            <a:r>
              <a:rPr lang="en-US" sz="1600" b="1" dirty="0"/>
              <a:t> Me – </a:t>
            </a:r>
            <a:r>
              <a:rPr lang="en-US" sz="1600" dirty="0"/>
              <a:t>Used to send digital badges celebrating learning home</a:t>
            </a:r>
          </a:p>
          <a:p>
            <a:pPr>
              <a:buBlip>
                <a:blip r:embed="rId2"/>
              </a:buBlip>
            </a:pPr>
            <a:r>
              <a:rPr lang="en-US" sz="1600" b="1" dirty="0"/>
              <a:t>Meet the teacher- </a:t>
            </a:r>
            <a:r>
              <a:rPr lang="en-US" sz="1600" dirty="0"/>
              <a:t>Parent meeting introducing the year group curriculum (Autumn Term) </a:t>
            </a:r>
          </a:p>
          <a:p>
            <a:pPr>
              <a:buBlip>
                <a:blip r:embed="rId2"/>
              </a:buBlip>
            </a:pPr>
            <a:r>
              <a:rPr lang="en-US" sz="1600" b="1" dirty="0"/>
              <a:t>Parents evenings – </a:t>
            </a:r>
            <a:r>
              <a:rPr lang="en-US" sz="1600" dirty="0"/>
              <a:t>Held twice a year (Autumn and Spring Term)  </a:t>
            </a:r>
          </a:p>
          <a:p>
            <a:pPr>
              <a:buBlip>
                <a:blip r:embed="rId2"/>
              </a:buBlip>
            </a:pPr>
            <a:r>
              <a:rPr lang="en-US" sz="1600" b="1" dirty="0"/>
              <a:t>Open afternoons- </a:t>
            </a:r>
            <a:r>
              <a:rPr lang="en-US" sz="1600" dirty="0"/>
              <a:t>Held twice a year (Spring and Summer Term)  </a:t>
            </a:r>
          </a:p>
          <a:p>
            <a:pPr>
              <a:buBlip>
                <a:blip r:embed="rId2"/>
              </a:buBlip>
            </a:pPr>
            <a:r>
              <a:rPr lang="en-US" sz="1600" b="1" dirty="0"/>
              <a:t>School reports- </a:t>
            </a:r>
            <a:r>
              <a:rPr lang="en-US" sz="1600" dirty="0"/>
              <a:t>Written and sent home in the Spring Term </a:t>
            </a:r>
          </a:p>
          <a:p>
            <a:pPr>
              <a:buBlip>
                <a:blip r:embed="rId2"/>
              </a:buBlip>
            </a:pPr>
            <a:r>
              <a:rPr lang="en-US" sz="1600" b="1" dirty="0"/>
              <a:t>Year group assemblies- </a:t>
            </a:r>
            <a:r>
              <a:rPr lang="en-US" sz="1600" dirty="0"/>
              <a:t>Held termly </a:t>
            </a:r>
          </a:p>
          <a:p>
            <a:endParaRPr lang="en-GB" dirty="0"/>
          </a:p>
        </p:txBody>
      </p:sp>
      <p:pic>
        <p:nvPicPr>
          <p:cNvPr id="4" name="Picture 3">
            <a:extLst>
              <a:ext uri="{FF2B5EF4-FFF2-40B4-BE49-F238E27FC236}">
                <a16:creationId xmlns:a16="http://schemas.microsoft.com/office/drawing/2014/main" id="{E98D463D-1CF4-BAC6-F648-3911024114D5}"/>
              </a:ext>
            </a:extLst>
          </p:cNvPr>
          <p:cNvPicPr>
            <a:picLocks noChangeAspect="1"/>
          </p:cNvPicPr>
          <p:nvPr/>
        </p:nvPicPr>
        <p:blipFill>
          <a:blip r:embed="rId3"/>
          <a:stretch>
            <a:fillRect/>
          </a:stretch>
        </p:blipFill>
        <p:spPr>
          <a:xfrm>
            <a:off x="94834" y="1172639"/>
            <a:ext cx="11702217" cy="416449"/>
          </a:xfrm>
          <a:prstGeom prst="rect">
            <a:avLst/>
          </a:prstGeom>
        </p:spPr>
      </p:pic>
      <p:sp>
        <p:nvSpPr>
          <p:cNvPr id="5" name="Rectangle: Rounded Corners 4">
            <a:hlinkClick r:id="rId4" action="ppaction://hlinksldjump"/>
            <a:extLst>
              <a:ext uri="{FF2B5EF4-FFF2-40B4-BE49-F238E27FC236}">
                <a16:creationId xmlns:a16="http://schemas.microsoft.com/office/drawing/2014/main" id="{755D0FE6-92C5-F65D-8AB9-4EA74038F8B1}"/>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688508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FA48-F6AD-AED7-976C-3EDF19CA5574}"/>
              </a:ext>
            </a:extLst>
          </p:cNvPr>
          <p:cNvSpPr>
            <a:spLocks noGrp="1"/>
          </p:cNvSpPr>
          <p:nvPr>
            <p:ph type="title"/>
          </p:nvPr>
        </p:nvSpPr>
        <p:spPr>
          <a:xfrm>
            <a:off x="838200" y="55300"/>
            <a:ext cx="10515600" cy="1325563"/>
          </a:xfrm>
        </p:spPr>
        <p:txBody>
          <a:bodyPr/>
          <a:lstStyle/>
          <a:p>
            <a:r>
              <a:rPr lang="en-US" dirty="0">
                <a:solidFill>
                  <a:schemeClr val="accent6">
                    <a:lumMod val="75000"/>
                  </a:schemeClr>
                </a:solidFill>
                <a:latin typeface="+mn-lt"/>
              </a:rPr>
              <a:t>British Values  </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BDF7485D-553C-9626-2D53-D223D6D5C0C4}"/>
              </a:ext>
            </a:extLst>
          </p:cNvPr>
          <p:cNvSpPr>
            <a:spLocks noGrp="1"/>
          </p:cNvSpPr>
          <p:nvPr>
            <p:ph idx="1"/>
          </p:nvPr>
        </p:nvSpPr>
        <p:spPr>
          <a:xfrm>
            <a:off x="838200" y="2017983"/>
            <a:ext cx="10636250" cy="3962278"/>
          </a:xfrm>
        </p:spPr>
        <p:txBody>
          <a:bodyPr>
            <a:normAutofit/>
          </a:bodyPr>
          <a:lstStyle/>
          <a:p>
            <a:pPr>
              <a:buBlip>
                <a:blip r:embed="rId2"/>
              </a:buBlip>
            </a:pPr>
            <a:r>
              <a:rPr lang="en-US" sz="1600" dirty="0"/>
              <a:t>The promotion of British Values is threaded throughout our curriculum. One of the ways we promote democracy in school is by electing class representatives for various roles. We also have other roles available for pupils to undertake to help develop a sense of responsibility and teamwork. These include: </a:t>
            </a:r>
          </a:p>
          <a:p>
            <a:pPr marL="0" indent="0">
              <a:buNone/>
            </a:pPr>
            <a:r>
              <a:rPr lang="en-US" dirty="0"/>
              <a:t> </a:t>
            </a:r>
            <a:endParaRPr lang="en-GB" dirty="0"/>
          </a:p>
        </p:txBody>
      </p:sp>
      <p:pic>
        <p:nvPicPr>
          <p:cNvPr id="4" name="Picture 3">
            <a:extLst>
              <a:ext uri="{FF2B5EF4-FFF2-40B4-BE49-F238E27FC236}">
                <a16:creationId xmlns:a16="http://schemas.microsoft.com/office/drawing/2014/main" id="{B75A41E2-6661-09EF-FCAC-C832E8A41880}"/>
              </a:ext>
            </a:extLst>
          </p:cNvPr>
          <p:cNvPicPr>
            <a:picLocks noChangeAspect="1"/>
          </p:cNvPicPr>
          <p:nvPr/>
        </p:nvPicPr>
        <p:blipFill>
          <a:blip r:embed="rId3"/>
          <a:stretch>
            <a:fillRect/>
          </a:stretch>
        </p:blipFill>
        <p:spPr>
          <a:xfrm>
            <a:off x="94834" y="1172639"/>
            <a:ext cx="11702217" cy="416449"/>
          </a:xfrm>
          <a:prstGeom prst="rect">
            <a:avLst/>
          </a:prstGeom>
        </p:spPr>
      </p:pic>
      <p:pic>
        <p:nvPicPr>
          <p:cNvPr id="6" name="Picture 5">
            <a:extLst>
              <a:ext uri="{FF2B5EF4-FFF2-40B4-BE49-F238E27FC236}">
                <a16:creationId xmlns:a16="http://schemas.microsoft.com/office/drawing/2014/main" id="{20F0BE9A-9DB3-A960-66CE-99F4185DE74A}"/>
              </a:ext>
            </a:extLst>
          </p:cNvPr>
          <p:cNvPicPr>
            <a:picLocks noChangeAspect="1"/>
          </p:cNvPicPr>
          <p:nvPr/>
        </p:nvPicPr>
        <p:blipFill>
          <a:blip r:embed="rId4"/>
          <a:stretch>
            <a:fillRect/>
          </a:stretch>
        </p:blipFill>
        <p:spPr>
          <a:xfrm>
            <a:off x="6591300" y="338817"/>
            <a:ext cx="4722812" cy="1509352"/>
          </a:xfrm>
          <a:prstGeom prst="rect">
            <a:avLst/>
          </a:prstGeom>
        </p:spPr>
      </p:pic>
      <p:sp>
        <p:nvSpPr>
          <p:cNvPr id="7" name="Rectangle 6">
            <a:extLst>
              <a:ext uri="{FF2B5EF4-FFF2-40B4-BE49-F238E27FC236}">
                <a16:creationId xmlns:a16="http://schemas.microsoft.com/office/drawing/2014/main" id="{1842BEA4-D353-691B-0EA6-155F060B6BF4}"/>
              </a:ext>
            </a:extLst>
          </p:cNvPr>
          <p:cNvSpPr/>
          <p:nvPr/>
        </p:nvSpPr>
        <p:spPr>
          <a:xfrm>
            <a:off x="838200" y="2950297"/>
            <a:ext cx="3225800" cy="17063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School </a:t>
            </a:r>
            <a:r>
              <a:rPr lang="en-US" sz="1600" b="1" u="sng" dirty="0" err="1">
                <a:solidFill>
                  <a:schemeClr val="tx1"/>
                </a:solidFill>
              </a:rPr>
              <a:t>councillors</a:t>
            </a:r>
            <a:r>
              <a:rPr lang="en-US" sz="1600" b="1" u="sng" dirty="0">
                <a:solidFill>
                  <a:schemeClr val="tx1"/>
                </a:solidFill>
              </a:rPr>
              <a:t> </a:t>
            </a:r>
          </a:p>
          <a:p>
            <a:pPr marL="285750" indent="-285750" algn="ctr">
              <a:buFontTx/>
              <a:buChar char="-"/>
            </a:pPr>
            <a:r>
              <a:rPr lang="en-US" sz="1600" dirty="0">
                <a:solidFill>
                  <a:schemeClr val="tx1"/>
                </a:solidFill>
              </a:rPr>
              <a:t>2 per class elected</a:t>
            </a:r>
          </a:p>
          <a:p>
            <a:pPr marL="285750" indent="-285750" algn="ctr">
              <a:buFontTx/>
              <a:buChar char="-"/>
            </a:pPr>
            <a:r>
              <a:rPr lang="en-US" sz="1600" dirty="0">
                <a:solidFill>
                  <a:schemeClr val="tx1"/>
                </a:solidFill>
              </a:rPr>
              <a:t>Help gather pupil opinions and </a:t>
            </a:r>
            <a:r>
              <a:rPr lang="en-US" sz="1600" dirty="0" err="1">
                <a:solidFill>
                  <a:schemeClr val="tx1"/>
                </a:solidFill>
              </a:rPr>
              <a:t>organise</a:t>
            </a:r>
            <a:r>
              <a:rPr lang="en-US" sz="1600" dirty="0">
                <a:solidFill>
                  <a:schemeClr val="tx1"/>
                </a:solidFill>
              </a:rPr>
              <a:t> and run events </a:t>
            </a:r>
            <a:endParaRPr lang="en-GB" sz="1600" dirty="0">
              <a:solidFill>
                <a:schemeClr val="tx1"/>
              </a:solidFill>
            </a:endParaRPr>
          </a:p>
        </p:txBody>
      </p:sp>
      <p:sp>
        <p:nvSpPr>
          <p:cNvPr id="8" name="Rectangle 7">
            <a:extLst>
              <a:ext uri="{FF2B5EF4-FFF2-40B4-BE49-F238E27FC236}">
                <a16:creationId xmlns:a16="http://schemas.microsoft.com/office/drawing/2014/main" id="{772BE1F0-431D-7C09-B8B0-645DE0799428}"/>
              </a:ext>
            </a:extLst>
          </p:cNvPr>
          <p:cNvSpPr/>
          <p:nvPr/>
        </p:nvSpPr>
        <p:spPr>
          <a:xfrm>
            <a:off x="4543425" y="2965508"/>
            <a:ext cx="3225800" cy="17063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Digital Leaders</a:t>
            </a:r>
          </a:p>
          <a:p>
            <a:pPr marL="285750" indent="-285750" algn="ctr">
              <a:buFontTx/>
              <a:buChar char="-"/>
            </a:pPr>
            <a:r>
              <a:rPr lang="en-US" sz="1600" dirty="0">
                <a:solidFill>
                  <a:schemeClr val="tx1"/>
                </a:solidFill>
              </a:rPr>
              <a:t>2 per class elected</a:t>
            </a:r>
          </a:p>
          <a:p>
            <a:pPr marL="285750" indent="-285750" algn="ctr">
              <a:buFontTx/>
              <a:buChar char="-"/>
            </a:pPr>
            <a:r>
              <a:rPr lang="en-US" sz="1600" dirty="0">
                <a:solidFill>
                  <a:schemeClr val="tx1"/>
                </a:solidFill>
              </a:rPr>
              <a:t>Help  promote safety and look after computing equipment </a:t>
            </a:r>
            <a:endParaRPr lang="en-GB" sz="1600" dirty="0">
              <a:solidFill>
                <a:schemeClr val="tx1"/>
              </a:solidFill>
            </a:endParaRPr>
          </a:p>
        </p:txBody>
      </p:sp>
      <p:sp>
        <p:nvSpPr>
          <p:cNvPr id="9" name="Rectangle 8">
            <a:extLst>
              <a:ext uri="{FF2B5EF4-FFF2-40B4-BE49-F238E27FC236}">
                <a16:creationId xmlns:a16="http://schemas.microsoft.com/office/drawing/2014/main" id="{7731C9F7-DA0F-FBD0-FED7-7182B7F342EB}"/>
              </a:ext>
            </a:extLst>
          </p:cNvPr>
          <p:cNvSpPr/>
          <p:nvPr/>
        </p:nvSpPr>
        <p:spPr>
          <a:xfrm>
            <a:off x="8248650" y="2950297"/>
            <a:ext cx="3225800" cy="17367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House Captains</a:t>
            </a:r>
          </a:p>
          <a:p>
            <a:pPr marL="285750" indent="-285750" algn="ctr">
              <a:buFontTx/>
              <a:buChar char="-"/>
            </a:pPr>
            <a:r>
              <a:rPr lang="en-US" sz="1600" dirty="0">
                <a:solidFill>
                  <a:schemeClr val="tx1"/>
                </a:solidFill>
              </a:rPr>
              <a:t>2 per house in Year 6 elected</a:t>
            </a:r>
          </a:p>
          <a:p>
            <a:pPr marL="285750" indent="-285750" algn="ctr">
              <a:buFontTx/>
              <a:buChar char="-"/>
            </a:pPr>
            <a:r>
              <a:rPr lang="en-US" sz="1600" dirty="0">
                <a:solidFill>
                  <a:schemeClr val="tx1"/>
                </a:solidFill>
              </a:rPr>
              <a:t>Role models for the Pixmore Way and PLP </a:t>
            </a:r>
          </a:p>
          <a:p>
            <a:pPr marL="285750" indent="-285750" algn="ctr">
              <a:buFontTx/>
              <a:buChar char="-"/>
            </a:pPr>
            <a:r>
              <a:rPr lang="en-US" sz="1600" dirty="0">
                <a:solidFill>
                  <a:schemeClr val="tx1"/>
                </a:solidFill>
              </a:rPr>
              <a:t>Help </a:t>
            </a:r>
            <a:r>
              <a:rPr lang="en-US" sz="1600" dirty="0" err="1">
                <a:solidFill>
                  <a:schemeClr val="tx1"/>
                </a:solidFill>
              </a:rPr>
              <a:t>organise</a:t>
            </a:r>
            <a:r>
              <a:rPr lang="en-US" sz="1600" dirty="0">
                <a:solidFill>
                  <a:schemeClr val="tx1"/>
                </a:solidFill>
              </a:rPr>
              <a:t> and run house competitions </a:t>
            </a:r>
            <a:endParaRPr lang="en-GB" sz="1600" dirty="0">
              <a:solidFill>
                <a:schemeClr val="tx1"/>
              </a:solidFill>
            </a:endParaRPr>
          </a:p>
        </p:txBody>
      </p:sp>
      <p:sp>
        <p:nvSpPr>
          <p:cNvPr id="10" name="Rectangle 9">
            <a:extLst>
              <a:ext uri="{FF2B5EF4-FFF2-40B4-BE49-F238E27FC236}">
                <a16:creationId xmlns:a16="http://schemas.microsoft.com/office/drawing/2014/main" id="{776E249B-A5BB-9A23-349D-B3FF913149B7}"/>
              </a:ext>
            </a:extLst>
          </p:cNvPr>
          <p:cNvSpPr/>
          <p:nvPr/>
        </p:nvSpPr>
        <p:spPr>
          <a:xfrm>
            <a:off x="838200" y="4922880"/>
            <a:ext cx="3225800" cy="17063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u="sng" dirty="0">
                <a:solidFill>
                  <a:schemeClr val="tx1"/>
                </a:solidFill>
              </a:rPr>
              <a:t>Eco Council </a:t>
            </a:r>
          </a:p>
          <a:p>
            <a:pPr algn="ctr"/>
            <a:r>
              <a:rPr lang="en-US" sz="1600" dirty="0">
                <a:solidFill>
                  <a:schemeClr val="tx1"/>
                </a:solidFill>
              </a:rPr>
              <a:t>-2 per class elected </a:t>
            </a:r>
          </a:p>
          <a:p>
            <a:pPr algn="ctr"/>
            <a:r>
              <a:rPr lang="en-US" sz="1600" dirty="0">
                <a:solidFill>
                  <a:schemeClr val="tx1"/>
                </a:solidFill>
              </a:rPr>
              <a:t>- Help keep the school as eco friendly as possible </a:t>
            </a:r>
            <a:endParaRPr lang="en-GB" sz="1600" dirty="0">
              <a:solidFill>
                <a:schemeClr val="tx1"/>
              </a:solidFill>
            </a:endParaRPr>
          </a:p>
        </p:txBody>
      </p:sp>
      <p:sp>
        <p:nvSpPr>
          <p:cNvPr id="11" name="Rectangle 10">
            <a:extLst>
              <a:ext uri="{FF2B5EF4-FFF2-40B4-BE49-F238E27FC236}">
                <a16:creationId xmlns:a16="http://schemas.microsoft.com/office/drawing/2014/main" id="{8F833375-5792-7DC8-8C89-F27D607321A0}"/>
              </a:ext>
            </a:extLst>
          </p:cNvPr>
          <p:cNvSpPr/>
          <p:nvPr/>
        </p:nvSpPr>
        <p:spPr>
          <a:xfrm>
            <a:off x="4543425" y="4942216"/>
            <a:ext cx="3225800" cy="17063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Class monitors </a:t>
            </a:r>
          </a:p>
          <a:p>
            <a:pPr algn="ctr"/>
            <a:r>
              <a:rPr lang="en-US" sz="1600" dirty="0">
                <a:solidFill>
                  <a:schemeClr val="tx1"/>
                </a:solidFill>
              </a:rPr>
              <a:t>-As many as required for regular classroom jobs</a:t>
            </a:r>
          </a:p>
        </p:txBody>
      </p:sp>
      <p:sp>
        <p:nvSpPr>
          <p:cNvPr id="12" name="Rectangle 11">
            <a:extLst>
              <a:ext uri="{FF2B5EF4-FFF2-40B4-BE49-F238E27FC236}">
                <a16:creationId xmlns:a16="http://schemas.microsoft.com/office/drawing/2014/main" id="{67FD6D70-B6E4-4731-34AB-55042BBE2110}"/>
              </a:ext>
            </a:extLst>
          </p:cNvPr>
          <p:cNvSpPr/>
          <p:nvPr/>
        </p:nvSpPr>
        <p:spPr>
          <a:xfrm>
            <a:off x="8248650" y="4922880"/>
            <a:ext cx="3225800" cy="17063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u="sng" dirty="0">
                <a:solidFill>
                  <a:schemeClr val="tx1"/>
                </a:solidFill>
              </a:rPr>
              <a:t>Playground buddies  </a:t>
            </a:r>
          </a:p>
          <a:p>
            <a:pPr algn="ctr"/>
            <a:r>
              <a:rPr lang="en-US" sz="1600" dirty="0">
                <a:solidFill>
                  <a:schemeClr val="tx1"/>
                </a:solidFill>
              </a:rPr>
              <a:t>-Pupils trained to support other pupils at playtime by mentoring and </a:t>
            </a:r>
            <a:r>
              <a:rPr lang="en-US" sz="1600" dirty="0" err="1">
                <a:solidFill>
                  <a:schemeClr val="tx1"/>
                </a:solidFill>
              </a:rPr>
              <a:t>organising</a:t>
            </a:r>
            <a:r>
              <a:rPr lang="en-US" sz="1600" dirty="0">
                <a:solidFill>
                  <a:schemeClr val="tx1"/>
                </a:solidFill>
              </a:rPr>
              <a:t> playground activities </a:t>
            </a:r>
            <a:endParaRPr lang="en-GB" sz="1600" dirty="0">
              <a:solidFill>
                <a:schemeClr val="tx1"/>
              </a:solidFill>
            </a:endParaRPr>
          </a:p>
        </p:txBody>
      </p:sp>
      <p:sp>
        <p:nvSpPr>
          <p:cNvPr id="13" name="Rectangle: Rounded Corners 12">
            <a:hlinkClick r:id="rId5" action="ppaction://hlinksldjump"/>
            <a:extLst>
              <a:ext uri="{FF2B5EF4-FFF2-40B4-BE49-F238E27FC236}">
                <a16:creationId xmlns:a16="http://schemas.microsoft.com/office/drawing/2014/main" id="{E2D142A1-9459-2791-5F8F-2A1CDD6FB990}"/>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224220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1139-B01F-E60F-4DC0-64AC9C75BEC6}"/>
              </a:ext>
            </a:extLst>
          </p:cNvPr>
          <p:cNvSpPr>
            <a:spLocks noGrp="1"/>
          </p:cNvSpPr>
          <p:nvPr>
            <p:ph type="title"/>
          </p:nvPr>
        </p:nvSpPr>
        <p:spPr>
          <a:xfrm>
            <a:off x="596899" y="-186261"/>
            <a:ext cx="10515600" cy="1325563"/>
          </a:xfrm>
        </p:spPr>
        <p:txBody>
          <a:bodyPr/>
          <a:lstStyle/>
          <a:p>
            <a:pPr algn="ctr"/>
            <a:r>
              <a:rPr lang="en-US" dirty="0">
                <a:solidFill>
                  <a:schemeClr val="bg1"/>
                </a:solidFill>
                <a:latin typeface="+mn-lt"/>
              </a:rPr>
              <a:t>Rewards</a:t>
            </a:r>
            <a:endParaRPr lang="en-GB"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2A7C6364-4B5B-3DB3-A06D-808D358F0989}"/>
              </a:ext>
            </a:extLst>
          </p:cNvPr>
          <p:cNvGraphicFramePr>
            <a:graphicFrameLocks noGrp="1"/>
          </p:cNvGraphicFramePr>
          <p:nvPr>
            <p:ph idx="1"/>
            <p:extLst>
              <p:ext uri="{D42A27DB-BD31-4B8C-83A1-F6EECF244321}">
                <p14:modId xmlns:p14="http://schemas.microsoft.com/office/powerpoint/2010/main" val="3148445157"/>
              </p:ext>
            </p:extLst>
          </p:nvPr>
        </p:nvGraphicFramePr>
        <p:xfrm>
          <a:off x="273050" y="796865"/>
          <a:ext cx="11645900" cy="5567144"/>
        </p:xfrm>
        <a:graphic>
          <a:graphicData uri="http://schemas.openxmlformats.org/drawingml/2006/table">
            <a:tbl>
              <a:tblPr firstRow="1" firstCol="1" lastRow="1" lastCol="1" bandRow="1" bandCol="1">
                <a:tableStyleId>{10A1B5D5-9B99-4C35-A422-299274C87663}</a:tableStyleId>
              </a:tblPr>
              <a:tblGrid>
                <a:gridCol w="2191017">
                  <a:extLst>
                    <a:ext uri="{9D8B030D-6E8A-4147-A177-3AD203B41FA5}">
                      <a16:colId xmlns:a16="http://schemas.microsoft.com/office/drawing/2014/main" val="796578234"/>
                    </a:ext>
                  </a:extLst>
                </a:gridCol>
                <a:gridCol w="1364983">
                  <a:extLst>
                    <a:ext uri="{9D8B030D-6E8A-4147-A177-3AD203B41FA5}">
                      <a16:colId xmlns:a16="http://schemas.microsoft.com/office/drawing/2014/main" val="1300302646"/>
                    </a:ext>
                  </a:extLst>
                </a:gridCol>
                <a:gridCol w="8089900">
                  <a:extLst>
                    <a:ext uri="{9D8B030D-6E8A-4147-A177-3AD203B41FA5}">
                      <a16:colId xmlns:a16="http://schemas.microsoft.com/office/drawing/2014/main" val="4090293019"/>
                    </a:ext>
                  </a:extLst>
                </a:gridCol>
              </a:tblGrid>
              <a:tr h="211623">
                <a:tc>
                  <a:txBody>
                    <a:bodyPr/>
                    <a:lstStyle/>
                    <a:p>
                      <a:pPr algn="ctr"/>
                      <a:r>
                        <a:rPr lang="en-US" sz="1600">
                          <a:effectLst/>
                        </a:rPr>
                        <a:t>Reward</a:t>
                      </a:r>
                      <a:endParaRPr lang="en-GB" sz="1600">
                        <a:effectLst/>
                        <a:latin typeface="+mn-lt"/>
                        <a:ea typeface="Times New Roman" panose="02020603050405020304" pitchFamily="18" charset="0"/>
                      </a:endParaRPr>
                    </a:p>
                  </a:txBody>
                  <a:tcPr marL="52868" marR="52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effectLst/>
                        </a:rPr>
                        <a:t>By who?</a:t>
                      </a:r>
                      <a:endParaRPr lang="en-GB" sz="1600">
                        <a:effectLst/>
                        <a:latin typeface="+mn-lt"/>
                        <a:ea typeface="Times New Roman" panose="02020603050405020304" pitchFamily="18" charset="0"/>
                      </a:endParaRPr>
                    </a:p>
                  </a:txBody>
                  <a:tcPr marL="52868" marR="52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How it works</a:t>
                      </a:r>
                      <a:endParaRPr lang="en-GB" sz="1600" dirty="0">
                        <a:effectLst/>
                        <a:latin typeface="+mn-lt"/>
                        <a:ea typeface="Times New Roman" panose="02020603050405020304" pitchFamily="18" charset="0"/>
                      </a:endParaRPr>
                    </a:p>
                  </a:txBody>
                  <a:tcPr marL="52868" marR="528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427198"/>
                  </a:ext>
                </a:extLst>
              </a:tr>
              <a:tr h="423247">
                <a:tc>
                  <a:txBody>
                    <a:bodyPr/>
                    <a:lstStyle/>
                    <a:p>
                      <a:pPr algn="ctr"/>
                      <a:r>
                        <a:rPr lang="en-US" sz="1600" b="1" dirty="0">
                          <a:effectLst/>
                        </a:rPr>
                        <a:t>Verbal Praise</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Any member of staff</a:t>
                      </a:r>
                      <a:endParaRPr lang="en-GB" sz="160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Positive affirmation for the child reinforcing the right choices made. Builds up positive relationships between staff and pupils. Catch them being good.</a:t>
                      </a:r>
                      <a:endParaRPr lang="en-GB" sz="14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229757"/>
                  </a:ext>
                </a:extLst>
              </a:tr>
              <a:tr h="423247">
                <a:tc>
                  <a:txBody>
                    <a:bodyPr/>
                    <a:lstStyle/>
                    <a:p>
                      <a:pPr algn="ctr"/>
                      <a:r>
                        <a:rPr lang="en-US" sz="1600" b="1" dirty="0">
                          <a:effectLst/>
                        </a:rPr>
                        <a:t>Stickers and special stamps</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Any member of staff</a:t>
                      </a:r>
                      <a:endParaRPr lang="en-GB" sz="160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As agreed between each year group team.</a:t>
                      </a:r>
                      <a:endParaRPr lang="en-GB" sz="1400" b="0" dirty="0">
                        <a:effectLst/>
                      </a:endParaRPr>
                    </a:p>
                    <a:p>
                      <a:r>
                        <a:rPr lang="en-US" sz="1400" b="0" dirty="0">
                          <a:effectLst/>
                        </a:rPr>
                        <a:t>Send children to headteacher for particularly good learning to receive a headteachers award.</a:t>
                      </a:r>
                      <a:endParaRPr lang="en-GB" sz="14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621943"/>
                  </a:ext>
                </a:extLst>
              </a:tr>
              <a:tr h="846494">
                <a:tc>
                  <a:txBody>
                    <a:bodyPr/>
                    <a:lstStyle/>
                    <a:p>
                      <a:pPr algn="ctr"/>
                      <a:r>
                        <a:rPr lang="en-US" sz="1600" b="1" dirty="0">
                          <a:effectLst/>
                        </a:rPr>
                        <a:t>Positive comments in Home/School Diary or sent via </a:t>
                      </a:r>
                      <a:r>
                        <a:rPr lang="en-US" sz="1600" b="1" dirty="0" err="1">
                          <a:effectLst/>
                        </a:rPr>
                        <a:t>Marvellous</a:t>
                      </a:r>
                      <a:r>
                        <a:rPr lang="en-US" sz="1600" b="1" dirty="0">
                          <a:effectLst/>
                        </a:rPr>
                        <a:t> Me</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Teachers</a:t>
                      </a:r>
                      <a:endParaRPr lang="en-GB" sz="160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A comment about especially good </a:t>
                      </a:r>
                      <a:r>
                        <a:rPr lang="en-US" sz="1400" b="0" dirty="0" err="1">
                          <a:effectLst/>
                        </a:rPr>
                        <a:t>behaviour</a:t>
                      </a:r>
                      <a:r>
                        <a:rPr lang="en-US" sz="1400" b="0" dirty="0">
                          <a:effectLst/>
                        </a:rPr>
                        <a:t> or work can be written in homeschool diaries                                  or sent as a badge on </a:t>
                      </a:r>
                      <a:r>
                        <a:rPr lang="en-US" sz="1400" b="0" dirty="0" err="1">
                          <a:effectLst/>
                        </a:rPr>
                        <a:t>Marvellous</a:t>
                      </a:r>
                      <a:r>
                        <a:rPr lang="en-US" sz="1400" b="0" dirty="0">
                          <a:effectLst/>
                        </a:rPr>
                        <a:t> Me.  Each teacher has their own log in for </a:t>
                      </a:r>
                      <a:r>
                        <a:rPr lang="en-US" sz="1400" b="0" dirty="0" err="1">
                          <a:effectLst/>
                        </a:rPr>
                        <a:t>Marvellous</a:t>
                      </a:r>
                      <a:r>
                        <a:rPr lang="en-US" sz="1400" b="0">
                          <a:effectLst/>
                        </a:rPr>
                        <a:t> Me</a:t>
                      </a:r>
                      <a:r>
                        <a:rPr lang="en-US" sz="1400" b="0" dirty="0">
                          <a:effectLst/>
                        </a:rPr>
                        <a:t>. </a:t>
                      </a:r>
                      <a:endParaRPr lang="en-GB" sz="14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277380"/>
                  </a:ext>
                </a:extLst>
              </a:tr>
              <a:tr h="1340274">
                <a:tc>
                  <a:txBody>
                    <a:bodyPr/>
                    <a:lstStyle/>
                    <a:p>
                      <a:pPr algn="ctr"/>
                      <a:r>
                        <a:rPr lang="en-US" sz="1600" b="1" dirty="0">
                          <a:effectLst/>
                        </a:rPr>
                        <a:t>House-points</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Teachers</a:t>
                      </a:r>
                      <a:endParaRPr lang="en-GB" sz="160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Cumulatively collected over four years at school. Every child has a house point book. For every 10 house points, pupils get a token to go in the house point display in the dinning room. Pupils receive a reward every 50 house-points. </a:t>
                      </a:r>
                    </a:p>
                    <a:p>
                      <a:r>
                        <a:rPr lang="en-US" sz="1400" b="0" dirty="0">
                          <a:effectLst/>
                        </a:rPr>
                        <a:t>50 – certificate pass; 100- pencil; 150- certificate pass; 200-pen; 250-certificate pass; 300-ruler; 350-certificate pass; 400-bookmark; 450- certificate pass; 500-dictionary.  </a:t>
                      </a:r>
                      <a:endParaRPr lang="en-GB" sz="1400" b="0" dirty="0">
                        <a:effectLst/>
                      </a:endParaRPr>
                    </a:p>
                    <a:p>
                      <a:r>
                        <a:rPr lang="en-US" sz="1400" b="0" dirty="0">
                          <a:effectLst/>
                        </a:rPr>
                        <a:t>At the end of each half term the house with the most house points will have a non-uniform day. House captains are responsible for tallying house points. </a:t>
                      </a:r>
                      <a:endParaRPr lang="en-GB" sz="14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994635"/>
                  </a:ext>
                </a:extLst>
              </a:tr>
              <a:tr h="765871">
                <a:tc>
                  <a:txBody>
                    <a:bodyPr/>
                    <a:lstStyle/>
                    <a:p>
                      <a:pPr algn="ctr"/>
                      <a:r>
                        <a:rPr lang="en-US" sz="1600" b="1" dirty="0">
                          <a:effectLst/>
                        </a:rPr>
                        <a:t>Golden Tickets</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effectLst/>
                        </a:rPr>
                        <a:t>LSAs, BSAs and MSAs</a:t>
                      </a:r>
                      <a:endParaRPr lang="en-GB" sz="160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Rewarded for exemplary /special </a:t>
                      </a:r>
                      <a:r>
                        <a:rPr lang="en-US" sz="1400" b="0" dirty="0" err="1">
                          <a:effectLst/>
                        </a:rPr>
                        <a:t>behaviour</a:t>
                      </a:r>
                      <a:r>
                        <a:rPr lang="en-US" sz="1400" b="0" dirty="0">
                          <a:effectLst/>
                        </a:rPr>
                        <a:t> (especially at break/lunch times). </a:t>
                      </a:r>
                      <a:endParaRPr lang="en-GB" sz="1400" b="0" dirty="0">
                        <a:effectLst/>
                      </a:endParaRPr>
                    </a:p>
                    <a:p>
                      <a:r>
                        <a:rPr lang="en-US" sz="1400" b="0" dirty="0">
                          <a:effectLst/>
                        </a:rPr>
                        <a:t>The ticket is dated, named and signed by member of staff and children to place in a central box. A ticket draw takes place during Friday assembly. The winner is given choice of three prizes agreed termly by the school council. </a:t>
                      </a:r>
                      <a:endParaRPr lang="en-GB" sz="1400" b="0" dirty="0">
                        <a:effectLst/>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194417"/>
                  </a:ext>
                </a:extLst>
              </a:tr>
              <a:tr h="608808">
                <a:tc>
                  <a:txBody>
                    <a:bodyPr/>
                    <a:lstStyle/>
                    <a:p>
                      <a:pPr algn="ctr"/>
                      <a:r>
                        <a:rPr lang="en-US" sz="1600" b="1" dirty="0">
                          <a:effectLst/>
                        </a:rPr>
                        <a:t>Silver Leaves</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effectLst/>
                        </a:rPr>
                        <a:t>Teachers</a:t>
                      </a:r>
                      <a:endParaRPr lang="en-GB" sz="160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These are awarded for good work or </a:t>
                      </a:r>
                      <a:r>
                        <a:rPr lang="en-US" sz="1400" b="0" dirty="0" err="1">
                          <a:effectLst/>
                        </a:rPr>
                        <a:t>behaviour</a:t>
                      </a:r>
                      <a:r>
                        <a:rPr lang="en-US" sz="1400" b="0" dirty="0">
                          <a:effectLst/>
                        </a:rPr>
                        <a:t>.  They are presented during Friday assembly.  Silver leaves are added to the tree displayed in the school entrance.  Children are also presented with a silver leaf certificate to take home.  </a:t>
                      </a:r>
                      <a:endParaRPr lang="en-GB" sz="14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7569491"/>
                  </a:ext>
                </a:extLst>
              </a:tr>
              <a:tr h="514410">
                <a:tc>
                  <a:txBody>
                    <a:bodyPr/>
                    <a:lstStyle/>
                    <a:p>
                      <a:pPr algn="ctr"/>
                      <a:r>
                        <a:rPr lang="en-US" sz="1600" b="1" dirty="0">
                          <a:effectLst/>
                        </a:rPr>
                        <a:t>Newsletter/Assemblies</a:t>
                      </a:r>
                      <a:endParaRPr lang="en-GB" sz="1600" b="1"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effectLst/>
                        </a:rPr>
                        <a:t>Headteacher</a:t>
                      </a:r>
                      <a:endParaRPr lang="en-GB" sz="16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effectLst/>
                        </a:rPr>
                        <a:t>Notable achievements by individual pupils or groups of children can be reported to parents in the school newsletter and mentioned in Friday’s celebration assembly. </a:t>
                      </a:r>
                      <a:endParaRPr lang="en-GB" sz="1400" b="0" dirty="0">
                        <a:effectLst/>
                        <a:latin typeface="+mn-lt"/>
                        <a:ea typeface="Times New Roman" panose="02020603050405020304" pitchFamily="18" charset="0"/>
                      </a:endParaRPr>
                    </a:p>
                  </a:txBody>
                  <a:tcPr marL="52868" marR="528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125009"/>
                  </a:ext>
                </a:extLst>
              </a:tr>
            </a:tbl>
          </a:graphicData>
        </a:graphic>
      </p:graphicFrame>
      <p:sp>
        <p:nvSpPr>
          <p:cNvPr id="6" name="TextBox 5">
            <a:extLst>
              <a:ext uri="{FF2B5EF4-FFF2-40B4-BE49-F238E27FC236}">
                <a16:creationId xmlns:a16="http://schemas.microsoft.com/office/drawing/2014/main" id="{0FCDAFB1-6E90-BF72-7D69-B84E67849872}"/>
              </a:ext>
            </a:extLst>
          </p:cNvPr>
          <p:cNvSpPr txBox="1"/>
          <p:nvPr/>
        </p:nvSpPr>
        <p:spPr>
          <a:xfrm>
            <a:off x="247650" y="72965"/>
            <a:ext cx="11887200" cy="584775"/>
          </a:xfrm>
          <a:prstGeom prst="rect">
            <a:avLst/>
          </a:prstGeom>
          <a:noFill/>
        </p:spPr>
        <p:txBody>
          <a:bodyPr wrap="square">
            <a:spAutoFit/>
          </a:bodyPr>
          <a:lstStyle/>
          <a:p>
            <a:pPr marL="285750" lvl="0" indent="-285750">
              <a:buBlip>
                <a:blip r:embed="rId2"/>
              </a:buBlip>
            </a:pPr>
            <a:r>
              <a:rPr lang="en-US" sz="1600" dirty="0">
                <a:effectLst/>
                <a:ea typeface="Times New Roman" panose="02020603050405020304" pitchFamily="18" charset="0"/>
                <a:cs typeface="Californian FB" panose="0207040306080B030204" pitchFamily="18" charset="0"/>
              </a:rPr>
              <a:t>The Pixmore way is based on the idea that good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is most effectively promoted through praise, rewards and the development of self-esteem. We reward children for good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in a variety of ways including:</a:t>
            </a:r>
            <a:endParaRPr lang="en-GB" sz="1600" dirty="0">
              <a:effectLst/>
              <a:ea typeface="Times New Roman" panose="02020603050405020304" pitchFamily="18" charset="0"/>
            </a:endParaRPr>
          </a:p>
        </p:txBody>
      </p:sp>
      <p:pic>
        <p:nvPicPr>
          <p:cNvPr id="8" name="Picture 7">
            <a:hlinkClick r:id="rId3"/>
            <a:extLst>
              <a:ext uri="{FF2B5EF4-FFF2-40B4-BE49-F238E27FC236}">
                <a16:creationId xmlns:a16="http://schemas.microsoft.com/office/drawing/2014/main" id="{D4B39BCC-D59F-4A06-73C9-C625BD64D697}"/>
              </a:ext>
            </a:extLst>
          </p:cNvPr>
          <p:cNvPicPr>
            <a:picLocks noChangeAspect="1"/>
          </p:cNvPicPr>
          <p:nvPr/>
        </p:nvPicPr>
        <p:blipFill>
          <a:blip r:embed="rId4"/>
          <a:stretch>
            <a:fillRect/>
          </a:stretch>
        </p:blipFill>
        <p:spPr>
          <a:xfrm>
            <a:off x="10953548" y="2082126"/>
            <a:ext cx="800301" cy="742001"/>
          </a:xfrm>
          <a:prstGeom prst="rect">
            <a:avLst/>
          </a:prstGeom>
        </p:spPr>
      </p:pic>
      <p:sp>
        <p:nvSpPr>
          <p:cNvPr id="9" name="Rectangle: Rounded Corners 8">
            <a:hlinkClick r:id="rId5" action="ppaction://hlinksldjump"/>
            <a:extLst>
              <a:ext uri="{FF2B5EF4-FFF2-40B4-BE49-F238E27FC236}">
                <a16:creationId xmlns:a16="http://schemas.microsoft.com/office/drawing/2014/main" id="{002282D1-EEE5-C7A3-2CC3-A5EE0B3C7378}"/>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79478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9DD5-8A45-C05C-4715-409B70C959E9}"/>
              </a:ext>
            </a:extLst>
          </p:cNvPr>
          <p:cNvSpPr>
            <a:spLocks noGrp="1"/>
          </p:cNvSpPr>
          <p:nvPr>
            <p:ph type="title"/>
          </p:nvPr>
        </p:nvSpPr>
        <p:spPr>
          <a:xfrm>
            <a:off x="596899" y="-186261"/>
            <a:ext cx="10515600" cy="1325563"/>
          </a:xfrm>
        </p:spPr>
        <p:txBody>
          <a:bodyPr/>
          <a:lstStyle/>
          <a:p>
            <a:pPr algn="ctr"/>
            <a:r>
              <a:rPr lang="en-US" dirty="0">
                <a:solidFill>
                  <a:schemeClr val="accent6">
                    <a:lumMod val="75000"/>
                  </a:schemeClr>
                </a:solidFill>
                <a:latin typeface="+mn-lt"/>
              </a:rPr>
              <a:t>The Pixmore Way</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35E55892-85F7-DC5C-C13E-37E0AA95F27A}"/>
              </a:ext>
            </a:extLst>
          </p:cNvPr>
          <p:cNvSpPr>
            <a:spLocks noGrp="1"/>
          </p:cNvSpPr>
          <p:nvPr>
            <p:ph idx="1"/>
          </p:nvPr>
        </p:nvSpPr>
        <p:spPr>
          <a:xfrm>
            <a:off x="244890" y="1274239"/>
            <a:ext cx="11903300" cy="4351338"/>
          </a:xfrm>
        </p:spPr>
        <p:txBody>
          <a:bodyPr vert="horz" lIns="91440" tIns="45720" rIns="91440" bIns="45720" rtlCol="0" anchor="t">
            <a:normAutofit/>
          </a:bodyPr>
          <a:lstStyle/>
          <a:p>
            <a:pPr>
              <a:buBlip>
                <a:blip r:embed="rId2"/>
              </a:buBlip>
            </a:pPr>
            <a:r>
              <a:rPr lang="en-US" sz="1600" dirty="0"/>
              <a:t>At </a:t>
            </a:r>
            <a:r>
              <a:rPr lang="en-US" sz="1600" err="1"/>
              <a:t>Pixmore</a:t>
            </a:r>
            <a:r>
              <a:rPr lang="en-US" sz="1600" dirty="0"/>
              <a:t> all pupils are expected to follow the </a:t>
            </a:r>
            <a:r>
              <a:rPr lang="en-US" sz="1600" b="1" dirty="0">
                <a:solidFill>
                  <a:srgbClr val="FF0000"/>
                </a:solidFill>
                <a:hlinkClick r:id="rId3">
                  <a:extLst>
                    <a:ext uri="{A12FA001-AC4F-418D-AE19-62706E023703}">
                      <ahyp:hlinkClr xmlns:ahyp="http://schemas.microsoft.com/office/drawing/2018/hyperlinkcolor" val="tx"/>
                    </a:ext>
                  </a:extLst>
                </a:hlinkClick>
              </a:rPr>
              <a:t>Pixmore Way</a:t>
            </a:r>
            <a:r>
              <a:rPr lang="en-US" sz="1600" b="1" dirty="0"/>
              <a:t> </a:t>
            </a:r>
            <a:r>
              <a:rPr lang="en-US" sz="1600" dirty="0"/>
              <a:t>(</a:t>
            </a:r>
            <a:r>
              <a:rPr lang="en-US" sz="1600" dirty="0">
                <a:effectLst/>
                <a:ea typeface="Times New Roman" panose="02020603050405020304" pitchFamily="18" charset="0"/>
                <a:cs typeface="Californian FB" panose="0207040306080B030204" pitchFamily="18" charset="0"/>
              </a:rPr>
              <a:t>code of conduct) </a:t>
            </a:r>
            <a:r>
              <a:rPr lang="en-US" sz="1600" dirty="0"/>
              <a:t>so that they are always being </a:t>
            </a:r>
            <a:r>
              <a:rPr lang="en-US" sz="1600" b="1" dirty="0"/>
              <a:t>ready, respectful and safe</a:t>
            </a:r>
            <a:r>
              <a:rPr lang="en-US" sz="1600" dirty="0"/>
              <a:t>. </a:t>
            </a:r>
          </a:p>
          <a:p>
            <a:pPr>
              <a:buBlip>
                <a:blip r:embed="rId2"/>
              </a:buBlip>
            </a:pPr>
            <a:r>
              <a:rPr lang="en-US" sz="1600" dirty="0"/>
              <a:t>It is the responsibility of all staff to promote and model expected </a:t>
            </a:r>
            <a:r>
              <a:rPr lang="en-US" sz="1600" dirty="0" err="1"/>
              <a:t>behaviours</a:t>
            </a:r>
            <a:r>
              <a:rPr lang="en-US" sz="1600" dirty="0"/>
              <a:t> so </a:t>
            </a:r>
            <a:r>
              <a:rPr lang="en-US" sz="1600" dirty="0">
                <a:effectLst/>
                <a:ea typeface="Times New Roman" panose="02020603050405020304" pitchFamily="18" charset="0"/>
                <a:cs typeface="Californian FB" panose="0207040306080B030204" pitchFamily="18" charset="0"/>
              </a:rPr>
              <a:t>that every member of the school community can feel valued and respected. We aim to promote an environment where everyone feels happy, safe and secure.</a:t>
            </a:r>
            <a:endParaRPr lang="en-GB" sz="1600" dirty="0">
              <a:effectLst/>
              <a:ea typeface="Times New Roman" panose="02020603050405020304" pitchFamily="18" charset="0"/>
            </a:endParaRPr>
          </a:p>
          <a:p>
            <a:pPr>
              <a:buBlip>
                <a:blip r:embed="rId2"/>
              </a:buBlip>
            </a:pPr>
            <a:endParaRPr lang="en-GB" sz="1600" dirty="0"/>
          </a:p>
        </p:txBody>
      </p:sp>
      <p:pic>
        <p:nvPicPr>
          <p:cNvPr id="4" name="Picture 3">
            <a:extLst>
              <a:ext uri="{FF2B5EF4-FFF2-40B4-BE49-F238E27FC236}">
                <a16:creationId xmlns:a16="http://schemas.microsoft.com/office/drawing/2014/main" id="{DF52B26D-841E-050A-C458-B1480B2B86C2}"/>
              </a:ext>
            </a:extLst>
          </p:cNvPr>
          <p:cNvPicPr>
            <a:picLocks noChangeAspect="1"/>
          </p:cNvPicPr>
          <p:nvPr/>
        </p:nvPicPr>
        <p:blipFill>
          <a:blip r:embed="rId4"/>
          <a:stretch>
            <a:fillRect/>
          </a:stretch>
        </p:blipFill>
        <p:spPr>
          <a:xfrm>
            <a:off x="244890" y="857790"/>
            <a:ext cx="11702217" cy="416449"/>
          </a:xfrm>
          <a:prstGeom prst="rect">
            <a:avLst/>
          </a:prstGeom>
        </p:spPr>
      </p:pic>
      <p:sp>
        <p:nvSpPr>
          <p:cNvPr id="5" name="Rectangle 4">
            <a:extLst>
              <a:ext uri="{FF2B5EF4-FFF2-40B4-BE49-F238E27FC236}">
                <a16:creationId xmlns:a16="http://schemas.microsoft.com/office/drawing/2014/main" id="{62B19093-E343-5B64-494B-031710AF7A1B}"/>
              </a:ext>
            </a:extLst>
          </p:cNvPr>
          <p:cNvSpPr/>
          <p:nvPr/>
        </p:nvSpPr>
        <p:spPr>
          <a:xfrm>
            <a:off x="422693" y="2212545"/>
            <a:ext cx="4216400" cy="4288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effectLst/>
                <a:ea typeface="Times New Roman" panose="02020603050405020304" pitchFamily="18" charset="0"/>
                <a:cs typeface="Californian FB" panose="0207040306080B030204" pitchFamily="18" charset="0"/>
              </a:rPr>
              <a:t>Pixmore Walking </a:t>
            </a:r>
          </a:p>
          <a:p>
            <a:r>
              <a:rPr lang="en-US" sz="1600" b="1" dirty="0">
                <a:solidFill>
                  <a:schemeClr val="tx1"/>
                </a:solidFill>
                <a:effectLst/>
                <a:ea typeface="Times New Roman" panose="02020603050405020304" pitchFamily="18" charset="0"/>
                <a:cs typeface="Californian FB" panose="0207040306080B030204" pitchFamily="18" charset="0"/>
              </a:rPr>
              <a:t>Children should:</a:t>
            </a:r>
            <a:endParaRPr lang="en-GB" sz="1600" dirty="0">
              <a:solidFill>
                <a:schemeClr val="tx1"/>
              </a:solidFill>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Look ahead</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Walk in silence</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Keep  hands out of pockets</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Look smart</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Keep a  safe distance from person in front</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Hold the door for others </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Concentrate on walking sensibly</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Go where they’re going purposefully</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Not block corridors/doorways</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Stay in their position in line</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Be aware of what’s going on around them</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Pick things up that are on the floor</a:t>
            </a:r>
            <a:endParaRPr lang="en-GB" sz="1600" dirty="0">
              <a:solidFill>
                <a:schemeClr val="tx1"/>
              </a:solidFill>
              <a:effectLst/>
              <a:ea typeface="Times New Roman" panose="02020603050405020304" pitchFamily="18" charset="0"/>
              <a:cs typeface="Symbol" panose="05050102010706020507" pitchFamily="18" charset="2"/>
            </a:endParaRPr>
          </a:p>
        </p:txBody>
      </p:sp>
      <p:sp>
        <p:nvSpPr>
          <p:cNvPr id="6" name="Rectangle 5">
            <a:extLst>
              <a:ext uri="{FF2B5EF4-FFF2-40B4-BE49-F238E27FC236}">
                <a16:creationId xmlns:a16="http://schemas.microsoft.com/office/drawing/2014/main" id="{42C42CBD-9D68-B94C-C158-0F87510E4C9F}"/>
              </a:ext>
            </a:extLst>
          </p:cNvPr>
          <p:cNvSpPr/>
          <p:nvPr/>
        </p:nvSpPr>
        <p:spPr>
          <a:xfrm>
            <a:off x="4816893" y="2243511"/>
            <a:ext cx="3746500" cy="42881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effectLst/>
                <a:ea typeface="Times New Roman" panose="02020603050405020304" pitchFamily="18" charset="0"/>
                <a:cs typeface="Californian FB" panose="0207040306080B030204" pitchFamily="18" charset="0"/>
              </a:rPr>
              <a:t>Pixmore Listening</a:t>
            </a:r>
            <a:endParaRPr lang="en-GB" dirty="0">
              <a:solidFill>
                <a:schemeClr val="tx1"/>
              </a:solidFill>
              <a:effectLst/>
              <a:ea typeface="Times New Roman" panose="02020603050405020304" pitchFamily="18" charset="0"/>
            </a:endParaRPr>
          </a:p>
          <a:p>
            <a:r>
              <a:rPr lang="en-US" sz="1600" u="none" strike="noStrike" dirty="0">
                <a:solidFill>
                  <a:schemeClr val="tx1"/>
                </a:solidFill>
                <a:effectLst/>
                <a:ea typeface="Times New Roman" panose="02020603050405020304" pitchFamily="18" charset="0"/>
                <a:cs typeface="Californian FB" panose="0207040306080B030204" pitchFamily="18" charset="0"/>
              </a:rPr>
              <a:t> </a:t>
            </a:r>
            <a:r>
              <a:rPr lang="en-US" sz="1600" b="1" dirty="0">
                <a:solidFill>
                  <a:schemeClr val="tx1"/>
                </a:solidFill>
                <a:effectLst/>
                <a:ea typeface="Times New Roman" panose="02020603050405020304" pitchFamily="18" charset="0"/>
                <a:cs typeface="Californian FB" panose="0207040306080B030204" pitchFamily="18" charset="0"/>
              </a:rPr>
              <a:t>Children should:</a:t>
            </a:r>
            <a:r>
              <a:rPr lang="en-US" sz="1600" dirty="0">
                <a:solidFill>
                  <a:schemeClr val="tx1"/>
                </a:solidFill>
                <a:effectLst/>
                <a:ea typeface="Times New Roman" panose="02020603050405020304" pitchFamily="18" charset="0"/>
                <a:cs typeface="Californian FB" panose="0207040306080B030204" pitchFamily="18" charset="0"/>
              </a:rPr>
              <a:t>	</a:t>
            </a:r>
            <a:endParaRPr lang="en-GB" sz="1600" dirty="0">
              <a:solidFill>
                <a:schemeClr val="tx1"/>
              </a:solidFill>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Californian FB" panose="0207040306080B030204" pitchFamily="18" charset="0"/>
              </a:rPr>
              <a:t>M</a:t>
            </a:r>
            <a:r>
              <a:rPr lang="en-US" sz="1600" dirty="0">
                <a:solidFill>
                  <a:schemeClr val="tx1"/>
                </a:solidFill>
                <a:effectLst/>
                <a:ea typeface="Times New Roman" panose="02020603050405020304" pitchFamily="18" charset="0"/>
                <a:cs typeface="Californian FB" panose="0207040306080B030204" pitchFamily="18" charset="0"/>
              </a:rPr>
              <a:t>aintain eye contact</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Face the  speaker</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Take turns to speak</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Sit still/upright (not swing on seat)</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Stay in their seat</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Keep their feet on the floor</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Be attentive and interested</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Remain silent whilst listening</a:t>
            </a:r>
            <a:endParaRPr lang="en-GB" sz="1600" dirty="0">
              <a:solidFill>
                <a:schemeClr val="tx1"/>
              </a:solidFill>
              <a:effectLst/>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Refrain from drinking/asking to go to the toilet whilst someone is speaking</a:t>
            </a:r>
            <a:endParaRPr lang="en-GB" sz="1600" dirty="0">
              <a:solidFill>
                <a:schemeClr val="tx1"/>
              </a:solidFill>
              <a:effectLst/>
              <a:ea typeface="Times New Roman" panose="02020603050405020304" pitchFamily="18" charset="0"/>
              <a:cs typeface="Symbol" panose="05050102010706020507" pitchFamily="18" charset="2"/>
            </a:endParaRPr>
          </a:p>
          <a:p>
            <a:r>
              <a:rPr lang="en-US" sz="1600" dirty="0">
                <a:solidFill>
                  <a:schemeClr val="tx1"/>
                </a:solidFill>
                <a:effectLst/>
                <a:ea typeface="Times New Roman" panose="02020603050405020304" pitchFamily="18" charset="0"/>
                <a:cs typeface="Californian FB" panose="0207040306080B030204" pitchFamily="18" charset="0"/>
              </a:rPr>
              <a:t> </a:t>
            </a:r>
            <a:endParaRPr lang="en-GB" sz="1600" dirty="0">
              <a:solidFill>
                <a:schemeClr val="tx1"/>
              </a:solidFill>
              <a:effectLst/>
              <a:ea typeface="Times New Roman" panose="02020603050405020304" pitchFamily="18" charset="0"/>
            </a:endParaRPr>
          </a:p>
          <a:p>
            <a:r>
              <a:rPr lang="en-US" sz="1600" dirty="0">
                <a:solidFill>
                  <a:schemeClr val="tx1"/>
                </a:solidFill>
                <a:effectLst/>
                <a:ea typeface="Times New Roman" panose="02020603050405020304" pitchFamily="18" charset="0"/>
                <a:cs typeface="Californian FB" panose="0207040306080B030204" pitchFamily="18" charset="0"/>
              </a:rPr>
              <a:t>*Staff should be aware of any children who are Hearing Impaired and discuss their needs with the SENCO.</a:t>
            </a:r>
            <a:endParaRPr lang="en-GB" sz="1600" dirty="0">
              <a:solidFill>
                <a:schemeClr val="tx1"/>
              </a:solidFill>
              <a:effectLst/>
              <a:ea typeface="Times New Roman" panose="02020603050405020304" pitchFamily="18" charset="0"/>
            </a:endParaRPr>
          </a:p>
        </p:txBody>
      </p:sp>
      <p:sp>
        <p:nvSpPr>
          <p:cNvPr id="7" name="Rectangle 6">
            <a:extLst>
              <a:ext uri="{FF2B5EF4-FFF2-40B4-BE49-F238E27FC236}">
                <a16:creationId xmlns:a16="http://schemas.microsoft.com/office/drawing/2014/main" id="{CD38AA6B-D06E-1049-56E0-DD80A30D68E4}"/>
              </a:ext>
            </a:extLst>
          </p:cNvPr>
          <p:cNvSpPr/>
          <p:nvPr/>
        </p:nvSpPr>
        <p:spPr>
          <a:xfrm>
            <a:off x="8741193" y="2230237"/>
            <a:ext cx="3009900" cy="42881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effectLst/>
                <a:ea typeface="Times New Roman" panose="02020603050405020304" pitchFamily="18" charset="0"/>
                <a:cs typeface="Californian FB" panose="0207040306080B030204" pitchFamily="18" charset="0"/>
              </a:rPr>
              <a:t>Pixmore Working </a:t>
            </a:r>
            <a:endParaRPr lang="en-GB" dirty="0">
              <a:solidFill>
                <a:schemeClr val="tx1"/>
              </a:solidFill>
              <a:effectLst/>
              <a:ea typeface="Times New Roman" panose="02020603050405020304" pitchFamily="18" charset="0"/>
            </a:endParaRPr>
          </a:p>
          <a:p>
            <a:r>
              <a:rPr lang="en-US" sz="1600" dirty="0">
                <a:solidFill>
                  <a:schemeClr val="tx1"/>
                </a:solidFill>
                <a:effectLst/>
                <a:ea typeface="Times New Roman" panose="02020603050405020304" pitchFamily="18" charset="0"/>
                <a:cs typeface="Californian FB" panose="0207040306080B030204" pitchFamily="18" charset="0"/>
              </a:rPr>
              <a:t> </a:t>
            </a:r>
            <a:r>
              <a:rPr lang="en-US" sz="1600" b="1" dirty="0">
                <a:solidFill>
                  <a:schemeClr val="tx1"/>
                </a:solidFill>
                <a:effectLst/>
                <a:ea typeface="Times New Roman" panose="02020603050405020304" pitchFamily="18" charset="0"/>
                <a:cs typeface="Californian FB" panose="0207040306080B030204" pitchFamily="18" charset="0"/>
              </a:rPr>
              <a:t>What should it feel like in your class?</a:t>
            </a:r>
          </a:p>
          <a:p>
            <a:r>
              <a:rPr lang="en-US" sz="1600" b="1" dirty="0">
                <a:solidFill>
                  <a:schemeClr val="tx1"/>
                </a:solidFill>
                <a:ea typeface="Times New Roman" panose="02020603050405020304" pitchFamily="18" charset="0"/>
              </a:rPr>
              <a:t>All children should:</a:t>
            </a:r>
            <a:endParaRPr lang="en-GB" sz="1600" dirty="0">
              <a:solidFill>
                <a:schemeClr val="tx1"/>
              </a:solidFill>
              <a:effectLst/>
              <a:ea typeface="Times New Roman" panose="02020603050405020304" pitchFamily="18" charset="0"/>
            </a:endParaRPr>
          </a:p>
          <a:p>
            <a:r>
              <a:rPr lang="en-US" sz="1600" dirty="0">
                <a:solidFill>
                  <a:schemeClr val="tx1"/>
                </a:solidFill>
                <a:effectLst/>
                <a:ea typeface="Times New Roman" panose="02020603050405020304" pitchFamily="18" charset="0"/>
                <a:cs typeface="Californian FB" panose="0207040306080B030204" pitchFamily="18" charset="0"/>
              </a:rPr>
              <a:t> </a:t>
            </a:r>
            <a:endParaRPr lang="en-GB" sz="1600" dirty="0">
              <a:solidFill>
                <a:schemeClr val="tx1"/>
              </a:solidFill>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Be working at an appropriate noise level </a:t>
            </a:r>
          </a:p>
          <a:p>
            <a:pPr marL="342900" lvl="0" indent="-3429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Californian FB" panose="0207040306080B030204" pitchFamily="18" charset="0"/>
              </a:rPr>
              <a:t>B</a:t>
            </a:r>
            <a:r>
              <a:rPr lang="en-US" sz="1600" dirty="0">
                <a:solidFill>
                  <a:schemeClr val="tx1"/>
                </a:solidFill>
                <a:effectLst/>
                <a:ea typeface="Times New Roman" panose="02020603050405020304" pitchFamily="18" charset="0"/>
                <a:cs typeface="Californian FB" panose="0207040306080B030204" pitchFamily="18" charset="0"/>
              </a:rPr>
              <a:t>e actively engaged in learning</a:t>
            </a: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Be using and developing </a:t>
            </a:r>
            <a:r>
              <a:rPr lang="en-US" sz="1600" b="1" dirty="0">
                <a:solidFill>
                  <a:schemeClr val="tx1"/>
                </a:solidFill>
                <a:effectLst/>
                <a:ea typeface="Times New Roman" panose="02020603050405020304" pitchFamily="18" charset="0"/>
                <a:cs typeface="Californian FB" panose="0207040306080B030204" pitchFamily="18" charset="0"/>
              </a:rPr>
              <a:t>Pixmore </a:t>
            </a:r>
            <a:r>
              <a:rPr lang="en-US" sz="1600" b="1" dirty="0">
                <a:solidFill>
                  <a:schemeClr val="tx1"/>
                </a:solidFill>
                <a:ea typeface="Times New Roman" panose="02020603050405020304" pitchFamily="18" charset="0"/>
                <a:cs typeface="Californian FB" panose="0207040306080B030204" pitchFamily="18" charset="0"/>
              </a:rPr>
              <a:t>L</a:t>
            </a:r>
            <a:r>
              <a:rPr lang="en-US" sz="1600" b="1" dirty="0">
                <a:solidFill>
                  <a:schemeClr val="tx1"/>
                </a:solidFill>
                <a:effectLst/>
                <a:ea typeface="Times New Roman" panose="02020603050405020304" pitchFamily="18" charset="0"/>
                <a:cs typeface="Californian FB" panose="0207040306080B030204" pitchFamily="18" charset="0"/>
              </a:rPr>
              <a:t>earning Powers </a:t>
            </a:r>
            <a:r>
              <a:rPr lang="en-US" sz="1600" dirty="0">
                <a:solidFill>
                  <a:schemeClr val="tx1"/>
                </a:solidFill>
                <a:effectLst/>
                <a:ea typeface="Times New Roman" panose="02020603050405020304" pitchFamily="18" charset="0"/>
                <a:cs typeface="Californian FB" panose="0207040306080B030204" pitchFamily="18" charset="0"/>
              </a:rPr>
              <a:t>(PLP) </a:t>
            </a:r>
          </a:p>
          <a:p>
            <a:pPr marL="342900" lvl="0" indent="-3429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Californian FB" panose="0207040306080B030204" pitchFamily="18" charset="0"/>
              </a:rPr>
              <a:t>Take pride in their learning and presentation</a:t>
            </a:r>
          </a:p>
          <a:p>
            <a:pPr marL="342900" lvl="0" indent="-3429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Symbol" panose="05050102010706020507" pitchFamily="18" charset="2"/>
              </a:rPr>
              <a:t>Feel safe to make mistakes and learn from them</a:t>
            </a:r>
            <a:endParaRPr lang="en-GB" sz="1600" dirty="0">
              <a:solidFill>
                <a:schemeClr val="tx1"/>
              </a:solidFill>
              <a:effectLst/>
              <a:ea typeface="Times New Roman" panose="02020603050405020304" pitchFamily="18" charset="0"/>
              <a:cs typeface="Symbol" panose="05050102010706020507" pitchFamily="18" charset="2"/>
            </a:endParaRPr>
          </a:p>
        </p:txBody>
      </p:sp>
      <p:sp>
        <p:nvSpPr>
          <p:cNvPr id="8" name="Rectangle: Rounded Corners 7">
            <a:hlinkClick r:id="rId5" action="ppaction://hlinksldjump"/>
            <a:extLst>
              <a:ext uri="{FF2B5EF4-FFF2-40B4-BE49-F238E27FC236}">
                <a16:creationId xmlns:a16="http://schemas.microsoft.com/office/drawing/2014/main" id="{9C96B0E3-6C5C-72D1-452C-77AF9A7828CB}"/>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84613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B067-CF59-3C2A-9F36-8FAE9C739C6A}"/>
              </a:ext>
            </a:extLst>
          </p:cNvPr>
          <p:cNvSpPr>
            <a:spLocks noGrp="1"/>
          </p:cNvSpPr>
          <p:nvPr>
            <p:ph type="title"/>
          </p:nvPr>
        </p:nvSpPr>
        <p:spPr>
          <a:xfrm>
            <a:off x="596899" y="-186261"/>
            <a:ext cx="10515600" cy="1325563"/>
          </a:xfrm>
        </p:spPr>
        <p:txBody>
          <a:bodyPr/>
          <a:lstStyle/>
          <a:p>
            <a:pPr algn="ctr"/>
            <a:r>
              <a:rPr lang="en-US" dirty="0">
                <a:solidFill>
                  <a:schemeClr val="bg1"/>
                </a:solidFill>
                <a:latin typeface="+mn-lt"/>
              </a:rPr>
              <a:t>Sanctions</a:t>
            </a:r>
            <a:endParaRPr lang="en-GB" dirty="0">
              <a:solidFill>
                <a:schemeClr val="bg1"/>
              </a:solidFill>
              <a:latin typeface="+mn-lt"/>
            </a:endParaRPr>
          </a:p>
        </p:txBody>
      </p:sp>
      <p:sp>
        <p:nvSpPr>
          <p:cNvPr id="3" name="Content Placeholder 2">
            <a:extLst>
              <a:ext uri="{FF2B5EF4-FFF2-40B4-BE49-F238E27FC236}">
                <a16:creationId xmlns:a16="http://schemas.microsoft.com/office/drawing/2014/main" id="{B44CCDB4-3ED6-4A1C-21D8-1820165E583B}"/>
              </a:ext>
            </a:extLst>
          </p:cNvPr>
          <p:cNvSpPr>
            <a:spLocks noGrp="1"/>
          </p:cNvSpPr>
          <p:nvPr>
            <p:ph idx="1"/>
          </p:nvPr>
        </p:nvSpPr>
        <p:spPr>
          <a:xfrm>
            <a:off x="7487335" y="224072"/>
            <a:ext cx="4389437" cy="6149975"/>
          </a:xfrm>
        </p:spPr>
        <p:txBody>
          <a:bodyPr>
            <a:normAutofit lnSpcReduction="10000"/>
          </a:bodyPr>
          <a:lstStyle/>
          <a:p>
            <a:pPr>
              <a:buBlip>
                <a:blip r:embed="rId2"/>
              </a:buBlip>
            </a:pPr>
            <a:r>
              <a:rPr lang="en-US" sz="1600" dirty="0">
                <a:ea typeface="Times New Roman" panose="02020603050405020304" pitchFamily="18" charset="0"/>
                <a:cs typeface="Californian FB" panose="0207040306080B030204" pitchFamily="18" charset="0"/>
              </a:rPr>
              <a:t>As well as</a:t>
            </a:r>
            <a:r>
              <a:rPr lang="en-US" sz="1600" dirty="0">
                <a:effectLst/>
                <a:ea typeface="Times New Roman" panose="02020603050405020304" pitchFamily="18" charset="0"/>
                <a:cs typeface="Californian FB" panose="0207040306080B030204" pitchFamily="18" charset="0"/>
              </a:rPr>
              <a:t> wanting Pixmore to be a positive place where pupils are rewarded for the contribution they make, we also expect negative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a:t>
            </a:r>
            <a:r>
              <a:rPr lang="en-US" sz="1600" dirty="0">
                <a:ea typeface="Times New Roman" panose="02020603050405020304" pitchFamily="18" charset="0"/>
                <a:cs typeface="Californian FB" panose="0207040306080B030204" pitchFamily="18" charset="0"/>
              </a:rPr>
              <a:t>to be</a:t>
            </a:r>
            <a:r>
              <a:rPr lang="en-US" sz="1600" dirty="0">
                <a:effectLst/>
                <a:ea typeface="Times New Roman" panose="02020603050405020304" pitchFamily="18" charset="0"/>
                <a:cs typeface="Californian FB" panose="0207040306080B030204" pitchFamily="18" charset="0"/>
              </a:rPr>
              <a:t> dealt with fairly, consistently and with compassion.</a:t>
            </a:r>
            <a:endParaRPr lang="en-GB" sz="1600" dirty="0">
              <a:effectLst/>
              <a:ea typeface="Times New Roman" panose="02020603050405020304" pitchFamily="18" charset="0"/>
            </a:endParaRPr>
          </a:p>
          <a:p>
            <a:pPr>
              <a:buBlip>
                <a:blip r:embed="rId2"/>
              </a:buBlip>
            </a:pPr>
            <a:r>
              <a:rPr lang="en-US" sz="1600" dirty="0">
                <a:effectLst/>
                <a:ea typeface="Times New Roman" panose="02020603050405020304" pitchFamily="18" charset="0"/>
                <a:cs typeface="Californian FB" panose="0207040306080B030204" pitchFamily="18" charset="0"/>
              </a:rPr>
              <a:t>Bullying, racist and homophobic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and any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designed to promote or incite radical views is not tolerated.  When dealing with inappropriate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staff should refer to the Pixmore Way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ladder. </a:t>
            </a:r>
          </a:p>
          <a:p>
            <a:pPr>
              <a:buBlip>
                <a:blip r:embed="rId2"/>
              </a:buBlip>
            </a:pPr>
            <a:r>
              <a:rPr lang="en-US" sz="1600" dirty="0">
                <a:effectLst/>
                <a:ea typeface="Times New Roman" panose="02020603050405020304" pitchFamily="18" charset="0"/>
              </a:rPr>
              <a:t>A large part of the Pixmore Way is helping pupils </a:t>
            </a:r>
            <a:r>
              <a:rPr lang="en-US" sz="1600" dirty="0">
                <a:ea typeface="Times New Roman" panose="02020603050405020304" pitchFamily="18" charset="0"/>
              </a:rPr>
              <a:t>understand and reflect upon their emotions and </a:t>
            </a:r>
            <a:r>
              <a:rPr lang="en-US" sz="1600" dirty="0" err="1">
                <a:ea typeface="Times New Roman" panose="02020603050405020304" pitchFamily="18" charset="0"/>
              </a:rPr>
              <a:t>behaviour</a:t>
            </a:r>
            <a:r>
              <a:rPr lang="en-US" sz="1600" dirty="0">
                <a:ea typeface="Times New Roman" panose="02020603050405020304" pitchFamily="18" charset="0"/>
              </a:rPr>
              <a:t> therefore alongside the Pixmore Way we use </a:t>
            </a:r>
            <a:r>
              <a:rPr lang="en-US" sz="1600" b="1" dirty="0">
                <a:ea typeface="Times New Roman" panose="02020603050405020304" pitchFamily="18" charset="0"/>
              </a:rPr>
              <a:t>restorative justice </a:t>
            </a:r>
            <a:r>
              <a:rPr lang="en-US" sz="1600" dirty="0">
                <a:ea typeface="Times New Roman" panose="02020603050405020304" pitchFamily="18" charset="0"/>
              </a:rPr>
              <a:t>and </a:t>
            </a:r>
            <a:r>
              <a:rPr lang="en-US" sz="1600" b="1" dirty="0">
                <a:ea typeface="Times New Roman" panose="02020603050405020304" pitchFamily="18" charset="0"/>
              </a:rPr>
              <a:t>Zones of Regulation</a:t>
            </a:r>
            <a:r>
              <a:rPr lang="en-US" sz="1600" dirty="0">
                <a:ea typeface="Times New Roman" panose="02020603050405020304" pitchFamily="18" charset="0"/>
              </a:rPr>
              <a:t>. </a:t>
            </a:r>
            <a:endParaRPr lang="en-GB" sz="1600" dirty="0">
              <a:effectLst/>
              <a:ea typeface="Times New Roman" panose="02020603050405020304" pitchFamily="18" charset="0"/>
            </a:endParaRPr>
          </a:p>
          <a:p>
            <a:pPr>
              <a:buBlip>
                <a:blip r:embed="rId2"/>
              </a:buBlip>
            </a:pPr>
            <a:r>
              <a:rPr lang="en-US" sz="1600" dirty="0">
                <a:effectLst/>
                <a:ea typeface="Times New Roman" panose="02020603050405020304" pitchFamily="18" charset="0"/>
                <a:cs typeface="Californian FB" panose="0207040306080B030204" pitchFamily="18" charset="0"/>
              </a:rPr>
              <a:t>In managing children’s </a:t>
            </a:r>
            <a:r>
              <a:rPr lang="en-US" sz="1600" dirty="0" err="1">
                <a:effectLst/>
                <a:ea typeface="Times New Roman" panose="02020603050405020304" pitchFamily="18" charset="0"/>
                <a:cs typeface="Californian FB" panose="0207040306080B030204" pitchFamily="18" charset="0"/>
              </a:rPr>
              <a:t>behaviour</a:t>
            </a:r>
            <a:r>
              <a:rPr lang="en-US" sz="1600" dirty="0">
                <a:effectLst/>
                <a:ea typeface="Times New Roman" panose="02020603050405020304" pitchFamily="18" charset="0"/>
                <a:cs typeface="Californian FB" panose="0207040306080B030204" pitchFamily="18" charset="0"/>
              </a:rPr>
              <a:t> in school, we also believe that there is a shared responsibility with parents and we expect staff to work alongside parents sharing both concerns and positives.</a:t>
            </a:r>
          </a:p>
          <a:p>
            <a:pPr marL="0" indent="0">
              <a:buNone/>
            </a:pPr>
            <a:endParaRPr lang="en-GB" sz="1600" dirty="0">
              <a:effectLst/>
              <a:ea typeface="Times New Roman" panose="02020603050405020304" pitchFamily="18" charset="0"/>
            </a:endParaRPr>
          </a:p>
          <a:p>
            <a:pPr marL="0" indent="0">
              <a:buNone/>
            </a:pPr>
            <a:r>
              <a:rPr lang="en-GB" sz="2400" b="1" dirty="0">
                <a:solidFill>
                  <a:srgbClr val="FF0000"/>
                </a:solidFill>
              </a:rPr>
              <a:t>All staff need to read:</a:t>
            </a:r>
          </a:p>
          <a:p>
            <a:r>
              <a:rPr lang="en-GB" sz="2400" b="1" dirty="0">
                <a:solidFill>
                  <a:srgbClr val="FF0000"/>
                </a:solidFill>
              </a:rPr>
              <a:t> </a:t>
            </a:r>
            <a:r>
              <a:rPr lang="en-GB" sz="2400" b="1" dirty="0">
                <a:solidFill>
                  <a:srgbClr val="FF0000"/>
                </a:solidFill>
                <a:hlinkClick r:id="rId3">
                  <a:extLst>
                    <a:ext uri="{A12FA001-AC4F-418D-AE19-62706E023703}">
                      <ahyp:hlinkClr xmlns:ahyp="http://schemas.microsoft.com/office/drawing/2018/hyperlinkcolor" val="tx"/>
                    </a:ext>
                  </a:extLst>
                </a:hlinkClick>
              </a:rPr>
              <a:t>Behaviour for Learning policy</a:t>
            </a:r>
            <a:endParaRPr lang="en-GB" sz="2400" b="1" dirty="0">
              <a:solidFill>
                <a:srgbClr val="FF0000"/>
              </a:solidFill>
            </a:endParaRPr>
          </a:p>
          <a:p>
            <a:r>
              <a:rPr lang="en-GB" sz="2400" b="1" dirty="0">
                <a:solidFill>
                  <a:srgbClr val="FF0000"/>
                </a:solidFill>
              </a:rPr>
              <a:t> </a:t>
            </a:r>
            <a:r>
              <a:rPr lang="en-GB" sz="2400" b="1" dirty="0">
                <a:solidFill>
                  <a:srgbClr val="FF0000"/>
                </a:solidFill>
                <a:hlinkClick r:id="rId4">
                  <a:extLst>
                    <a:ext uri="{A12FA001-AC4F-418D-AE19-62706E023703}">
                      <ahyp:hlinkClr xmlns:ahyp="http://schemas.microsoft.com/office/drawing/2018/hyperlinkcolor" val="tx"/>
                    </a:ext>
                  </a:extLst>
                </a:hlinkClick>
              </a:rPr>
              <a:t>Antibullying policy </a:t>
            </a:r>
            <a:endParaRPr lang="en-GB" sz="2400" b="1" dirty="0">
              <a:solidFill>
                <a:srgbClr val="FF0000"/>
              </a:solidFill>
            </a:endParaRPr>
          </a:p>
          <a:p>
            <a:pPr marL="0" indent="0">
              <a:buNone/>
            </a:pPr>
            <a:endParaRPr lang="en-GB" sz="2400" dirty="0">
              <a:solidFill>
                <a:srgbClr val="FF0000"/>
              </a:solidFill>
            </a:endParaRPr>
          </a:p>
        </p:txBody>
      </p:sp>
      <p:sp>
        <p:nvSpPr>
          <p:cNvPr id="5" name="TextBox 4">
            <a:extLst>
              <a:ext uri="{FF2B5EF4-FFF2-40B4-BE49-F238E27FC236}">
                <a16:creationId xmlns:a16="http://schemas.microsoft.com/office/drawing/2014/main" id="{88740B0A-23D8-D13C-6B04-27B12C84883F}"/>
              </a:ext>
            </a:extLst>
          </p:cNvPr>
          <p:cNvSpPr txBox="1"/>
          <p:nvPr/>
        </p:nvSpPr>
        <p:spPr>
          <a:xfrm>
            <a:off x="935830" y="5593616"/>
            <a:ext cx="5359401" cy="830997"/>
          </a:xfrm>
          <a:prstGeom prst="rect">
            <a:avLst/>
          </a:prstGeom>
          <a:noFill/>
        </p:spPr>
        <p:txBody>
          <a:bodyPr wrap="square">
            <a:spAutoFit/>
          </a:bodyPr>
          <a:lstStyle/>
          <a:p>
            <a:pPr marL="0" indent="0" algn="ctr">
              <a:buNone/>
            </a:pPr>
            <a:r>
              <a:rPr lang="en-GB" sz="2400" b="1" dirty="0">
                <a:solidFill>
                  <a:srgbClr val="FF0000"/>
                </a:solidFill>
              </a:rPr>
              <a:t>Refer to the full </a:t>
            </a:r>
            <a:r>
              <a:rPr lang="en-GB" sz="2400" b="1" dirty="0">
                <a:solidFill>
                  <a:srgbClr val="FF0000"/>
                </a:solidFill>
                <a:hlinkClick r:id="rId5">
                  <a:extLst>
                    <a:ext uri="{A12FA001-AC4F-418D-AE19-62706E023703}">
                      <ahyp:hlinkClr xmlns:ahyp="http://schemas.microsoft.com/office/drawing/2018/hyperlinkcolor" val="tx"/>
                    </a:ext>
                  </a:extLst>
                </a:hlinkClick>
              </a:rPr>
              <a:t>Pixmore Way </a:t>
            </a:r>
            <a:r>
              <a:rPr lang="en-GB" sz="2400" b="1" dirty="0">
                <a:solidFill>
                  <a:srgbClr val="FF0000"/>
                </a:solidFill>
              </a:rPr>
              <a:t>for consequences of different behaviours.  </a:t>
            </a:r>
          </a:p>
        </p:txBody>
      </p:sp>
      <p:sp>
        <p:nvSpPr>
          <p:cNvPr id="6" name="Rectangle: Rounded Corners 5">
            <a:hlinkClick r:id="rId6" action="ppaction://hlinksldjump"/>
            <a:extLst>
              <a:ext uri="{FF2B5EF4-FFF2-40B4-BE49-F238E27FC236}">
                <a16:creationId xmlns:a16="http://schemas.microsoft.com/office/drawing/2014/main" id="{BB303B89-82AA-99B0-F512-9EE7C471A327}"/>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pic>
        <p:nvPicPr>
          <p:cNvPr id="7" name="Picture 6">
            <a:extLst>
              <a:ext uri="{FF2B5EF4-FFF2-40B4-BE49-F238E27FC236}">
                <a16:creationId xmlns:a16="http://schemas.microsoft.com/office/drawing/2014/main" id="{65048D73-BA0F-F58F-DD76-7019CFD2EBE3}"/>
              </a:ext>
            </a:extLst>
          </p:cNvPr>
          <p:cNvPicPr>
            <a:picLocks noChangeAspect="1"/>
          </p:cNvPicPr>
          <p:nvPr/>
        </p:nvPicPr>
        <p:blipFill>
          <a:blip r:embed="rId7"/>
          <a:stretch>
            <a:fillRect/>
          </a:stretch>
        </p:blipFill>
        <p:spPr>
          <a:xfrm>
            <a:off x="76200" y="297510"/>
            <a:ext cx="7312478" cy="5055540"/>
          </a:xfrm>
          <a:prstGeom prst="rect">
            <a:avLst/>
          </a:prstGeom>
        </p:spPr>
      </p:pic>
    </p:spTree>
    <p:extLst>
      <p:ext uri="{BB962C8B-B14F-4D97-AF65-F5344CB8AC3E}">
        <p14:creationId xmlns:p14="http://schemas.microsoft.com/office/powerpoint/2010/main" val="322846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853C-5E65-4032-CF44-33B13EADFFD0}"/>
              </a:ext>
            </a:extLst>
          </p:cNvPr>
          <p:cNvSpPr>
            <a:spLocks noGrp="1"/>
          </p:cNvSpPr>
          <p:nvPr>
            <p:ph type="title"/>
          </p:nvPr>
        </p:nvSpPr>
        <p:spPr>
          <a:xfrm>
            <a:off x="838199" y="-92075"/>
            <a:ext cx="10515600" cy="1325563"/>
          </a:xfrm>
        </p:spPr>
        <p:txBody>
          <a:bodyPr/>
          <a:lstStyle/>
          <a:p>
            <a:pPr algn="ctr"/>
            <a:r>
              <a:rPr lang="en-US" dirty="0">
                <a:solidFill>
                  <a:schemeClr val="accent6">
                    <a:lumMod val="75000"/>
                  </a:schemeClr>
                </a:solidFill>
                <a:latin typeface="+mn-lt"/>
              </a:rPr>
              <a:t>Pixmore Learning Power (PLP)</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21904C4A-8F89-F08C-E68A-6B01CA8B13C7}"/>
              </a:ext>
            </a:extLst>
          </p:cNvPr>
          <p:cNvSpPr>
            <a:spLocks noGrp="1"/>
          </p:cNvSpPr>
          <p:nvPr>
            <p:ph idx="1"/>
          </p:nvPr>
        </p:nvSpPr>
        <p:spPr>
          <a:xfrm>
            <a:off x="522971" y="1373203"/>
            <a:ext cx="11353801" cy="4351338"/>
          </a:xfrm>
        </p:spPr>
        <p:txBody>
          <a:bodyPr>
            <a:normAutofit/>
          </a:bodyPr>
          <a:lstStyle/>
          <a:p>
            <a:pPr>
              <a:buBlip>
                <a:blip r:embed="rId2"/>
              </a:buBlip>
            </a:pPr>
            <a:r>
              <a:rPr lang="en-US" sz="1600" dirty="0"/>
              <a:t>Pixmore Learning Power is based upon Guy Claxton’s Building Learning Power approach. It is a set of skills we have established as a school to support the development of a growth mindset which we believe is essential for being an effective learner.   </a:t>
            </a:r>
          </a:p>
          <a:p>
            <a:pPr marL="0" indent="0" algn="ctr">
              <a:buNone/>
            </a:pPr>
            <a:r>
              <a:rPr lang="en-US" sz="2400" dirty="0">
                <a:hlinkClick r:id="rId3"/>
              </a:rPr>
              <a:t>BUILDING LEARNING POWER OVERVIEW VIDEO</a:t>
            </a:r>
            <a:endParaRPr lang="en-US" sz="2400" dirty="0"/>
          </a:p>
          <a:p>
            <a:pPr>
              <a:buBlip>
                <a:blip r:embed="rId2"/>
              </a:buBlip>
            </a:pPr>
            <a:r>
              <a:rPr lang="en-US" sz="1600" dirty="0"/>
              <a:t>We have developed 3 ‘super hero’ characters to help promote these skills. It is expected that all members of staff model, talk about and provide opportunities for pupils to develop these skills using these characters.  This involves pupils showing they:</a:t>
            </a:r>
            <a:endParaRPr lang="en-GB" sz="1600" dirty="0"/>
          </a:p>
        </p:txBody>
      </p:sp>
      <p:pic>
        <p:nvPicPr>
          <p:cNvPr id="4" name="Picture 3">
            <a:extLst>
              <a:ext uri="{FF2B5EF4-FFF2-40B4-BE49-F238E27FC236}">
                <a16:creationId xmlns:a16="http://schemas.microsoft.com/office/drawing/2014/main" id="{7B009777-8AD5-4F64-1741-8D8DB1804DCE}"/>
              </a:ext>
            </a:extLst>
          </p:cNvPr>
          <p:cNvPicPr>
            <a:picLocks noChangeAspect="1"/>
          </p:cNvPicPr>
          <p:nvPr/>
        </p:nvPicPr>
        <p:blipFill>
          <a:blip r:embed="rId4"/>
          <a:stretch>
            <a:fillRect/>
          </a:stretch>
        </p:blipFill>
        <p:spPr>
          <a:xfrm>
            <a:off x="244890" y="951190"/>
            <a:ext cx="11702217" cy="416449"/>
          </a:xfrm>
          <a:prstGeom prst="rect">
            <a:avLst/>
          </a:prstGeom>
        </p:spPr>
      </p:pic>
      <p:sp>
        <p:nvSpPr>
          <p:cNvPr id="5" name="Rectangle: Rounded Corners 4">
            <a:hlinkClick r:id="rId5" action="ppaction://hlinksldjump"/>
            <a:extLst>
              <a:ext uri="{FF2B5EF4-FFF2-40B4-BE49-F238E27FC236}">
                <a16:creationId xmlns:a16="http://schemas.microsoft.com/office/drawing/2014/main" id="{A4726A0B-D3B6-9A01-65CC-77B71E26FF8E}"/>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pic>
        <p:nvPicPr>
          <p:cNvPr id="8" name="Picture 7">
            <a:extLst>
              <a:ext uri="{FF2B5EF4-FFF2-40B4-BE49-F238E27FC236}">
                <a16:creationId xmlns:a16="http://schemas.microsoft.com/office/drawing/2014/main" id="{C1900642-64E2-E760-05C2-81FD6E5602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890" y="3283398"/>
            <a:ext cx="4203714" cy="2961820"/>
          </a:xfrm>
          <a:prstGeom prst="rect">
            <a:avLst/>
          </a:prstGeom>
        </p:spPr>
      </p:pic>
      <p:pic>
        <p:nvPicPr>
          <p:cNvPr id="12" name="Picture 11">
            <a:extLst>
              <a:ext uri="{FF2B5EF4-FFF2-40B4-BE49-F238E27FC236}">
                <a16:creationId xmlns:a16="http://schemas.microsoft.com/office/drawing/2014/main" id="{5CCF8C00-40D9-D1ED-C629-E1E906B58B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3418" y="2951961"/>
            <a:ext cx="2648086" cy="3816546"/>
          </a:xfrm>
          <a:prstGeom prst="rect">
            <a:avLst/>
          </a:prstGeom>
        </p:spPr>
      </p:pic>
      <p:pic>
        <p:nvPicPr>
          <p:cNvPr id="15" name="Picture 14">
            <a:extLst>
              <a:ext uri="{FF2B5EF4-FFF2-40B4-BE49-F238E27FC236}">
                <a16:creationId xmlns:a16="http://schemas.microsoft.com/office/drawing/2014/main" id="{FC5F3551-E598-3778-F0EB-9DD1392E1C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6318" y="3177855"/>
            <a:ext cx="4324058" cy="3067363"/>
          </a:xfrm>
          <a:prstGeom prst="rect">
            <a:avLst/>
          </a:prstGeom>
        </p:spPr>
      </p:pic>
    </p:spTree>
    <p:extLst>
      <p:ext uri="{BB962C8B-B14F-4D97-AF65-F5344CB8AC3E}">
        <p14:creationId xmlns:p14="http://schemas.microsoft.com/office/powerpoint/2010/main" val="4011549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F54F-EA9F-00B5-B227-D63FEBF6CB47}"/>
              </a:ext>
            </a:extLst>
          </p:cNvPr>
          <p:cNvSpPr>
            <a:spLocks noGrp="1"/>
          </p:cNvSpPr>
          <p:nvPr>
            <p:ph type="title"/>
          </p:nvPr>
        </p:nvSpPr>
        <p:spPr>
          <a:xfrm>
            <a:off x="3632200" y="0"/>
            <a:ext cx="10515600" cy="1325563"/>
          </a:xfrm>
        </p:spPr>
        <p:txBody>
          <a:bodyPr/>
          <a:lstStyle/>
          <a:p>
            <a:r>
              <a:rPr lang="en-US" dirty="0">
                <a:solidFill>
                  <a:schemeClr val="accent6">
                    <a:lumMod val="75000"/>
                  </a:schemeClr>
                </a:solidFill>
                <a:latin typeface="+mn-lt"/>
              </a:rPr>
              <a:t>Zones of regulation </a:t>
            </a:r>
            <a:endParaRPr lang="en-GB"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640151C6-553B-5DDC-3247-8CF9762AE0B8}"/>
              </a:ext>
            </a:extLst>
          </p:cNvPr>
          <p:cNvSpPr>
            <a:spLocks noGrp="1"/>
          </p:cNvSpPr>
          <p:nvPr>
            <p:ph idx="1"/>
          </p:nvPr>
        </p:nvSpPr>
        <p:spPr>
          <a:xfrm>
            <a:off x="1225550" y="6016625"/>
            <a:ext cx="9353550" cy="4351338"/>
          </a:xfrm>
        </p:spPr>
        <p:txBody>
          <a:bodyPr>
            <a:normAutofit/>
          </a:bodyPr>
          <a:lstStyle/>
          <a:p>
            <a:pPr marL="0" indent="0" algn="ctr">
              <a:buNone/>
            </a:pPr>
            <a:r>
              <a:rPr lang="en-US" sz="2400" dirty="0">
                <a:hlinkClick r:id="rId2"/>
              </a:rPr>
              <a:t>ZONES OF REGULATION INTRODUCTION VIDEO</a:t>
            </a:r>
            <a:endParaRPr lang="en-GB" sz="2400" dirty="0"/>
          </a:p>
        </p:txBody>
      </p:sp>
      <p:pic>
        <p:nvPicPr>
          <p:cNvPr id="4" name="Picture 3">
            <a:extLst>
              <a:ext uri="{FF2B5EF4-FFF2-40B4-BE49-F238E27FC236}">
                <a16:creationId xmlns:a16="http://schemas.microsoft.com/office/drawing/2014/main" id="{6B20F8A7-1820-8C23-B916-A2E37DED9D44}"/>
              </a:ext>
            </a:extLst>
          </p:cNvPr>
          <p:cNvPicPr>
            <a:picLocks noChangeAspect="1"/>
          </p:cNvPicPr>
          <p:nvPr/>
        </p:nvPicPr>
        <p:blipFill>
          <a:blip r:embed="rId3"/>
          <a:stretch>
            <a:fillRect/>
          </a:stretch>
        </p:blipFill>
        <p:spPr>
          <a:xfrm>
            <a:off x="244890" y="951190"/>
            <a:ext cx="11702217" cy="416449"/>
          </a:xfrm>
          <a:prstGeom prst="rect">
            <a:avLst/>
          </a:prstGeom>
        </p:spPr>
      </p:pic>
      <p:pic>
        <p:nvPicPr>
          <p:cNvPr id="6" name="Picture 5">
            <a:extLst>
              <a:ext uri="{FF2B5EF4-FFF2-40B4-BE49-F238E27FC236}">
                <a16:creationId xmlns:a16="http://schemas.microsoft.com/office/drawing/2014/main" id="{A6AC80CA-A7AE-42C1-FF06-8BACC04612F3}"/>
              </a:ext>
            </a:extLst>
          </p:cNvPr>
          <p:cNvPicPr>
            <a:picLocks noChangeAspect="1"/>
          </p:cNvPicPr>
          <p:nvPr/>
        </p:nvPicPr>
        <p:blipFill>
          <a:blip r:embed="rId4"/>
          <a:stretch>
            <a:fillRect/>
          </a:stretch>
        </p:blipFill>
        <p:spPr>
          <a:xfrm>
            <a:off x="5715000" y="1633786"/>
            <a:ext cx="6108700" cy="4159115"/>
          </a:xfrm>
          <a:prstGeom prst="rect">
            <a:avLst/>
          </a:prstGeom>
        </p:spPr>
      </p:pic>
      <p:sp>
        <p:nvSpPr>
          <p:cNvPr id="8" name="TextBox 7">
            <a:extLst>
              <a:ext uri="{FF2B5EF4-FFF2-40B4-BE49-F238E27FC236}">
                <a16:creationId xmlns:a16="http://schemas.microsoft.com/office/drawing/2014/main" id="{A9FD5A33-308B-9644-C683-513360B8EAEE}"/>
              </a:ext>
            </a:extLst>
          </p:cNvPr>
          <p:cNvSpPr txBox="1"/>
          <p:nvPr/>
        </p:nvSpPr>
        <p:spPr>
          <a:xfrm>
            <a:off x="244890" y="1761028"/>
            <a:ext cx="5240362" cy="4031873"/>
          </a:xfrm>
          <a:prstGeom prst="rect">
            <a:avLst/>
          </a:prstGeom>
          <a:noFill/>
        </p:spPr>
        <p:txBody>
          <a:bodyPr wrap="square">
            <a:spAutoFit/>
          </a:bodyPr>
          <a:lstStyle/>
          <a:p>
            <a:pPr marL="285750" indent="-285750">
              <a:buBlip>
                <a:blip r:embed="rId5"/>
              </a:buBlip>
            </a:pPr>
            <a:r>
              <a:rPr lang="en-GB" sz="1600" b="0" i="0" dirty="0">
                <a:solidFill>
                  <a:srgbClr val="3F3F3F"/>
                </a:solidFill>
                <a:effectLst/>
              </a:rPr>
              <a:t>The Zones of Regulation is the original framework (</a:t>
            </a:r>
            <a:r>
              <a:rPr lang="en-GB" sz="1600" b="0" i="0" dirty="0" err="1">
                <a:solidFill>
                  <a:srgbClr val="3F3F3F"/>
                </a:solidFill>
                <a:effectLst/>
              </a:rPr>
              <a:t>Kuypers</a:t>
            </a:r>
            <a:r>
              <a:rPr lang="en-GB" sz="1600" b="0" i="0" dirty="0">
                <a:solidFill>
                  <a:srgbClr val="3F3F3F"/>
                </a:solidFill>
                <a:effectLst/>
              </a:rPr>
              <a:t>, 2011) that develops awareness of feelings, energy and alertness levels while exploring a variety of tools and strategies for regulation, prosocial skills, self-care, and overall wellness.  </a:t>
            </a:r>
          </a:p>
          <a:p>
            <a:endParaRPr lang="en-GB" sz="1600" b="0" i="0" dirty="0">
              <a:solidFill>
                <a:srgbClr val="3F3F3F"/>
              </a:solidFill>
              <a:effectLst/>
            </a:endParaRPr>
          </a:p>
          <a:p>
            <a:pPr marL="285750" indent="-285750">
              <a:buBlip>
                <a:blip r:embed="rId5"/>
              </a:buBlip>
            </a:pPr>
            <a:r>
              <a:rPr lang="en-GB" sz="1600" b="0" i="0" dirty="0">
                <a:solidFill>
                  <a:srgbClr val="3F3F3F"/>
                </a:solidFill>
                <a:effectLst/>
              </a:rPr>
              <a:t>The 4 coloured ‘Zones’ provide an easy way to think and talk about </a:t>
            </a:r>
            <a:r>
              <a:rPr lang="en-GB" sz="1600" dirty="0">
                <a:solidFill>
                  <a:srgbClr val="3F3F3F"/>
                </a:solidFill>
              </a:rPr>
              <a:t>feelings</a:t>
            </a:r>
            <a:r>
              <a:rPr lang="en-GB" sz="1600" b="0" i="0" dirty="0">
                <a:solidFill>
                  <a:srgbClr val="3F3F3F"/>
                </a:solidFill>
                <a:effectLst/>
              </a:rPr>
              <a:t> all of which are expected in life.  Once </a:t>
            </a:r>
            <a:r>
              <a:rPr lang="en-GB" sz="1600" dirty="0">
                <a:solidFill>
                  <a:srgbClr val="3F3F3F"/>
                </a:solidFill>
              </a:rPr>
              <a:t>pupils</a:t>
            </a:r>
            <a:r>
              <a:rPr lang="en-GB" sz="1600" b="0" i="0" dirty="0">
                <a:solidFill>
                  <a:srgbClr val="3F3F3F"/>
                </a:solidFill>
                <a:effectLst/>
              </a:rPr>
              <a:t> understand </a:t>
            </a:r>
            <a:r>
              <a:rPr lang="en-GB" sz="1600" dirty="0">
                <a:solidFill>
                  <a:srgbClr val="3F3F3F"/>
                </a:solidFill>
              </a:rPr>
              <a:t>their</a:t>
            </a:r>
            <a:r>
              <a:rPr lang="en-GB" sz="1600" b="0" i="0" dirty="0">
                <a:solidFill>
                  <a:srgbClr val="3F3F3F"/>
                </a:solidFill>
                <a:effectLst/>
              </a:rPr>
              <a:t> feelings and zones, </a:t>
            </a:r>
            <a:r>
              <a:rPr lang="en-GB" sz="1600" dirty="0">
                <a:solidFill>
                  <a:srgbClr val="3F3F3F"/>
                </a:solidFill>
              </a:rPr>
              <a:t>they</a:t>
            </a:r>
            <a:r>
              <a:rPr lang="en-GB" sz="1600" b="0" i="0" dirty="0">
                <a:solidFill>
                  <a:srgbClr val="3F3F3F"/>
                </a:solidFill>
                <a:effectLst/>
              </a:rPr>
              <a:t> can learn to use tools/strategies to manage </a:t>
            </a:r>
            <a:r>
              <a:rPr lang="en-GB" sz="1600" dirty="0">
                <a:solidFill>
                  <a:srgbClr val="3F3F3F"/>
                </a:solidFill>
              </a:rPr>
              <a:t>feelings in</a:t>
            </a:r>
            <a:r>
              <a:rPr lang="en-GB" sz="1600" b="0" i="0" dirty="0">
                <a:solidFill>
                  <a:srgbClr val="3F3F3F"/>
                </a:solidFill>
                <a:effectLst/>
              </a:rPr>
              <a:t> different Zones. </a:t>
            </a:r>
          </a:p>
          <a:p>
            <a:endParaRPr lang="en-GB" sz="1600" b="0" i="0" dirty="0">
              <a:solidFill>
                <a:srgbClr val="3F3F3F"/>
              </a:solidFill>
              <a:effectLst/>
            </a:endParaRPr>
          </a:p>
          <a:p>
            <a:pPr marL="285750" indent="-285750">
              <a:buBlip>
                <a:blip r:embed="rId5"/>
              </a:buBlip>
            </a:pPr>
            <a:r>
              <a:rPr lang="en-GB" sz="1600" dirty="0">
                <a:solidFill>
                  <a:srgbClr val="3F3F3F"/>
                </a:solidFill>
              </a:rPr>
              <a:t>Staff are expected to use the</a:t>
            </a:r>
            <a:r>
              <a:rPr lang="en-GB" sz="1600" b="0" i="0" dirty="0">
                <a:solidFill>
                  <a:srgbClr val="3F3F3F"/>
                </a:solidFill>
                <a:effectLst/>
              </a:rPr>
              <a:t> simple, common language and visual structure of The Zones of Regulation to help make the complex skill of regulation more concrete for learners. </a:t>
            </a:r>
            <a:endParaRPr lang="en-GB" sz="1600" dirty="0"/>
          </a:p>
        </p:txBody>
      </p:sp>
      <p:sp>
        <p:nvSpPr>
          <p:cNvPr id="9" name="Rectangle: Rounded Corners 8">
            <a:hlinkClick r:id="rId6" action="ppaction://hlinksldjump"/>
            <a:extLst>
              <a:ext uri="{FF2B5EF4-FFF2-40B4-BE49-F238E27FC236}">
                <a16:creationId xmlns:a16="http://schemas.microsoft.com/office/drawing/2014/main" id="{A6A51800-9D22-5E47-8BC6-0D86ECB8D783}"/>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12237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309A-A930-1744-9089-2A6FF76B0E61}"/>
              </a:ext>
            </a:extLst>
          </p:cNvPr>
          <p:cNvSpPr>
            <a:spLocks noGrp="1"/>
          </p:cNvSpPr>
          <p:nvPr>
            <p:ph type="title"/>
          </p:nvPr>
        </p:nvSpPr>
        <p:spPr>
          <a:xfrm>
            <a:off x="713071" y="190132"/>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First Aid &amp; Medical Needs</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CE2CD25-5A64-C73A-D795-3E3D11F42AD6}"/>
              </a:ext>
            </a:extLst>
          </p:cNvPr>
          <p:cNvSpPr>
            <a:spLocks noGrp="1"/>
          </p:cNvSpPr>
          <p:nvPr>
            <p:ph idx="1"/>
          </p:nvPr>
        </p:nvSpPr>
        <p:spPr>
          <a:xfrm>
            <a:off x="549443" y="1361912"/>
            <a:ext cx="10515600" cy="5496088"/>
          </a:xfrm>
        </p:spPr>
        <p:txBody>
          <a:bodyPr>
            <a:normAutofit fontScale="62500" lnSpcReduction="20000"/>
          </a:bodyPr>
          <a:lstStyle/>
          <a:p>
            <a:pPr algn="just">
              <a:buBlip>
                <a:blip r:embed="rId2"/>
              </a:buBlip>
              <a:tabLst>
                <a:tab pos="1170305" algn="l"/>
              </a:tabLst>
            </a:pPr>
            <a:endParaRPr lang="en-GB" sz="1900" dirty="0">
              <a:effectLst/>
              <a:ea typeface="Times New Roman" panose="02020603050405020304" pitchFamily="18" charset="0"/>
            </a:endParaRPr>
          </a:p>
          <a:p>
            <a:pPr lvl="0" algn="just">
              <a:buBlip>
                <a:blip r:embed="rId2"/>
              </a:buBlip>
              <a:tabLst>
                <a:tab pos="1170305" algn="l"/>
              </a:tabLst>
            </a:pPr>
            <a:r>
              <a:rPr lang="en-US" sz="3800" b="1" dirty="0">
                <a:solidFill>
                  <a:srgbClr val="FF0000"/>
                </a:solidFill>
                <a:effectLst/>
                <a:ea typeface="Times New Roman" panose="02020603050405020304" pitchFamily="18" charset="0"/>
                <a:cs typeface="Californian FB" panose="0207040306080B030204" pitchFamily="18" charset="0"/>
              </a:rPr>
              <a:t>All staff need to read the </a:t>
            </a:r>
            <a:r>
              <a:rPr lang="en-US" sz="3800" b="1" u="sng" dirty="0">
                <a:solidFill>
                  <a:srgbClr val="FF0000"/>
                </a:solidFill>
                <a:ea typeface="Times New Roman" panose="02020603050405020304" pitchFamily="18" charset="0"/>
                <a:cs typeface="Californian FB" panose="0207040306080B030204" pitchFamily="18" charset="0"/>
              </a:rPr>
              <a:t>M</a:t>
            </a:r>
            <a:r>
              <a:rPr lang="en-US" sz="3800" b="1" dirty="0">
                <a:solidFill>
                  <a:srgbClr val="FF0000"/>
                </a:solidFill>
                <a:effectLst/>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edical </a:t>
            </a:r>
            <a:r>
              <a:rPr lang="en-US" sz="3800" b="1" dirty="0">
                <a:solidFill>
                  <a:srgbClr val="FF0000"/>
                </a:solidFill>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N</a:t>
            </a:r>
            <a:r>
              <a:rPr lang="en-US" sz="3800" b="1" dirty="0">
                <a:solidFill>
                  <a:srgbClr val="FF0000"/>
                </a:solidFill>
                <a:effectLst/>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eeds </a:t>
            </a:r>
            <a:r>
              <a:rPr lang="en-US" sz="3800" b="1" dirty="0">
                <a:solidFill>
                  <a:srgbClr val="FF0000"/>
                </a:solidFill>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P</a:t>
            </a:r>
            <a:r>
              <a:rPr lang="en-US" sz="3800" b="1" dirty="0">
                <a:solidFill>
                  <a:srgbClr val="FF0000"/>
                </a:solidFill>
                <a:effectLst/>
                <a:ea typeface="Times New Roman" panose="02020603050405020304" pitchFamily="18" charset="0"/>
                <a:cs typeface="Californian FB" panose="0207040306080B030204" pitchFamily="18" charset="0"/>
                <a:hlinkClick r:id="rId3">
                  <a:extLst>
                    <a:ext uri="{A12FA001-AC4F-418D-AE19-62706E023703}">
                      <ahyp:hlinkClr xmlns:ahyp="http://schemas.microsoft.com/office/drawing/2018/hyperlinkcolor" val="tx"/>
                    </a:ext>
                  </a:extLst>
                </a:hlinkClick>
              </a:rPr>
              <a:t>olicy </a:t>
            </a:r>
            <a:endParaRPr lang="en-US" sz="3800" b="1" dirty="0">
              <a:solidFill>
                <a:srgbClr val="FF0000"/>
              </a:solidFill>
              <a:effectLst/>
              <a:ea typeface="Times New Roman" panose="02020603050405020304" pitchFamily="18" charset="0"/>
              <a:cs typeface="Californian FB" panose="0207040306080B030204" pitchFamily="18" charset="0"/>
            </a:endParaRPr>
          </a:p>
          <a:p>
            <a:pPr lvl="0" algn="just">
              <a:buBlip>
                <a:blip r:embed="rId2"/>
              </a:buBlip>
              <a:tabLst>
                <a:tab pos="1170305" algn="l"/>
              </a:tabLst>
            </a:pPr>
            <a:r>
              <a:rPr lang="en-US" sz="2600" dirty="0">
                <a:effectLst/>
                <a:ea typeface="Times New Roman" panose="02020603050405020304" pitchFamily="18" charset="0"/>
                <a:cs typeface="Californian FB" panose="0207040306080B030204" pitchFamily="18" charset="0"/>
              </a:rPr>
              <a:t>All staff </a:t>
            </a:r>
            <a:r>
              <a:rPr lang="en-US" sz="2600" dirty="0">
                <a:ea typeface="Times New Roman" panose="02020603050405020304" pitchFamily="18" charset="0"/>
                <a:cs typeface="Californian FB" panose="0207040306080B030204" pitchFamily="18" charset="0"/>
              </a:rPr>
              <a:t>must</a:t>
            </a:r>
            <a:r>
              <a:rPr lang="en-US" sz="2600" dirty="0">
                <a:effectLst/>
                <a:ea typeface="Times New Roman" panose="02020603050405020304" pitchFamily="18" charset="0"/>
                <a:cs typeface="Californian FB" panose="0207040306080B030204" pitchFamily="18" charset="0"/>
              </a:rPr>
              <a:t> have </a:t>
            </a:r>
            <a:r>
              <a:rPr lang="en-US" sz="2600" dirty="0">
                <a:ea typeface="Times New Roman" panose="02020603050405020304" pitchFamily="18" charset="0"/>
                <a:cs typeface="Californian FB" panose="0207040306080B030204" pitchFamily="18" charset="0"/>
              </a:rPr>
              <a:t>a</a:t>
            </a:r>
            <a:r>
              <a:rPr lang="en-US" sz="2600" dirty="0">
                <a:effectLst/>
                <a:ea typeface="Times New Roman" panose="02020603050405020304" pitchFamily="18" charset="0"/>
                <a:cs typeface="Californian FB" panose="0207040306080B030204" pitchFamily="18" charset="0"/>
              </a:rPr>
              <a:t> basic emergency first aid for schools certificate. School will provide training for this.  </a:t>
            </a:r>
            <a:r>
              <a:rPr lang="en-US" sz="2600" dirty="0">
                <a:ea typeface="Times New Roman" panose="02020603050405020304" pitchFamily="18" charset="0"/>
                <a:cs typeface="Californian FB" panose="0207040306080B030204" pitchFamily="18" charset="0"/>
              </a:rPr>
              <a:t>A</a:t>
            </a:r>
            <a:r>
              <a:rPr lang="en-US" sz="2600" dirty="0">
                <a:effectLst/>
                <a:ea typeface="Times New Roman" panose="02020603050405020304" pitchFamily="18" charset="0"/>
                <a:cs typeface="Californian FB" panose="0207040306080B030204" pitchFamily="18" charset="0"/>
              </a:rPr>
              <a:t>ny staff who miss the training will need to book an alternative date.</a:t>
            </a:r>
            <a:endParaRPr lang="en-GB" sz="2600" dirty="0">
              <a:effectLst/>
              <a:ea typeface="Times New Roman" panose="02020603050405020304" pitchFamily="18" charset="0"/>
            </a:endParaRPr>
          </a:p>
          <a:p>
            <a:pPr lvl="0" algn="just">
              <a:buBlip>
                <a:blip r:embed="rId2"/>
              </a:buBlip>
              <a:tabLst>
                <a:tab pos="1170305" algn="l"/>
              </a:tabLst>
            </a:pPr>
            <a:r>
              <a:rPr lang="en-US" sz="2600" dirty="0">
                <a:effectLst/>
                <a:ea typeface="Times New Roman" panose="02020603050405020304" pitchFamily="18" charset="0"/>
                <a:cs typeface="Californian FB" panose="0207040306080B030204" pitchFamily="18" charset="0"/>
              </a:rPr>
              <a:t> In addition, there are fully qualified first </a:t>
            </a:r>
            <a:r>
              <a:rPr lang="en-US" sz="2600" dirty="0">
                <a:ea typeface="Times New Roman" panose="02020603050405020304" pitchFamily="18" charset="0"/>
                <a:cs typeface="Californian FB" panose="0207040306080B030204" pitchFamily="18" charset="0"/>
              </a:rPr>
              <a:t>a</a:t>
            </a:r>
            <a:r>
              <a:rPr lang="en-US" sz="2600" dirty="0">
                <a:effectLst/>
                <a:ea typeface="Times New Roman" panose="02020603050405020304" pitchFamily="18" charset="0"/>
                <a:cs typeface="Californian FB" panose="0207040306080B030204" pitchFamily="18" charset="0"/>
              </a:rPr>
              <a:t>iders at work in the school</a:t>
            </a:r>
            <a:r>
              <a:rPr lang="en-US" sz="2600" dirty="0">
                <a:ea typeface="Times New Roman" panose="02020603050405020304" pitchFamily="18" charset="0"/>
                <a:cs typeface="Californian FB" panose="0207040306080B030204" pitchFamily="18" charset="0"/>
              </a:rPr>
              <a:t> (Aimee Budd </a:t>
            </a:r>
            <a:r>
              <a:rPr lang="en-US" sz="2600" dirty="0">
                <a:effectLst/>
                <a:ea typeface="Times New Roman" panose="02020603050405020304" pitchFamily="18" charset="0"/>
                <a:cs typeface="Californian FB" panose="0207040306080B030204" pitchFamily="18" charset="0"/>
              </a:rPr>
              <a:t>and </a:t>
            </a:r>
            <a:r>
              <a:rPr lang="en-US" sz="2600" dirty="0">
                <a:ea typeface="Times New Roman" panose="02020603050405020304" pitchFamily="18" charset="0"/>
                <a:cs typeface="Californian FB" panose="0207040306080B030204" pitchFamily="18" charset="0"/>
              </a:rPr>
              <a:t>Dan</a:t>
            </a:r>
            <a:r>
              <a:rPr lang="en-US" sz="2600" dirty="0">
                <a:effectLst/>
                <a:ea typeface="Times New Roman" panose="02020603050405020304" pitchFamily="18" charset="0"/>
                <a:cs typeface="Californian FB" panose="0207040306080B030204" pitchFamily="18" charset="0"/>
              </a:rPr>
              <a:t> King have had the Pediatric First Aid training.)</a:t>
            </a:r>
            <a:endParaRPr lang="en-GB" sz="2600" dirty="0">
              <a:effectLst/>
              <a:ea typeface="Times New Roman" panose="02020603050405020304" pitchFamily="18" charset="0"/>
            </a:endParaRPr>
          </a:p>
          <a:p>
            <a:pPr algn="just">
              <a:buBlip>
                <a:blip r:embed="rId2"/>
              </a:buBlip>
              <a:tabLst>
                <a:tab pos="1170305" algn="l"/>
              </a:tabLst>
            </a:pPr>
            <a:r>
              <a:rPr lang="en-US" sz="2600" dirty="0">
                <a:ea typeface="Times New Roman" panose="02020603050405020304" pitchFamily="18" charset="0"/>
                <a:cs typeface="Californian FB" panose="0207040306080B030204" pitchFamily="18" charset="0"/>
              </a:rPr>
              <a:t>Epi-pen training is held yearly and Pixmore is a </a:t>
            </a:r>
            <a:r>
              <a:rPr lang="en-US" sz="3200" b="1" dirty="0">
                <a:solidFill>
                  <a:srgbClr val="FF0000"/>
                </a:solidFill>
                <a:ea typeface="Times New Roman" panose="02020603050405020304" pitchFamily="18" charset="0"/>
                <a:cs typeface="Californian FB" panose="0207040306080B030204" pitchFamily="18" charset="0"/>
              </a:rPr>
              <a:t>NUT FREE SCHOOL</a:t>
            </a:r>
            <a:r>
              <a:rPr lang="en-US" sz="2600" b="1" dirty="0">
                <a:solidFill>
                  <a:srgbClr val="FF0000"/>
                </a:solidFill>
                <a:ea typeface="Times New Roman" panose="02020603050405020304" pitchFamily="18" charset="0"/>
                <a:cs typeface="Californian FB" panose="0207040306080B030204" pitchFamily="18" charset="0"/>
              </a:rPr>
              <a:t>.</a:t>
            </a:r>
            <a:endParaRPr lang="en-GB" sz="2600" b="1" dirty="0">
              <a:solidFill>
                <a:srgbClr val="FF0000"/>
              </a:solidFill>
              <a:ea typeface="Times New Roman" panose="02020603050405020304" pitchFamily="18" charset="0"/>
            </a:endParaRPr>
          </a:p>
          <a:p>
            <a:pPr algn="just">
              <a:buBlip>
                <a:blip r:embed="rId2"/>
              </a:buBlip>
              <a:tabLst>
                <a:tab pos="1170305" algn="l"/>
              </a:tabLst>
            </a:pPr>
            <a:r>
              <a:rPr lang="en-US" sz="2600" dirty="0">
                <a:ea typeface="Times New Roman" panose="02020603050405020304" pitchFamily="18" charset="0"/>
                <a:cs typeface="Californian FB" panose="0207040306080B030204" pitchFamily="18" charset="0"/>
              </a:rPr>
              <a:t>Staff should be aware of children in their class who suffer from medical conditions including asthma and should check this information at the beginning of the year.  This information can be found on Arbor, and in the </a:t>
            </a:r>
            <a:r>
              <a:rPr lang="en-US" sz="2600" b="1" dirty="0">
                <a:ea typeface="Times New Roman" panose="02020603050405020304" pitchFamily="18" charset="0"/>
                <a:cs typeface="Californian FB" panose="0207040306080B030204" pitchFamily="18" charset="0"/>
              </a:rPr>
              <a:t>Medical Needs register</a:t>
            </a:r>
            <a:r>
              <a:rPr lang="en-US" sz="2600" dirty="0">
                <a:ea typeface="Times New Roman" panose="02020603050405020304" pitchFamily="18" charset="0"/>
                <a:cs typeface="Californian FB" panose="0207040306080B030204" pitchFamily="18" charset="0"/>
              </a:rPr>
              <a:t> in each class </a:t>
            </a:r>
            <a:r>
              <a:rPr lang="en-US" sz="2600" b="1" dirty="0">
                <a:ea typeface="Times New Roman" panose="02020603050405020304" pitchFamily="18" charset="0"/>
                <a:cs typeface="Californian FB" panose="0207040306080B030204" pitchFamily="18" charset="0"/>
              </a:rPr>
              <a:t>Red</a:t>
            </a:r>
            <a:r>
              <a:rPr lang="en-US" sz="2600" dirty="0">
                <a:ea typeface="Times New Roman" panose="02020603050405020304" pitchFamily="18" charset="0"/>
                <a:cs typeface="Californian FB" panose="0207040306080B030204" pitchFamily="18" charset="0"/>
              </a:rPr>
              <a:t> </a:t>
            </a:r>
            <a:r>
              <a:rPr lang="en-US" sz="2600" b="1" dirty="0">
                <a:ea typeface="Times New Roman" panose="02020603050405020304" pitchFamily="18" charset="0"/>
                <a:cs typeface="Californian FB" panose="0207040306080B030204" pitchFamily="18" charset="0"/>
              </a:rPr>
              <a:t>Inclusion Folder</a:t>
            </a:r>
            <a:r>
              <a:rPr lang="en-US" sz="2600" dirty="0">
                <a:ea typeface="Times New Roman" panose="02020603050405020304" pitchFamily="18" charset="0"/>
                <a:cs typeface="Californian FB" panose="0207040306080B030204" pitchFamily="18" charset="0"/>
              </a:rPr>
              <a:t>  Any queries should be addressed to Noreen Flanagan (First Aid and Health and Safety)</a:t>
            </a:r>
            <a:endParaRPr lang="en-GB" sz="2600" dirty="0">
              <a:ea typeface="Times New Roman" panose="02020603050405020304" pitchFamily="18" charset="0"/>
            </a:endParaRPr>
          </a:p>
          <a:p>
            <a:pPr lvl="0" algn="just">
              <a:buBlip>
                <a:blip r:embed="rId2"/>
              </a:buBlip>
              <a:tabLst>
                <a:tab pos="1170305" algn="l"/>
              </a:tabLst>
            </a:pPr>
            <a:r>
              <a:rPr lang="en-US" sz="2600" dirty="0">
                <a:ea typeface="Times New Roman" panose="02020603050405020304" pitchFamily="18" charset="0"/>
                <a:cs typeface="Californian FB" panose="0207040306080B030204" pitchFamily="18" charset="0"/>
              </a:rPr>
              <a:t>T</a:t>
            </a:r>
            <a:r>
              <a:rPr lang="en-US" sz="2600" dirty="0">
                <a:effectLst/>
                <a:ea typeface="Times New Roman" panose="02020603050405020304" pitchFamily="18" charset="0"/>
                <a:cs typeface="Californian FB" panose="0207040306080B030204" pitchFamily="18" charset="0"/>
              </a:rPr>
              <a:t>he SENCO will alert staff to children who have a ‘care plan’ or Education and Health care Plan that impacts on their ability to cope and function in a classroom setting.</a:t>
            </a:r>
            <a:endParaRPr lang="en-GB" sz="2600" dirty="0">
              <a:effectLst/>
              <a:ea typeface="Times New Roman" panose="02020603050405020304" pitchFamily="18" charset="0"/>
            </a:endParaRPr>
          </a:p>
          <a:p>
            <a:pPr lvl="0" algn="just">
              <a:buBlip>
                <a:blip r:embed="rId2"/>
              </a:buBlip>
              <a:tabLst>
                <a:tab pos="1170305" algn="l"/>
              </a:tabLst>
            </a:pPr>
            <a:r>
              <a:rPr lang="en-US" sz="2600" dirty="0">
                <a:effectLst/>
                <a:ea typeface="Times New Roman" panose="02020603050405020304" pitchFamily="18" charset="0"/>
                <a:cs typeface="Californian FB" panose="0207040306080B030204" pitchFamily="18" charset="0"/>
              </a:rPr>
              <a:t> Medicine can be administered by staff if has been entered in the medicine log and </a:t>
            </a:r>
            <a:r>
              <a:rPr lang="en-US" sz="2600" b="1" dirty="0">
                <a:effectLst/>
                <a:ea typeface="Times New Roman" panose="02020603050405020304" pitchFamily="18" charset="0"/>
                <a:cs typeface="Californian FB" panose="0207040306080B030204" pitchFamily="18" charset="0"/>
              </a:rPr>
              <a:t>signed by the parent</a:t>
            </a:r>
            <a:r>
              <a:rPr lang="en-US" sz="2600" dirty="0">
                <a:effectLst/>
                <a:ea typeface="Times New Roman" panose="02020603050405020304" pitchFamily="18" charset="0"/>
                <a:cs typeface="Californian FB" panose="0207040306080B030204" pitchFamily="18" charset="0"/>
              </a:rPr>
              <a:t> and the </a:t>
            </a:r>
            <a:r>
              <a:rPr lang="en-US" sz="2600" b="1" dirty="0">
                <a:effectLst/>
                <a:ea typeface="Times New Roman" panose="02020603050405020304" pitchFamily="18" charset="0"/>
                <a:cs typeface="Californian FB" panose="0207040306080B030204" pitchFamily="18" charset="0"/>
              </a:rPr>
              <a:t>supervising member of staff</a:t>
            </a:r>
            <a:r>
              <a:rPr lang="en-US" sz="2600" b="1" dirty="0">
                <a:ea typeface="Times New Roman" panose="02020603050405020304" pitchFamily="18" charset="0"/>
                <a:cs typeface="Californian FB" panose="0207040306080B030204" pitchFamily="18" charset="0"/>
              </a:rPr>
              <a:t>. </a:t>
            </a:r>
            <a:r>
              <a:rPr lang="en-US" sz="2600" dirty="0">
                <a:ea typeface="Times New Roman" panose="02020603050405020304" pitchFamily="18" charset="0"/>
                <a:cs typeface="Californian FB" panose="0207040306080B030204" pitchFamily="18" charset="0"/>
              </a:rPr>
              <a:t>The medicine log is kept in the school office. </a:t>
            </a:r>
            <a:endParaRPr lang="en-GB" sz="2600" dirty="0">
              <a:effectLst/>
              <a:ea typeface="Times New Roman" panose="02020603050405020304" pitchFamily="18" charset="0"/>
            </a:endParaRPr>
          </a:p>
          <a:p>
            <a:pPr lvl="0" algn="just">
              <a:buBlip>
                <a:blip r:embed="rId2"/>
              </a:buBlip>
              <a:tabLst>
                <a:tab pos="1170305" algn="l"/>
              </a:tabLst>
            </a:pPr>
            <a:r>
              <a:rPr lang="en-US" sz="2600" dirty="0">
                <a:effectLst/>
                <a:ea typeface="Times New Roman" panose="02020603050405020304" pitchFamily="18" charset="0"/>
                <a:cs typeface="Californian FB" panose="0207040306080B030204" pitchFamily="18" charset="0"/>
              </a:rPr>
              <a:t>Please check the staffroom noticeboard for information on life threatening illnesses affecting some children that all staff should be aware of. </a:t>
            </a:r>
            <a:endParaRPr lang="en-GB" sz="2600" dirty="0">
              <a:effectLst/>
              <a:ea typeface="Times New Roman" panose="02020603050405020304" pitchFamily="18" charset="0"/>
            </a:endParaRPr>
          </a:p>
          <a:p>
            <a:pPr lvl="0" algn="just">
              <a:buBlip>
                <a:blip r:embed="rId2"/>
              </a:buBlip>
              <a:tabLst>
                <a:tab pos="1170305" algn="l"/>
              </a:tabLst>
            </a:pPr>
            <a:r>
              <a:rPr lang="en-US" sz="2600" b="1" dirty="0">
                <a:ea typeface="Times New Roman" panose="02020603050405020304" pitchFamily="18" charset="0"/>
                <a:cs typeface="Californian FB" panose="0207040306080B030204" pitchFamily="18" charset="0"/>
              </a:rPr>
              <a:t>Dan King</a:t>
            </a:r>
            <a:r>
              <a:rPr lang="en-US" sz="2600" dirty="0">
                <a:effectLst/>
                <a:ea typeface="Times New Roman" panose="02020603050405020304" pitchFamily="18" charset="0"/>
                <a:cs typeface="Californian FB" panose="0207040306080B030204" pitchFamily="18" charset="0"/>
              </a:rPr>
              <a:t> is the member of staff who has overall responsibility for first aid supplies and if there are concerns over ill children.</a:t>
            </a:r>
          </a:p>
          <a:p>
            <a:pPr lvl="0" algn="just">
              <a:buBlip>
                <a:blip r:embed="rId2"/>
              </a:buBlip>
              <a:tabLst>
                <a:tab pos="1170305" algn="l"/>
              </a:tabLst>
            </a:pPr>
            <a:r>
              <a:rPr lang="en-US" sz="2600" dirty="0">
                <a:ea typeface="Times New Roman" panose="02020603050405020304" pitchFamily="18" charset="0"/>
              </a:rPr>
              <a:t>Accidents requiring first aid must be recorded in the first aid book for the relevant year group. </a:t>
            </a:r>
          </a:p>
          <a:p>
            <a:pPr lvl="0" algn="just">
              <a:buBlip>
                <a:blip r:embed="rId2"/>
              </a:buBlip>
              <a:tabLst>
                <a:tab pos="1170305" algn="l"/>
              </a:tabLst>
            </a:pPr>
            <a:r>
              <a:rPr lang="en-GB" sz="2600" dirty="0">
                <a:effectLst/>
                <a:ea typeface="Times New Roman" panose="02020603050405020304" pitchFamily="18" charset="0"/>
              </a:rPr>
              <a:t>If a child has a head injury, parents must be informed via a head letter and phone call home. </a:t>
            </a:r>
          </a:p>
        </p:txBody>
      </p:sp>
      <p:pic>
        <p:nvPicPr>
          <p:cNvPr id="4" name="Picture 3">
            <a:extLst>
              <a:ext uri="{FF2B5EF4-FFF2-40B4-BE49-F238E27FC236}">
                <a16:creationId xmlns:a16="http://schemas.microsoft.com/office/drawing/2014/main" id="{A4AEB94F-0427-4297-EB72-2A1517106124}"/>
              </a:ext>
            </a:extLst>
          </p:cNvPr>
          <p:cNvPicPr>
            <a:picLocks noChangeAspect="1"/>
          </p:cNvPicPr>
          <p:nvPr/>
        </p:nvPicPr>
        <p:blipFill>
          <a:blip r:embed="rId4"/>
          <a:stretch>
            <a:fillRect/>
          </a:stretch>
        </p:blipFill>
        <p:spPr>
          <a:xfrm>
            <a:off x="119763" y="945463"/>
            <a:ext cx="11702217" cy="416449"/>
          </a:xfrm>
          <a:prstGeom prst="rect">
            <a:avLst/>
          </a:prstGeom>
        </p:spPr>
      </p:pic>
      <p:pic>
        <p:nvPicPr>
          <p:cNvPr id="4098" name="Picture 2" descr="First Aid Signage - Clipart library">
            <a:extLst>
              <a:ext uri="{FF2B5EF4-FFF2-40B4-BE49-F238E27FC236}">
                <a16:creationId xmlns:a16="http://schemas.microsoft.com/office/drawing/2014/main" id="{9476A159-C293-5457-07DA-699E93FC246F}"/>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r="4119"/>
          <a:stretch/>
        </p:blipFill>
        <p:spPr bwMode="auto">
          <a:xfrm>
            <a:off x="9301090" y="190132"/>
            <a:ext cx="1568115" cy="16354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hlinkClick r:id="rId6" action="ppaction://hlinksldjump"/>
            <a:extLst>
              <a:ext uri="{FF2B5EF4-FFF2-40B4-BE49-F238E27FC236}">
                <a16:creationId xmlns:a16="http://schemas.microsoft.com/office/drawing/2014/main" id="{35D088D6-7E39-AC5D-FACA-429F5DAF5907}"/>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410158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9CFB-CE3B-BFDB-5BA7-3D6B0C43C7BF}"/>
              </a:ext>
            </a:extLst>
          </p:cNvPr>
          <p:cNvSpPr>
            <a:spLocks noGrp="1"/>
          </p:cNvSpPr>
          <p:nvPr>
            <p:ph type="title"/>
          </p:nvPr>
        </p:nvSpPr>
        <p:spPr>
          <a:xfrm>
            <a:off x="838200" y="268205"/>
            <a:ext cx="10515600" cy="1325563"/>
          </a:xfrm>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Fire Drills</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DD12029-0D7B-56E3-3CDF-6DEC03EFA216}"/>
              </a:ext>
            </a:extLst>
          </p:cNvPr>
          <p:cNvSpPr>
            <a:spLocks noGrp="1"/>
          </p:cNvSpPr>
          <p:nvPr>
            <p:ph idx="1"/>
          </p:nvPr>
        </p:nvSpPr>
        <p:spPr/>
        <p:txBody>
          <a:bodyPr/>
          <a:lstStyle/>
          <a:p>
            <a:pPr algn="just">
              <a:buBlip>
                <a:blip r:embed="rId2"/>
              </a:buBlip>
            </a:pP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The fire bell can be identified by its loud and continuous ringing. </a:t>
            </a: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 On hearing the bell, all staff should follow the agreed procedure outlined in the room or area they are in at the time. </a:t>
            </a: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The children should be lead out onto the top playground by their teacher to line up silently in front of the numbered </a:t>
            </a:r>
            <a:r>
              <a:rPr lang="en-US" sz="1600" dirty="0">
                <a:ea typeface="Times New Roman" panose="02020603050405020304" pitchFamily="18" charset="0"/>
                <a:cs typeface="Californian FB" panose="0207040306080B030204" pitchFamily="18" charset="0"/>
              </a:rPr>
              <a:t>circles. (Year 3</a:t>
            </a:r>
            <a:r>
              <a:rPr lang="en-US" sz="1600" dirty="0">
                <a:ea typeface="Times New Roman" panose="02020603050405020304" pitchFamily="18" charset="0"/>
                <a:cs typeface="Californian FB" panose="0207040306080B030204" pitchFamily="18" charset="0"/>
                <a:sym typeface="Wingdings" panose="05000000000000000000" pitchFamily="2" charset="2"/>
              </a:rPr>
              <a:t></a:t>
            </a:r>
            <a:r>
              <a:rPr lang="en-US" sz="1600" dirty="0">
                <a:ea typeface="Times New Roman" panose="02020603050405020304" pitchFamily="18" charset="0"/>
                <a:cs typeface="Californian FB" panose="0207040306080B030204" pitchFamily="18" charset="0"/>
              </a:rPr>
              <a:t>1+2, Year4</a:t>
            </a:r>
            <a:r>
              <a:rPr lang="en-US" sz="1600" dirty="0">
                <a:ea typeface="Times New Roman" panose="02020603050405020304" pitchFamily="18" charset="0"/>
                <a:cs typeface="Californian FB" panose="0207040306080B030204" pitchFamily="18" charset="0"/>
                <a:sym typeface="Wingdings" panose="05000000000000000000" pitchFamily="2" charset="2"/>
              </a:rPr>
              <a:t></a:t>
            </a:r>
            <a:r>
              <a:rPr lang="en-US" sz="1600" dirty="0">
                <a:ea typeface="Times New Roman" panose="02020603050405020304" pitchFamily="18" charset="0"/>
                <a:cs typeface="Californian FB" panose="0207040306080B030204" pitchFamily="18" charset="0"/>
              </a:rPr>
              <a:t> 3+4, Year 5</a:t>
            </a:r>
            <a:r>
              <a:rPr lang="en-US" sz="1600" dirty="0">
                <a:ea typeface="Times New Roman" panose="02020603050405020304" pitchFamily="18" charset="0"/>
                <a:cs typeface="Californian FB" panose="0207040306080B030204" pitchFamily="18" charset="0"/>
                <a:sym typeface="Wingdings" panose="05000000000000000000" pitchFamily="2" charset="2"/>
              </a:rPr>
              <a:t></a:t>
            </a:r>
            <a:r>
              <a:rPr lang="en-US" sz="1600" dirty="0">
                <a:ea typeface="Times New Roman" panose="02020603050405020304" pitchFamily="18" charset="0"/>
                <a:cs typeface="Californian FB" panose="0207040306080B030204" pitchFamily="18" charset="0"/>
              </a:rPr>
              <a:t> 5+6, Year 6</a:t>
            </a:r>
            <a:r>
              <a:rPr lang="en-US" sz="1600" dirty="0">
                <a:ea typeface="Times New Roman" panose="02020603050405020304" pitchFamily="18" charset="0"/>
                <a:cs typeface="Californian FB" panose="0207040306080B030204" pitchFamily="18" charset="0"/>
                <a:sym typeface="Wingdings" panose="05000000000000000000" pitchFamily="2" charset="2"/>
              </a:rPr>
              <a:t></a:t>
            </a:r>
            <a:r>
              <a:rPr lang="en-US" sz="1600" dirty="0">
                <a:ea typeface="Times New Roman" panose="02020603050405020304" pitchFamily="18" charset="0"/>
                <a:cs typeface="Californian FB" panose="0207040306080B030204" pitchFamily="18" charset="0"/>
              </a:rPr>
              <a:t>7+8) </a:t>
            </a:r>
            <a:r>
              <a:rPr lang="en-US" sz="1600" dirty="0">
                <a:effectLst/>
                <a:ea typeface="Times New Roman" panose="02020603050405020304" pitchFamily="18" charset="0"/>
                <a:cs typeface="Californian FB" panose="0207040306080B030204" pitchFamily="18" charset="0"/>
              </a:rPr>
              <a:t>where registers will be given out and a head count taken. </a:t>
            </a:r>
            <a:endParaRPr lang="en-GB" sz="1600" dirty="0">
              <a:effectLst/>
              <a:ea typeface="Times New Roman" panose="02020603050405020304" pitchFamily="18" charset="0"/>
            </a:endParaRPr>
          </a:p>
          <a:p>
            <a:pPr lvl="0" algn="just">
              <a:buBlip>
                <a:blip r:embed="rId2"/>
              </a:buBlip>
            </a:pPr>
            <a:r>
              <a:rPr lang="en-US" sz="1600" dirty="0">
                <a:effectLst/>
                <a:ea typeface="Times New Roman" panose="02020603050405020304" pitchFamily="18" charset="0"/>
                <a:cs typeface="Californian FB" panose="0207040306080B030204" pitchFamily="18" charset="0"/>
              </a:rPr>
              <a:t>Children </a:t>
            </a:r>
            <a:r>
              <a:rPr lang="en-US" sz="1600" dirty="0">
                <a:ea typeface="Times New Roman" panose="02020603050405020304" pitchFamily="18" charset="0"/>
                <a:cs typeface="Californian FB" panose="0207040306080B030204" pitchFamily="18" charset="0"/>
              </a:rPr>
              <a:t>must</a:t>
            </a:r>
            <a:r>
              <a:rPr lang="en-US" sz="1600" dirty="0">
                <a:effectLst/>
                <a:ea typeface="Times New Roman" panose="02020603050405020304" pitchFamily="18" charset="0"/>
                <a:cs typeface="Californian FB" panose="0207040306080B030204" pitchFamily="18" charset="0"/>
              </a:rPr>
              <a:t> line up </a:t>
            </a:r>
            <a:r>
              <a:rPr lang="en-US" sz="1600" b="1" dirty="0">
                <a:effectLst/>
                <a:ea typeface="Times New Roman" panose="02020603050405020304" pitchFamily="18" charset="0"/>
                <a:cs typeface="Californian FB" panose="0207040306080B030204" pitchFamily="18" charset="0"/>
              </a:rPr>
              <a:t>SILENTLY </a:t>
            </a:r>
            <a:r>
              <a:rPr lang="en-US" sz="1600" dirty="0">
                <a:effectLst/>
                <a:ea typeface="Times New Roman" panose="02020603050405020304" pitchFamily="18" charset="0"/>
                <a:cs typeface="Californian FB" panose="0207040306080B030204" pitchFamily="18" charset="0"/>
              </a:rPr>
              <a:t>in register order and it is important to ensure that the children are aware of this order by practicing lining up in register order regularly in class. </a:t>
            </a:r>
          </a:p>
          <a:p>
            <a:pPr lvl="0" algn="just">
              <a:buBlip>
                <a:blip r:embed="rId2"/>
              </a:buBlip>
            </a:pPr>
            <a:r>
              <a:rPr lang="en-GB" sz="1600" dirty="0">
                <a:effectLst/>
                <a:ea typeface="Times New Roman" panose="02020603050405020304" pitchFamily="18" charset="0"/>
              </a:rPr>
              <a:t>LSAs and BSAs should ensure all pupils have left the classrooms/ toilet area and close the door behind them as they leave. </a:t>
            </a:r>
          </a:p>
          <a:p>
            <a:pPr lvl="0" algn="just">
              <a:buBlip>
                <a:blip r:embed="rId2"/>
              </a:buBlip>
            </a:pPr>
            <a:r>
              <a:rPr lang="en-GB" sz="1600" dirty="0">
                <a:effectLst/>
                <a:ea typeface="Times New Roman" panose="02020603050405020304" pitchFamily="18" charset="0"/>
              </a:rPr>
              <a:t>Nothing should be taken out</a:t>
            </a:r>
            <a:r>
              <a:rPr lang="en-GB" sz="1600" dirty="0">
                <a:ea typeface="Times New Roman" panose="02020603050405020304" pitchFamily="18" charset="0"/>
              </a:rPr>
              <a:t>side by staff or pupils except for the office staff who will bring out the paper registers and the school inhaler and </a:t>
            </a:r>
            <a:r>
              <a:rPr lang="en-GB" sz="1600" dirty="0" err="1">
                <a:ea typeface="Times New Roman" panose="02020603050405020304" pitchFamily="18" charset="0"/>
              </a:rPr>
              <a:t>epipen</a:t>
            </a:r>
            <a:r>
              <a:rPr lang="en-GB" sz="1600" dirty="0">
                <a:ea typeface="Times New Roman" panose="02020603050405020304" pitchFamily="18" charset="0"/>
              </a:rPr>
              <a:t>.</a:t>
            </a:r>
          </a:p>
          <a:p>
            <a:pPr lvl="0" algn="just">
              <a:buBlip>
                <a:blip r:embed="rId2"/>
              </a:buBlip>
            </a:pPr>
            <a:r>
              <a:rPr lang="en-GB" sz="1600" dirty="0">
                <a:ea typeface="Times New Roman" panose="02020603050405020304" pitchFamily="18" charset="0"/>
              </a:rPr>
              <a:t>Teachers indicate they have completed roll call for the pupils and staff in their class by standing at the front of their class line holding the register high in the air.  </a:t>
            </a:r>
            <a:endParaRPr lang="en-GB" sz="1600" dirty="0">
              <a:effectLst/>
              <a:ea typeface="Times New Roman" panose="02020603050405020304" pitchFamily="18" charset="0"/>
            </a:endParaRPr>
          </a:p>
          <a:p>
            <a:pPr lvl="0" algn="just">
              <a:buBlip>
                <a:blip r:embed="rId2"/>
              </a:buBlip>
            </a:pPr>
            <a:r>
              <a:rPr lang="en-US" sz="1600" b="1" dirty="0">
                <a:effectLst/>
                <a:ea typeface="Times New Roman" panose="02020603050405020304" pitchFamily="18" charset="0"/>
                <a:cs typeface="Californian FB" panose="0207040306080B030204" pitchFamily="18" charset="0"/>
              </a:rPr>
              <a:t>Fire practice drills will be held half termly and at different times of the day across the year to allow all children and staff to be aware of procedures.</a:t>
            </a:r>
            <a:endParaRPr lang="en-GB" sz="1600" dirty="0">
              <a:effectLst/>
              <a:ea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4D0164A8-AFE9-3510-6D6A-B58EC4679C52}"/>
              </a:ext>
            </a:extLst>
          </p:cNvPr>
          <p:cNvPicPr>
            <a:picLocks noChangeAspect="1"/>
          </p:cNvPicPr>
          <p:nvPr/>
        </p:nvPicPr>
        <p:blipFill>
          <a:blip r:embed="rId3"/>
          <a:stretch>
            <a:fillRect/>
          </a:stretch>
        </p:blipFill>
        <p:spPr>
          <a:xfrm>
            <a:off x="119763" y="945463"/>
            <a:ext cx="11702217" cy="416449"/>
          </a:xfrm>
          <a:prstGeom prst="rect">
            <a:avLst/>
          </a:prstGeom>
        </p:spPr>
      </p:pic>
      <p:pic>
        <p:nvPicPr>
          <p:cNvPr id="6146" name="Picture 2" descr="Squared Exit image - vector clip art online, royalty free  public ">
            <a:extLst>
              <a:ext uri="{FF2B5EF4-FFF2-40B4-BE49-F238E27FC236}">
                <a16:creationId xmlns:a16="http://schemas.microsoft.com/office/drawing/2014/main" id="{C4D78524-3B39-C053-E94A-8DA8D21BC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19" y="354438"/>
            <a:ext cx="2858703" cy="19724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hlinkClick r:id="rId5" action="ppaction://hlinksldjump"/>
            <a:extLst>
              <a:ext uri="{FF2B5EF4-FFF2-40B4-BE49-F238E27FC236}">
                <a16:creationId xmlns:a16="http://schemas.microsoft.com/office/drawing/2014/main" id="{64B7EFF2-8BFA-8B20-E7D0-A18D170D0BFE}"/>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360981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F8C0ED-7599-AA02-9DCA-DA3D61EF1371}"/>
              </a:ext>
            </a:extLst>
          </p:cNvPr>
          <p:cNvPicPr>
            <a:picLocks noChangeAspect="1"/>
          </p:cNvPicPr>
          <p:nvPr/>
        </p:nvPicPr>
        <p:blipFill>
          <a:blip r:embed="rId2"/>
          <a:stretch>
            <a:fillRect/>
          </a:stretch>
        </p:blipFill>
        <p:spPr>
          <a:xfrm>
            <a:off x="119763" y="945463"/>
            <a:ext cx="11702217" cy="416449"/>
          </a:xfrm>
          <a:prstGeom prst="rect">
            <a:avLst/>
          </a:prstGeom>
        </p:spPr>
      </p:pic>
      <p:sp>
        <p:nvSpPr>
          <p:cNvPr id="2" name="Title 1">
            <a:extLst>
              <a:ext uri="{FF2B5EF4-FFF2-40B4-BE49-F238E27FC236}">
                <a16:creationId xmlns:a16="http://schemas.microsoft.com/office/drawing/2014/main" id="{CE57D5F7-B2AB-6366-652A-B886361D8E34}"/>
              </a:ext>
            </a:extLst>
          </p:cNvPr>
          <p:cNvSpPr>
            <a:spLocks noGrp="1"/>
          </p:cNvSpPr>
          <p:nvPr>
            <p:ph type="title"/>
          </p:nvPr>
        </p:nvSpPr>
        <p:spPr/>
        <p:txBody>
          <a:bodyPr/>
          <a:lstStyle/>
          <a:p>
            <a:r>
              <a:rPr lang="en-US" dirty="0">
                <a:solidFill>
                  <a:schemeClr val="accent6">
                    <a:lumMod val="75000"/>
                  </a:schemeClr>
                </a:solidFill>
                <a:latin typeface="+mn-lt"/>
                <a:ea typeface="Times New Roman" panose="02020603050405020304" pitchFamily="18" charset="0"/>
                <a:cs typeface="Californian FB" panose="0207040306080B030204" pitchFamily="18" charset="0"/>
              </a:rPr>
              <a:t>Health and Safety</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B0EB5E9-EF41-E38C-781E-A90860C06168}"/>
              </a:ext>
            </a:extLst>
          </p:cNvPr>
          <p:cNvSpPr>
            <a:spLocks noGrp="1"/>
          </p:cNvSpPr>
          <p:nvPr>
            <p:ph idx="1"/>
          </p:nvPr>
        </p:nvSpPr>
        <p:spPr/>
        <p:txBody>
          <a:bodyPr>
            <a:normAutofit fontScale="92500" lnSpcReduction="20000"/>
          </a:bodyPr>
          <a:lstStyle/>
          <a:p>
            <a:pPr marL="0" indent="0" algn="just">
              <a:buNone/>
            </a:pPr>
            <a:r>
              <a:rPr lang="en-US" sz="1800" dirty="0">
                <a:effectLst/>
                <a:latin typeface="Californian FB" panose="0207040306080B030204" pitchFamily="18" charset="0"/>
                <a:ea typeface="Times New Roman" panose="02020603050405020304" pitchFamily="18" charset="0"/>
                <a:cs typeface="Californian FB" panose="0207040306080B030204" pitchFamily="18" charset="0"/>
              </a:rPr>
              <a:t> </a:t>
            </a:r>
            <a:endParaRPr lang="en-GB" sz="1800" dirty="0">
              <a:effectLst/>
              <a:latin typeface="Times New Roman" panose="02020603050405020304" pitchFamily="18" charset="0"/>
              <a:ea typeface="Times New Roman" panose="02020603050405020304" pitchFamily="18" charset="0"/>
            </a:endParaRPr>
          </a:p>
          <a:p>
            <a:pPr algn="just"/>
            <a:endParaRPr lang="en-US" sz="1800" dirty="0">
              <a:latin typeface="Californian FB" panose="0207040306080B030204" pitchFamily="18" charset="0"/>
              <a:ea typeface="Times New Roman" panose="02020603050405020304" pitchFamily="18" charset="0"/>
            </a:endParaRPr>
          </a:p>
          <a:p>
            <a:pPr lvl="0" algn="just">
              <a:buBlip>
                <a:blip r:embed="rId3"/>
              </a:buBlip>
            </a:pPr>
            <a:r>
              <a:rPr lang="en-US" sz="2600" b="1" dirty="0">
                <a:solidFill>
                  <a:srgbClr val="FF0000"/>
                </a:solidFill>
                <a:effectLst/>
                <a:ea typeface="Times New Roman" panose="02020603050405020304" pitchFamily="18" charset="0"/>
                <a:cs typeface="Californian FB" panose="0207040306080B030204" pitchFamily="18" charset="0"/>
              </a:rPr>
              <a:t>Staff need to be aware of the </a:t>
            </a:r>
            <a:r>
              <a:rPr lang="en-US" sz="2600" b="1" dirty="0">
                <a:solidFill>
                  <a:srgbClr val="FF0000"/>
                </a:solidFill>
                <a:effectLst/>
                <a:ea typeface="Times New Roman" panose="02020603050405020304" pitchFamily="18" charset="0"/>
                <a:cs typeface="Californian FB" panose="0207040306080B030204" pitchFamily="18" charset="0"/>
                <a:hlinkClick r:id="rId4">
                  <a:extLst>
                    <a:ext uri="{A12FA001-AC4F-418D-AE19-62706E023703}">
                      <ahyp:hlinkClr xmlns:ahyp="http://schemas.microsoft.com/office/drawing/2018/hyperlinkcolor" val="tx"/>
                    </a:ext>
                  </a:extLst>
                </a:hlinkClick>
              </a:rPr>
              <a:t>Health and Safety </a:t>
            </a:r>
            <a:r>
              <a:rPr lang="en-US" sz="2600" b="1" dirty="0">
                <a:solidFill>
                  <a:srgbClr val="FF0000"/>
                </a:solidFill>
                <a:ea typeface="Times New Roman" panose="02020603050405020304" pitchFamily="18" charset="0"/>
                <a:cs typeface="Californian FB" panose="0207040306080B030204" pitchFamily="18" charset="0"/>
                <a:hlinkClick r:id="rId4">
                  <a:extLst>
                    <a:ext uri="{A12FA001-AC4F-418D-AE19-62706E023703}">
                      <ahyp:hlinkClr xmlns:ahyp="http://schemas.microsoft.com/office/drawing/2018/hyperlinkcolor" val="tx"/>
                    </a:ext>
                  </a:extLst>
                </a:hlinkClick>
              </a:rPr>
              <a:t>P</a:t>
            </a:r>
            <a:r>
              <a:rPr lang="en-US" sz="2600" b="1" dirty="0">
                <a:solidFill>
                  <a:srgbClr val="FF0000"/>
                </a:solidFill>
                <a:effectLst/>
                <a:ea typeface="Times New Roman" panose="02020603050405020304" pitchFamily="18" charset="0"/>
                <a:cs typeface="Californian FB" panose="0207040306080B030204" pitchFamily="18" charset="0"/>
                <a:hlinkClick r:id="rId4">
                  <a:extLst>
                    <a:ext uri="{A12FA001-AC4F-418D-AE19-62706E023703}">
                      <ahyp:hlinkClr xmlns:ahyp="http://schemas.microsoft.com/office/drawing/2018/hyperlinkcolor" val="tx"/>
                    </a:ext>
                  </a:extLst>
                </a:hlinkClick>
              </a:rPr>
              <a:t>olicy </a:t>
            </a:r>
            <a:r>
              <a:rPr lang="en-US" sz="2600" b="1" dirty="0">
                <a:solidFill>
                  <a:srgbClr val="FF0000"/>
                </a:solidFill>
                <a:effectLst/>
                <a:ea typeface="Times New Roman" panose="02020603050405020304" pitchFamily="18" charset="0"/>
                <a:cs typeface="Californian FB" panose="0207040306080B030204" pitchFamily="18" charset="0"/>
              </a:rPr>
              <a:t>and should read this as part of their induction.</a:t>
            </a:r>
            <a:endParaRPr lang="en-GB" sz="2600" b="1" dirty="0">
              <a:solidFill>
                <a:srgbClr val="FF0000"/>
              </a:solidFill>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If staff have a concern in the area of Health &amp; Safety, they should discuss it with </a:t>
            </a:r>
            <a:r>
              <a:rPr lang="en-US" sz="1700" b="1" dirty="0" err="1">
                <a:effectLst/>
                <a:ea typeface="Times New Roman" panose="02020603050405020304" pitchFamily="18" charset="0"/>
                <a:cs typeface="Californian FB" panose="0207040306080B030204" pitchFamily="18" charset="0"/>
              </a:rPr>
              <a:t>Mrs</a:t>
            </a:r>
            <a:r>
              <a:rPr lang="en-US" sz="1700" b="1" dirty="0">
                <a:effectLst/>
                <a:ea typeface="Times New Roman" panose="02020603050405020304" pitchFamily="18" charset="0"/>
                <a:cs typeface="Californian FB" panose="0207040306080B030204" pitchFamily="18" charset="0"/>
              </a:rPr>
              <a:t> Flanagan</a:t>
            </a:r>
            <a:r>
              <a:rPr lang="en-US" sz="1700" dirty="0">
                <a:effectLst/>
                <a:ea typeface="Times New Roman" panose="02020603050405020304" pitchFamily="18" charset="0"/>
                <a:cs typeface="Californian FB" panose="0207040306080B030204" pitchFamily="18" charset="0"/>
              </a:rPr>
              <a:t> who represents staff on the Resources Committee and also speak to the Caretaker, </a:t>
            </a:r>
            <a:r>
              <a:rPr lang="en-US" sz="1700" b="1" dirty="0">
                <a:effectLst/>
                <a:ea typeface="Times New Roman" panose="02020603050405020304" pitchFamily="18" charset="0"/>
                <a:cs typeface="Californian FB" panose="0207040306080B030204" pitchFamily="18" charset="0"/>
              </a:rPr>
              <a:t>George Anderson</a:t>
            </a:r>
            <a:r>
              <a:rPr lang="en-US" sz="1700" dirty="0">
                <a:effectLst/>
                <a:ea typeface="Times New Roman" panose="02020603050405020304" pitchFamily="18" charset="0"/>
                <a:cs typeface="Californian FB" panose="0207040306080B030204" pitchFamily="18" charset="0"/>
              </a:rPr>
              <a:t>.  </a:t>
            </a:r>
            <a:endParaRPr lang="en-GB" sz="1700" dirty="0">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The Headteacher is also available if staff feel the concern warrants further investigation.</a:t>
            </a:r>
            <a:endParaRPr lang="en-GB" sz="1700" dirty="0">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A maintenance book is located in the caretaker’s office-Caretaker’s Log book </a:t>
            </a:r>
            <a:endParaRPr lang="en-GB" sz="1700" dirty="0">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Please note if any repairs are required, please date and sign them- and leave the book out for the attention of the caretaker. </a:t>
            </a:r>
            <a:endParaRPr lang="en-GB" sz="1700" dirty="0">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Please read all relevant risk assessments and work with your year group partner to complete risk assessments for trips and walks in the local area.</a:t>
            </a:r>
            <a:endParaRPr lang="en-GB" sz="1700" dirty="0">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Permission is needed and entered into the Asbestos log book if the fabric of the building is to be damaged in any way by repairs, displays and maintenance.</a:t>
            </a:r>
            <a:endParaRPr lang="en-GB" sz="1700" dirty="0">
              <a:effectLst/>
              <a:ea typeface="Times New Roman" panose="02020603050405020304" pitchFamily="18" charset="0"/>
            </a:endParaRPr>
          </a:p>
          <a:p>
            <a:pPr lvl="0" algn="just">
              <a:buBlip>
                <a:blip r:embed="rId3"/>
              </a:buBlip>
            </a:pPr>
            <a:r>
              <a:rPr lang="en-US" sz="1700" dirty="0">
                <a:effectLst/>
                <a:ea typeface="Times New Roman" panose="02020603050405020304" pitchFamily="18" charset="0"/>
                <a:cs typeface="Californian FB" panose="0207040306080B030204" pitchFamily="18" charset="0"/>
              </a:rPr>
              <a:t>All  accidents on the premises involving  pupils or staff must to be logged. Please see </a:t>
            </a:r>
            <a:r>
              <a:rPr lang="en-US" sz="1700" b="1" dirty="0" err="1">
                <a:effectLst/>
                <a:ea typeface="Times New Roman" panose="02020603050405020304" pitchFamily="18" charset="0"/>
                <a:cs typeface="Californian FB" panose="0207040306080B030204" pitchFamily="18" charset="0"/>
              </a:rPr>
              <a:t>Mrs</a:t>
            </a:r>
            <a:r>
              <a:rPr lang="en-US" sz="1700" b="1" dirty="0">
                <a:effectLst/>
                <a:ea typeface="Times New Roman" panose="02020603050405020304" pitchFamily="18" charset="0"/>
                <a:cs typeface="Californian FB" panose="0207040306080B030204" pitchFamily="18" charset="0"/>
              </a:rPr>
              <a:t> Flanagan</a:t>
            </a:r>
            <a:r>
              <a:rPr lang="en-US" sz="1700" dirty="0">
                <a:effectLst/>
                <a:ea typeface="Times New Roman" panose="02020603050405020304" pitchFamily="18" charset="0"/>
                <a:cs typeface="Californian FB" panose="0207040306080B030204" pitchFamily="18" charset="0"/>
              </a:rPr>
              <a:t> for accident forms. </a:t>
            </a:r>
            <a:endParaRPr lang="en-GB" sz="1700" dirty="0">
              <a:effectLst/>
              <a:ea typeface="Times New Roman" panose="02020603050405020304" pitchFamily="18" charset="0"/>
            </a:endParaRPr>
          </a:p>
          <a:p>
            <a:pPr algn="just"/>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7172" name="Picture 4" descr="Image Of Health And Safety In The Workplace ">
            <a:extLst>
              <a:ext uri="{FF2B5EF4-FFF2-40B4-BE49-F238E27FC236}">
                <a16:creationId xmlns:a16="http://schemas.microsoft.com/office/drawing/2014/main" id="{434CBF2A-D8E7-0B5C-D5E6-F5C45AF6B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871" y="-536829"/>
            <a:ext cx="5568978" cy="31294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hlinkClick r:id="rId6" action="ppaction://hlinksldjump"/>
            <a:extLst>
              <a:ext uri="{FF2B5EF4-FFF2-40B4-BE49-F238E27FC236}">
                <a16:creationId xmlns:a16="http://schemas.microsoft.com/office/drawing/2014/main" id="{C447118B-DF79-229B-7CE2-184977EFB440}"/>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19333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2B3F4-5CE0-C355-CA36-1D8414B886FE}"/>
              </a:ext>
            </a:extLst>
          </p:cNvPr>
          <p:cNvSpPr/>
          <p:nvPr/>
        </p:nvSpPr>
        <p:spPr>
          <a:xfrm>
            <a:off x="545433" y="3531265"/>
            <a:ext cx="2579571" cy="1020280"/>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Leadership Team</a:t>
            </a:r>
            <a:endParaRPr lang="en-GB" dirty="0"/>
          </a:p>
        </p:txBody>
      </p:sp>
      <p:sp>
        <p:nvSpPr>
          <p:cNvPr id="9" name="Rectangle 8">
            <a:extLst>
              <a:ext uri="{FF2B5EF4-FFF2-40B4-BE49-F238E27FC236}">
                <a16:creationId xmlns:a16="http://schemas.microsoft.com/office/drawing/2014/main" id="{F21086A6-5746-05DE-DFB2-26304843EB3F}"/>
              </a:ext>
            </a:extLst>
          </p:cNvPr>
          <p:cNvSpPr/>
          <p:nvPr/>
        </p:nvSpPr>
        <p:spPr>
          <a:xfrm>
            <a:off x="3603061" y="3542896"/>
            <a:ext cx="2579571" cy="997018"/>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Administrative Team</a:t>
            </a:r>
            <a:endParaRPr lang="en-GB" dirty="0"/>
          </a:p>
        </p:txBody>
      </p:sp>
      <p:sp>
        <p:nvSpPr>
          <p:cNvPr id="5" name="Rectangle 4">
            <a:extLst>
              <a:ext uri="{FF2B5EF4-FFF2-40B4-BE49-F238E27FC236}">
                <a16:creationId xmlns:a16="http://schemas.microsoft.com/office/drawing/2014/main" id="{010ADC2F-9751-7B18-597C-12ABC2E1BF0E}"/>
              </a:ext>
            </a:extLst>
          </p:cNvPr>
          <p:cNvSpPr/>
          <p:nvPr/>
        </p:nvSpPr>
        <p:spPr>
          <a:xfrm>
            <a:off x="548640" y="1703670"/>
            <a:ext cx="2579571" cy="1020279"/>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Governing Body Team</a:t>
            </a:r>
            <a:endParaRPr lang="en-GB" dirty="0"/>
          </a:p>
        </p:txBody>
      </p:sp>
      <p:sp>
        <p:nvSpPr>
          <p:cNvPr id="6" name="Rectangle 5">
            <a:extLst>
              <a:ext uri="{FF2B5EF4-FFF2-40B4-BE49-F238E27FC236}">
                <a16:creationId xmlns:a16="http://schemas.microsoft.com/office/drawing/2014/main" id="{E872CD43-5B71-A53F-B5A5-03C5C6CCD35D}"/>
              </a:ext>
            </a:extLst>
          </p:cNvPr>
          <p:cNvSpPr/>
          <p:nvPr/>
        </p:nvSpPr>
        <p:spPr>
          <a:xfrm>
            <a:off x="5953224" y="1703670"/>
            <a:ext cx="2579571" cy="1020279"/>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Headteacher </a:t>
            </a:r>
            <a:endParaRPr lang="en-GB" dirty="0"/>
          </a:p>
        </p:txBody>
      </p:sp>
      <p:sp>
        <p:nvSpPr>
          <p:cNvPr id="8" name="Rectangle 7">
            <a:extLst>
              <a:ext uri="{FF2B5EF4-FFF2-40B4-BE49-F238E27FC236}">
                <a16:creationId xmlns:a16="http://schemas.microsoft.com/office/drawing/2014/main" id="{C8D1C576-74AE-A3D0-1B28-92E781D7018E}"/>
              </a:ext>
            </a:extLst>
          </p:cNvPr>
          <p:cNvSpPr/>
          <p:nvPr/>
        </p:nvSpPr>
        <p:spPr>
          <a:xfrm>
            <a:off x="91348" y="5700573"/>
            <a:ext cx="2579571" cy="1020280"/>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Teaching Teams </a:t>
            </a:r>
            <a:endParaRPr lang="en-GB" dirty="0"/>
          </a:p>
        </p:txBody>
      </p:sp>
      <p:sp>
        <p:nvSpPr>
          <p:cNvPr id="10" name="Rectangle 9">
            <a:extLst>
              <a:ext uri="{FF2B5EF4-FFF2-40B4-BE49-F238E27FC236}">
                <a16:creationId xmlns:a16="http://schemas.microsoft.com/office/drawing/2014/main" id="{19A54DF8-CA88-CD60-3A7F-E75BC87442D0}"/>
              </a:ext>
            </a:extLst>
          </p:cNvPr>
          <p:cNvSpPr/>
          <p:nvPr/>
        </p:nvSpPr>
        <p:spPr>
          <a:xfrm>
            <a:off x="3315870" y="5698161"/>
            <a:ext cx="2579571" cy="1020280"/>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Learning Support Team </a:t>
            </a:r>
            <a:endParaRPr lang="en-GB" dirty="0"/>
          </a:p>
        </p:txBody>
      </p:sp>
      <p:sp>
        <p:nvSpPr>
          <p:cNvPr id="11" name="Rectangle 10">
            <a:extLst>
              <a:ext uri="{FF2B5EF4-FFF2-40B4-BE49-F238E27FC236}">
                <a16:creationId xmlns:a16="http://schemas.microsoft.com/office/drawing/2014/main" id="{70C63A27-8E35-CE7E-8EFD-5F67448E983B}"/>
              </a:ext>
            </a:extLst>
          </p:cNvPr>
          <p:cNvSpPr/>
          <p:nvPr/>
        </p:nvSpPr>
        <p:spPr>
          <a:xfrm>
            <a:off x="6425653" y="5698161"/>
            <a:ext cx="2579571" cy="1020280"/>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Behaviour</a:t>
            </a:r>
            <a:r>
              <a:rPr lang="en-US" dirty="0"/>
              <a:t> Support Team </a:t>
            </a:r>
            <a:endParaRPr lang="en-GB" dirty="0"/>
          </a:p>
        </p:txBody>
      </p:sp>
      <p:sp>
        <p:nvSpPr>
          <p:cNvPr id="12" name="Rectangle 11">
            <a:extLst>
              <a:ext uri="{FF2B5EF4-FFF2-40B4-BE49-F238E27FC236}">
                <a16:creationId xmlns:a16="http://schemas.microsoft.com/office/drawing/2014/main" id="{D938C08B-B548-A8A6-55EF-6147DD828737}"/>
              </a:ext>
            </a:extLst>
          </p:cNvPr>
          <p:cNvSpPr/>
          <p:nvPr/>
        </p:nvSpPr>
        <p:spPr>
          <a:xfrm>
            <a:off x="9371779" y="3566159"/>
            <a:ext cx="2579571" cy="973755"/>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Premises Team </a:t>
            </a:r>
            <a:endParaRPr lang="en-GB" dirty="0"/>
          </a:p>
        </p:txBody>
      </p:sp>
      <p:sp>
        <p:nvSpPr>
          <p:cNvPr id="13" name="Rectangle 12">
            <a:extLst>
              <a:ext uri="{FF2B5EF4-FFF2-40B4-BE49-F238E27FC236}">
                <a16:creationId xmlns:a16="http://schemas.microsoft.com/office/drawing/2014/main" id="{CD6C91A0-4ED7-5E00-0B05-F3FB03566CB5}"/>
              </a:ext>
            </a:extLst>
          </p:cNvPr>
          <p:cNvSpPr/>
          <p:nvPr/>
        </p:nvSpPr>
        <p:spPr>
          <a:xfrm>
            <a:off x="6487420" y="3566160"/>
            <a:ext cx="2579571" cy="997016"/>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Midday Supervisory Team</a:t>
            </a:r>
            <a:endParaRPr lang="en-GB" dirty="0"/>
          </a:p>
        </p:txBody>
      </p:sp>
      <p:cxnSp>
        <p:nvCxnSpPr>
          <p:cNvPr id="30" name="Straight Connector 29">
            <a:extLst>
              <a:ext uri="{FF2B5EF4-FFF2-40B4-BE49-F238E27FC236}">
                <a16:creationId xmlns:a16="http://schemas.microsoft.com/office/drawing/2014/main" id="{43607481-71D5-E18A-5AF5-B415E232D4A2}"/>
              </a:ext>
            </a:extLst>
          </p:cNvPr>
          <p:cNvCxnSpPr>
            <a:cxnSpLocks/>
            <a:stCxn id="5" idx="3"/>
            <a:endCxn id="6" idx="1"/>
          </p:cNvCxnSpPr>
          <p:nvPr/>
        </p:nvCxnSpPr>
        <p:spPr>
          <a:xfrm>
            <a:off x="3128211" y="2213810"/>
            <a:ext cx="2825013" cy="0"/>
          </a:xfrm>
          <a:prstGeom prst="line">
            <a:avLst/>
          </a:prstGeom>
          <a:ln w="3175"/>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2B27579F-22F9-809B-4ACF-43740A38E753}"/>
              </a:ext>
            </a:extLst>
          </p:cNvPr>
          <p:cNvCxnSpPr>
            <a:cxnSpLocks/>
            <a:stCxn id="6" idx="2"/>
            <a:endCxn id="7" idx="0"/>
          </p:cNvCxnSpPr>
          <p:nvPr/>
        </p:nvCxnSpPr>
        <p:spPr>
          <a:xfrm flipH="1">
            <a:off x="1835219" y="2723949"/>
            <a:ext cx="5407791" cy="80731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502045EB-0B62-D3B8-100B-72932E424377}"/>
              </a:ext>
            </a:extLst>
          </p:cNvPr>
          <p:cNvCxnSpPr>
            <a:cxnSpLocks/>
            <a:stCxn id="6" idx="2"/>
          </p:cNvCxnSpPr>
          <p:nvPr/>
        </p:nvCxnSpPr>
        <p:spPr>
          <a:xfrm flipH="1">
            <a:off x="5226518" y="2723949"/>
            <a:ext cx="2016492" cy="818946"/>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a:extLst>
              <a:ext uri="{FF2B5EF4-FFF2-40B4-BE49-F238E27FC236}">
                <a16:creationId xmlns:a16="http://schemas.microsoft.com/office/drawing/2014/main" id="{7EC93297-75F9-B3F7-280D-77962CB56323}"/>
              </a:ext>
            </a:extLst>
          </p:cNvPr>
          <p:cNvCxnSpPr>
            <a:cxnSpLocks/>
            <a:stCxn id="6" idx="2"/>
            <a:endCxn id="13" idx="0"/>
          </p:cNvCxnSpPr>
          <p:nvPr/>
        </p:nvCxnSpPr>
        <p:spPr>
          <a:xfrm>
            <a:off x="7243010" y="2723949"/>
            <a:ext cx="534196" cy="842211"/>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4024208B-5C42-E9A8-A6C7-4A59C344FBD3}"/>
              </a:ext>
            </a:extLst>
          </p:cNvPr>
          <p:cNvCxnSpPr>
            <a:cxnSpLocks/>
            <a:stCxn id="6" idx="2"/>
            <a:endCxn id="12" idx="0"/>
          </p:cNvCxnSpPr>
          <p:nvPr/>
        </p:nvCxnSpPr>
        <p:spPr>
          <a:xfrm>
            <a:off x="7243010" y="2723949"/>
            <a:ext cx="3418555" cy="842210"/>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a:extLst>
              <a:ext uri="{FF2B5EF4-FFF2-40B4-BE49-F238E27FC236}">
                <a16:creationId xmlns:a16="http://schemas.microsoft.com/office/drawing/2014/main" id="{517EA36A-D59A-57AC-F4FF-8C301762D6A8}"/>
              </a:ext>
            </a:extLst>
          </p:cNvPr>
          <p:cNvCxnSpPr>
            <a:cxnSpLocks/>
            <a:stCxn id="7" idx="2"/>
            <a:endCxn id="10" idx="0"/>
          </p:cNvCxnSpPr>
          <p:nvPr/>
        </p:nvCxnSpPr>
        <p:spPr>
          <a:xfrm>
            <a:off x="1835219" y="4551545"/>
            <a:ext cx="2770437" cy="1146616"/>
          </a:xfrm>
          <a:prstGeom prst="line">
            <a:avLst/>
          </a:prstGeom>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62CF83E1-04C4-F34B-E3E5-D59218728BB0}"/>
              </a:ext>
            </a:extLst>
          </p:cNvPr>
          <p:cNvCxnSpPr>
            <a:cxnSpLocks/>
            <a:stCxn id="7" idx="2"/>
            <a:endCxn id="8" idx="0"/>
          </p:cNvCxnSpPr>
          <p:nvPr/>
        </p:nvCxnSpPr>
        <p:spPr>
          <a:xfrm flipH="1">
            <a:off x="1381134" y="4551545"/>
            <a:ext cx="454085" cy="1149028"/>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3579092D-14E9-53BF-432C-87CDE8BBE4F7}"/>
              </a:ext>
            </a:extLst>
          </p:cNvPr>
          <p:cNvCxnSpPr>
            <a:cxnSpLocks/>
            <a:stCxn id="7" idx="2"/>
            <a:endCxn id="11" idx="0"/>
          </p:cNvCxnSpPr>
          <p:nvPr/>
        </p:nvCxnSpPr>
        <p:spPr>
          <a:xfrm>
            <a:off x="1835219" y="4551545"/>
            <a:ext cx="5880220" cy="1146616"/>
          </a:xfrm>
          <a:prstGeom prst="line">
            <a:avLst/>
          </a:prstGeom>
        </p:spPr>
        <p:style>
          <a:lnRef idx="1">
            <a:schemeClr val="accent6"/>
          </a:lnRef>
          <a:fillRef idx="0">
            <a:schemeClr val="accent6"/>
          </a:fillRef>
          <a:effectRef idx="0">
            <a:schemeClr val="accent6"/>
          </a:effectRef>
          <a:fontRef idx="minor">
            <a:schemeClr val="tx1"/>
          </a:fontRef>
        </p:style>
      </p:cxnSp>
      <p:sp>
        <p:nvSpPr>
          <p:cNvPr id="49" name="Rectangle 48">
            <a:extLst>
              <a:ext uri="{FF2B5EF4-FFF2-40B4-BE49-F238E27FC236}">
                <a16:creationId xmlns:a16="http://schemas.microsoft.com/office/drawing/2014/main" id="{E6D8CF74-20D0-4BE8-8EF6-EC6DECB1D4AE}"/>
              </a:ext>
            </a:extLst>
          </p:cNvPr>
          <p:cNvSpPr/>
          <p:nvPr/>
        </p:nvSpPr>
        <p:spPr>
          <a:xfrm>
            <a:off x="7662501" y="179066"/>
            <a:ext cx="2579571" cy="1020279"/>
          </a:xfrm>
          <a:prstGeom prst="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Safeguarding Team </a:t>
            </a:r>
            <a:endParaRPr lang="en-GB" dirty="0"/>
          </a:p>
        </p:txBody>
      </p:sp>
      <p:sp>
        <p:nvSpPr>
          <p:cNvPr id="51" name="Left Brace 50">
            <a:extLst>
              <a:ext uri="{FF2B5EF4-FFF2-40B4-BE49-F238E27FC236}">
                <a16:creationId xmlns:a16="http://schemas.microsoft.com/office/drawing/2014/main" id="{4BEC4036-26A5-4588-D9C4-93B5EC26C815}"/>
              </a:ext>
            </a:extLst>
          </p:cNvPr>
          <p:cNvSpPr/>
          <p:nvPr/>
        </p:nvSpPr>
        <p:spPr>
          <a:xfrm rot="5400000">
            <a:off x="5793998" y="-4352622"/>
            <a:ext cx="644892" cy="11669815"/>
          </a:xfrm>
          <a:prstGeom prst="leftBrace">
            <a:avLst>
              <a:gd name="adj1" fmla="val 8333"/>
              <a:gd name="adj2" fmla="val 25808"/>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03815AEF-2ABC-C569-4ADE-C08F8224C485}"/>
              </a:ext>
            </a:extLst>
          </p:cNvPr>
          <p:cNvCxnSpPr>
            <a:stCxn id="8" idx="3"/>
            <a:endCxn id="10" idx="1"/>
          </p:cNvCxnSpPr>
          <p:nvPr/>
        </p:nvCxnSpPr>
        <p:spPr>
          <a:xfrm flipV="1">
            <a:off x="2670919" y="6208301"/>
            <a:ext cx="644951" cy="2412"/>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Straight Connector 81">
            <a:extLst>
              <a:ext uri="{FF2B5EF4-FFF2-40B4-BE49-F238E27FC236}">
                <a16:creationId xmlns:a16="http://schemas.microsoft.com/office/drawing/2014/main" id="{8DBB6837-3392-9663-758D-20BBFD1CD180}"/>
              </a:ext>
            </a:extLst>
          </p:cNvPr>
          <p:cNvCxnSpPr>
            <a:stCxn id="10" idx="3"/>
            <a:endCxn id="11" idx="1"/>
          </p:cNvCxnSpPr>
          <p:nvPr/>
        </p:nvCxnSpPr>
        <p:spPr>
          <a:xfrm>
            <a:off x="5895441" y="6208301"/>
            <a:ext cx="53021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9" name="Straight Connector 88">
            <a:extLst>
              <a:ext uri="{FF2B5EF4-FFF2-40B4-BE49-F238E27FC236}">
                <a16:creationId xmlns:a16="http://schemas.microsoft.com/office/drawing/2014/main" id="{49115D37-5D2C-0567-5EFB-A24ED243416E}"/>
              </a:ext>
            </a:extLst>
          </p:cNvPr>
          <p:cNvCxnSpPr>
            <a:cxnSpLocks/>
            <a:stCxn id="5" idx="2"/>
            <a:endCxn id="7" idx="0"/>
          </p:cNvCxnSpPr>
          <p:nvPr/>
        </p:nvCxnSpPr>
        <p:spPr>
          <a:xfrm flipH="1">
            <a:off x="1835219" y="2723949"/>
            <a:ext cx="3207" cy="807316"/>
          </a:xfrm>
          <a:prstGeom prst="line">
            <a:avLst/>
          </a:prstGeom>
        </p:spPr>
        <p:style>
          <a:lnRef idx="1">
            <a:schemeClr val="accent6"/>
          </a:lnRef>
          <a:fillRef idx="0">
            <a:schemeClr val="accent6"/>
          </a:fillRef>
          <a:effectRef idx="0">
            <a:schemeClr val="accent6"/>
          </a:effectRef>
          <a:fontRef idx="minor">
            <a:schemeClr val="tx1"/>
          </a:fontRef>
        </p:style>
      </p:cxnSp>
      <p:sp>
        <p:nvSpPr>
          <p:cNvPr id="98" name="TextBox 97">
            <a:extLst>
              <a:ext uri="{FF2B5EF4-FFF2-40B4-BE49-F238E27FC236}">
                <a16:creationId xmlns:a16="http://schemas.microsoft.com/office/drawing/2014/main" id="{BCCCCBED-D405-AB87-8CE5-1619D61DC3E4}"/>
              </a:ext>
            </a:extLst>
          </p:cNvPr>
          <p:cNvSpPr txBox="1"/>
          <p:nvPr/>
        </p:nvSpPr>
        <p:spPr>
          <a:xfrm>
            <a:off x="9371779" y="4965750"/>
            <a:ext cx="3125009" cy="1077218"/>
          </a:xfrm>
          <a:prstGeom prst="rect">
            <a:avLst/>
          </a:prstGeom>
          <a:noFill/>
        </p:spPr>
        <p:txBody>
          <a:bodyPr wrap="square" rtlCol="0">
            <a:spAutoFit/>
          </a:bodyPr>
          <a:lstStyle/>
          <a:p>
            <a:r>
              <a:rPr lang="en-US" sz="1600" dirty="0">
                <a:solidFill>
                  <a:schemeClr val="accent6">
                    <a:lumMod val="75000"/>
                  </a:schemeClr>
                </a:solidFill>
              </a:rPr>
              <a:t>Together we promote being: </a:t>
            </a:r>
          </a:p>
          <a:p>
            <a:pPr marL="285750" indent="-285750">
              <a:buBlip>
                <a:blip r:embed="rId2"/>
              </a:buBlip>
            </a:pPr>
            <a:r>
              <a:rPr lang="en-US" sz="1600" dirty="0">
                <a:solidFill>
                  <a:schemeClr val="accent6">
                    <a:lumMod val="75000"/>
                  </a:schemeClr>
                </a:solidFill>
              </a:rPr>
              <a:t>Ready </a:t>
            </a:r>
          </a:p>
          <a:p>
            <a:pPr marL="285750" indent="-285750">
              <a:buBlip>
                <a:blip r:embed="rId2"/>
              </a:buBlip>
            </a:pPr>
            <a:r>
              <a:rPr lang="en-US" sz="1600" dirty="0">
                <a:solidFill>
                  <a:schemeClr val="accent6">
                    <a:lumMod val="75000"/>
                  </a:schemeClr>
                </a:solidFill>
              </a:rPr>
              <a:t>Respectful </a:t>
            </a:r>
          </a:p>
          <a:p>
            <a:pPr marL="285750" indent="-285750">
              <a:buBlip>
                <a:blip r:embed="rId2"/>
              </a:buBlip>
            </a:pPr>
            <a:r>
              <a:rPr lang="en-US" sz="1600" dirty="0">
                <a:solidFill>
                  <a:schemeClr val="accent6">
                    <a:lumMod val="75000"/>
                  </a:schemeClr>
                </a:solidFill>
              </a:rPr>
              <a:t>Safe</a:t>
            </a:r>
          </a:p>
        </p:txBody>
      </p:sp>
      <p:sp>
        <p:nvSpPr>
          <p:cNvPr id="2" name="Rectangle: Rounded Corners 1">
            <a:hlinkClick r:id="rId3" action="ppaction://hlinksldjump"/>
            <a:extLst>
              <a:ext uri="{FF2B5EF4-FFF2-40B4-BE49-F238E27FC236}">
                <a16:creationId xmlns:a16="http://schemas.microsoft.com/office/drawing/2014/main" id="{A3C83385-0EF2-8E83-C275-0ED35ED71665}"/>
              </a:ext>
            </a:extLst>
          </p:cNvPr>
          <p:cNvSpPr/>
          <p:nvPr/>
        </p:nvSpPr>
        <p:spPr>
          <a:xfrm>
            <a:off x="10308657" y="6333423"/>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
        <p:nvSpPr>
          <p:cNvPr id="3" name="Title 1">
            <a:extLst>
              <a:ext uri="{FF2B5EF4-FFF2-40B4-BE49-F238E27FC236}">
                <a16:creationId xmlns:a16="http://schemas.microsoft.com/office/drawing/2014/main" id="{0CB78E70-012B-BF61-543C-84DD69029A45}"/>
              </a:ext>
            </a:extLst>
          </p:cNvPr>
          <p:cNvSpPr>
            <a:spLocks noGrp="1"/>
          </p:cNvSpPr>
          <p:nvPr>
            <p:ph type="title"/>
          </p:nvPr>
        </p:nvSpPr>
        <p:spPr>
          <a:xfrm>
            <a:off x="838200" y="365125"/>
            <a:ext cx="10515600" cy="1325563"/>
          </a:xfrm>
        </p:spPr>
        <p:txBody>
          <a:bodyPr/>
          <a:lstStyle/>
          <a:p>
            <a:r>
              <a:rPr lang="en-US" dirty="0">
                <a:solidFill>
                  <a:schemeClr val="accent6">
                    <a:lumMod val="75000"/>
                  </a:schemeClr>
                </a:solidFill>
                <a:latin typeface="+mn-lt"/>
                <a:ea typeface="Times New Roman" panose="02020603050405020304" pitchFamily="18" charset="0"/>
              </a:rPr>
              <a:t>Team </a:t>
            </a:r>
            <a:r>
              <a:rPr lang="en-US" dirty="0" err="1">
                <a:solidFill>
                  <a:schemeClr val="accent6">
                    <a:lumMod val="75000"/>
                  </a:schemeClr>
                </a:solidFill>
                <a:latin typeface="+mn-lt"/>
                <a:ea typeface="Times New Roman" panose="02020603050405020304" pitchFamily="18" charset="0"/>
              </a:rPr>
              <a:t>Pixmore</a:t>
            </a:r>
            <a:r>
              <a:rPr lang="en-US" dirty="0">
                <a:solidFill>
                  <a:schemeClr val="accent6">
                    <a:lumMod val="75000"/>
                  </a:schemeClr>
                </a:solidFill>
                <a:latin typeface="+mn-lt"/>
                <a:ea typeface="Times New Roman" panose="02020603050405020304" pitchFamily="18" charset="0"/>
              </a:rPr>
              <a:t> Overview</a:t>
            </a:r>
            <a:br>
              <a:rPr lang="en-GB" dirty="0">
                <a:latin typeface="Times New Roman" panose="02020603050405020304" pitchFamily="18" charset="0"/>
                <a:ea typeface="Times New Roman" panose="02020603050405020304" pitchFamily="18" charset="0"/>
              </a:rPr>
            </a:br>
            <a:endParaRPr lang="en-GB" dirty="0"/>
          </a:p>
        </p:txBody>
      </p:sp>
    </p:spTree>
    <p:extLst>
      <p:ext uri="{BB962C8B-B14F-4D97-AF65-F5344CB8AC3E}">
        <p14:creationId xmlns:p14="http://schemas.microsoft.com/office/powerpoint/2010/main" val="362846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9906F4B-23C3-3EF9-4680-D260105AAEAA}"/>
              </a:ext>
            </a:extLst>
          </p:cNvPr>
          <p:cNvGraphicFramePr>
            <a:graphicFrameLocks noGrp="1"/>
          </p:cNvGraphicFramePr>
          <p:nvPr>
            <p:extLst>
              <p:ext uri="{D42A27DB-BD31-4B8C-83A1-F6EECF244321}">
                <p14:modId xmlns:p14="http://schemas.microsoft.com/office/powerpoint/2010/main" val="1235776619"/>
              </p:ext>
            </p:extLst>
          </p:nvPr>
        </p:nvGraphicFramePr>
        <p:xfrm>
          <a:off x="933501" y="2426682"/>
          <a:ext cx="10515598" cy="3291840"/>
        </p:xfrm>
        <a:graphic>
          <a:graphicData uri="http://schemas.openxmlformats.org/drawingml/2006/table">
            <a:tbl>
              <a:tblPr firstRow="1" bandRow="1">
                <a:tableStyleId>{912C8C85-51F0-491E-9774-3900AFEF0FD7}</a:tableStyleId>
              </a:tblPr>
              <a:tblGrid>
                <a:gridCol w="1247778">
                  <a:extLst>
                    <a:ext uri="{9D8B030D-6E8A-4147-A177-3AD203B41FA5}">
                      <a16:colId xmlns:a16="http://schemas.microsoft.com/office/drawing/2014/main" val="3861320122"/>
                    </a:ext>
                  </a:extLst>
                </a:gridCol>
                <a:gridCol w="2647950">
                  <a:extLst>
                    <a:ext uri="{9D8B030D-6E8A-4147-A177-3AD203B41FA5}">
                      <a16:colId xmlns:a16="http://schemas.microsoft.com/office/drawing/2014/main" val="4163889101"/>
                    </a:ext>
                  </a:extLst>
                </a:gridCol>
                <a:gridCol w="2209801">
                  <a:extLst>
                    <a:ext uri="{9D8B030D-6E8A-4147-A177-3AD203B41FA5}">
                      <a16:colId xmlns:a16="http://schemas.microsoft.com/office/drawing/2014/main" val="3650313045"/>
                    </a:ext>
                  </a:extLst>
                </a:gridCol>
                <a:gridCol w="2306950">
                  <a:extLst>
                    <a:ext uri="{9D8B030D-6E8A-4147-A177-3AD203B41FA5}">
                      <a16:colId xmlns:a16="http://schemas.microsoft.com/office/drawing/2014/main" val="3624147296"/>
                    </a:ext>
                  </a:extLst>
                </a:gridCol>
                <a:gridCol w="2103119">
                  <a:extLst>
                    <a:ext uri="{9D8B030D-6E8A-4147-A177-3AD203B41FA5}">
                      <a16:colId xmlns:a16="http://schemas.microsoft.com/office/drawing/2014/main" val="1373571719"/>
                    </a:ext>
                  </a:extLst>
                </a:gridCol>
              </a:tblGrid>
              <a:tr h="370840">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solidFill>
                            <a:schemeClr val="tx1"/>
                          </a:solidFill>
                        </a:rPr>
                        <a:t>Class Teachers </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solidFill>
                            <a:schemeClr val="tx1"/>
                          </a:solidFill>
                        </a:rPr>
                        <a:t>Learning Support Assistants (LSAs)</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err="1">
                          <a:solidFill>
                            <a:schemeClr val="tx1"/>
                          </a:solidFill>
                        </a:rPr>
                        <a:t>Behaviour</a:t>
                      </a:r>
                      <a:r>
                        <a:rPr lang="en-US" sz="1600" b="1" dirty="0">
                          <a:solidFill>
                            <a:schemeClr val="tx1"/>
                          </a:solidFill>
                        </a:rPr>
                        <a:t> Support Team</a:t>
                      </a:r>
                    </a:p>
                    <a:p>
                      <a:pPr algn="ctr"/>
                      <a:r>
                        <a:rPr lang="en-US" sz="1600" b="1" dirty="0">
                          <a:solidFill>
                            <a:schemeClr val="tx1"/>
                          </a:solidFill>
                        </a:rPr>
                        <a:t>(Key Workers)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solidFill>
                            <a:schemeClr val="tx1"/>
                          </a:solidFill>
                        </a:rPr>
                        <a:t>PPA (&amp;ECT) Cover </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88767019"/>
                  </a:ext>
                </a:extLst>
              </a:tr>
              <a:tr h="370840">
                <a:tc>
                  <a:txBody>
                    <a:bodyPr/>
                    <a:lstStyle/>
                    <a:p>
                      <a:pPr algn="ctr"/>
                      <a:r>
                        <a:rPr lang="en-US" sz="1600" b="1" dirty="0"/>
                        <a:t>Year 3</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err="1"/>
                        <a:t>Mr</a:t>
                      </a:r>
                      <a:r>
                        <a:rPr lang="en-US" sz="1400" dirty="0"/>
                        <a:t> Dwayne Merrick</a:t>
                      </a:r>
                    </a:p>
                    <a:p>
                      <a:pPr algn="ctr"/>
                      <a:r>
                        <a:rPr lang="en-US" sz="1400" dirty="0"/>
                        <a:t>Miss Tia </a:t>
                      </a:r>
                      <a:r>
                        <a:rPr lang="en-GB" sz="1400" b="0" i="0" kern="1200" dirty="0" err="1">
                          <a:solidFill>
                            <a:schemeClr val="tx1"/>
                          </a:solidFill>
                          <a:effectLst/>
                          <a:latin typeface="+mn-lt"/>
                          <a:ea typeface="+mn-ea"/>
                          <a:cs typeface="+mn-cs"/>
                        </a:rPr>
                        <a:t>Tungamirai</a:t>
                      </a:r>
                      <a:r>
                        <a:rPr lang="en-GB" sz="1400" b="0" i="0" kern="1200" dirty="0">
                          <a:solidFill>
                            <a:schemeClr val="tx1"/>
                          </a:solidFill>
                          <a:effectLst/>
                          <a:latin typeface="+mn-lt"/>
                          <a:ea typeface="+mn-ea"/>
                          <a:cs typeface="+mn-cs"/>
                        </a:rPr>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kern="1200" dirty="0">
                          <a:solidFill>
                            <a:schemeClr val="dk1"/>
                          </a:solidFill>
                          <a:effectLst/>
                        </a:rPr>
                        <a:t>Mrs Tina Court (HLTA)</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Mrs Kimberly Baker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Mr Daniel 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dirty="0" err="1"/>
                        <a:t>Mr</a:t>
                      </a:r>
                      <a:r>
                        <a:rPr lang="en-US" sz="1400" dirty="0"/>
                        <a:t> Adam Willard (PE)</a:t>
                      </a:r>
                    </a:p>
                    <a:p>
                      <a:pPr algn="ctr" fontAlgn="base"/>
                      <a:r>
                        <a:rPr lang="en-GB" sz="1400" b="0" kern="1200" dirty="0">
                          <a:solidFill>
                            <a:schemeClr val="dk1"/>
                          </a:solidFill>
                          <a:effectLst/>
                        </a:rPr>
                        <a:t>Mrs Sarah Thomas (Art)</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546297"/>
                  </a:ext>
                </a:extLst>
              </a:tr>
              <a:tr h="665480">
                <a:tc>
                  <a:txBody>
                    <a:bodyPr/>
                    <a:lstStyle/>
                    <a:p>
                      <a:pPr algn="ctr"/>
                      <a:r>
                        <a:rPr lang="en-US" sz="1600" b="1" dirty="0"/>
                        <a:t>Year 4</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Miss Charlotte Pocock</a:t>
                      </a:r>
                      <a:endParaRPr lang="en-GB" dirty="0"/>
                    </a:p>
                    <a:p>
                      <a:pPr lvl="0" algn="ctr">
                        <a:buNone/>
                      </a:pPr>
                      <a:r>
                        <a:rPr lang="en-GB" sz="1400" b="0" kern="1200" dirty="0">
                          <a:solidFill>
                            <a:schemeClr val="dk1"/>
                          </a:solidFill>
                          <a:effectLst/>
                        </a:rPr>
                        <a:t>Mrs Elaine Herron</a:t>
                      </a:r>
                    </a:p>
                    <a:p>
                      <a:pPr lvl="0" algn="ctr">
                        <a:buNone/>
                      </a:pPr>
                      <a:r>
                        <a:rPr lang="en-GB" sz="1400" b="0" kern="1200" dirty="0">
                          <a:solidFill>
                            <a:schemeClr val="dk1"/>
                          </a:solidFill>
                          <a:effectLst/>
                        </a:rPr>
                        <a:t>Miss Victoria Fortune</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kern="1200" dirty="0">
                          <a:solidFill>
                            <a:schemeClr val="dk1"/>
                          </a:solidFill>
                          <a:effectLst/>
                        </a:rPr>
                        <a:t>Mrs Maria </a:t>
                      </a:r>
                      <a:r>
                        <a:rPr lang="en-GB" sz="1400" b="0" kern="1200" dirty="0" err="1">
                          <a:solidFill>
                            <a:schemeClr val="dk1"/>
                          </a:solidFill>
                          <a:effectLst/>
                        </a:rPr>
                        <a:t>Glazhofer</a:t>
                      </a:r>
                      <a:endParaRPr lang="en-GB" sz="1400" b="0" kern="1200" dirty="0">
                        <a:solidFill>
                          <a:schemeClr val="dk1"/>
                        </a:solidFill>
                        <a:effectLst/>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Mrs Jane Gibson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Miss Aimee Budd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dirty="0" err="1"/>
                        <a:t>Mr</a:t>
                      </a:r>
                      <a:r>
                        <a:rPr lang="en-US" sz="1400" dirty="0"/>
                        <a:t> Adam Willard (PE)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Mrs Sarah Thomas (Art)</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135669"/>
                  </a:ext>
                </a:extLst>
              </a:tr>
              <a:tr h="164666">
                <a:tc>
                  <a:txBody>
                    <a:bodyPr/>
                    <a:lstStyle/>
                    <a:p>
                      <a:pPr algn="ctr"/>
                      <a:r>
                        <a:rPr lang="en-US" sz="1600" b="1" dirty="0"/>
                        <a:t>Year 5</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ase"/>
                      <a:r>
                        <a:rPr lang="en-GB" sz="1400" b="0" kern="1200" dirty="0">
                          <a:solidFill>
                            <a:schemeClr val="dk1"/>
                          </a:solidFill>
                          <a:effectLst/>
                        </a:rPr>
                        <a:t>Miss Emily Piper</a:t>
                      </a:r>
                    </a:p>
                    <a:p>
                      <a:pPr algn="ctr" fontAlgn="base"/>
                      <a:r>
                        <a:rPr lang="en-GB" sz="1400" b="0" kern="1200" dirty="0">
                          <a:solidFill>
                            <a:schemeClr val="dk1"/>
                          </a:solidFill>
                          <a:effectLst/>
                        </a:rPr>
                        <a:t>Ms Jessica Stephens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i="0" kern="1200" dirty="0">
                          <a:solidFill>
                            <a:schemeClr val="dk1"/>
                          </a:solidFill>
                          <a:effectLst/>
                          <a:latin typeface="+mn-lt"/>
                          <a:ea typeface="+mn-ea"/>
                          <a:cs typeface="+mn-cs"/>
                        </a:rPr>
                        <a:t>Miss Stephanie Lawless</a:t>
                      </a:r>
                    </a:p>
                    <a:p>
                      <a:pPr algn="ctr" fontAlgn="base"/>
                      <a:r>
                        <a:rPr lang="en-GB" sz="1400" b="0" i="0" kern="1200" dirty="0">
                          <a:solidFill>
                            <a:schemeClr val="dk1"/>
                          </a:solidFill>
                          <a:effectLst/>
                          <a:latin typeface="+mn-lt"/>
                          <a:ea typeface="+mn-ea"/>
                          <a:cs typeface="+mn-cs"/>
                        </a:rPr>
                        <a:t>Mr Dave Wright</a:t>
                      </a:r>
                    </a:p>
                    <a:p>
                      <a:pPr algn="ctr" fontAlgn="base"/>
                      <a:r>
                        <a:rPr lang="en-GB" sz="1400" b="0" i="0" kern="1200" dirty="0">
                          <a:solidFill>
                            <a:schemeClr val="dk1"/>
                          </a:solidFill>
                          <a:effectLst/>
                          <a:latin typeface="+mn-lt"/>
                          <a:ea typeface="+mn-ea"/>
                          <a:cs typeface="+mn-cs"/>
                        </a:rPr>
                        <a:t>Mrs Noreen Flannagan</a:t>
                      </a:r>
                    </a:p>
                    <a:p>
                      <a:pPr algn="ctr" fontAlgn="base"/>
                      <a:r>
                        <a:rPr lang="en-GB" sz="1400" b="0" i="0" kern="1200" dirty="0">
                          <a:solidFill>
                            <a:schemeClr val="dk1"/>
                          </a:solidFill>
                          <a:effectLst/>
                          <a:latin typeface="+mn-lt"/>
                          <a:ea typeface="+mn-ea"/>
                          <a:cs typeface="+mn-cs"/>
                        </a:rPr>
                        <a:t>Mrs </a:t>
                      </a:r>
                      <a:r>
                        <a:rPr lang="en-GB" sz="1400" b="0" i="0" kern="1200" dirty="0" err="1">
                          <a:solidFill>
                            <a:schemeClr val="dk1"/>
                          </a:solidFill>
                          <a:effectLst/>
                          <a:latin typeface="+mn-lt"/>
                          <a:ea typeface="+mn-ea"/>
                          <a:cs typeface="+mn-cs"/>
                        </a:rPr>
                        <a:t>Guncha</a:t>
                      </a:r>
                      <a:r>
                        <a:rPr lang="en-GB" sz="1400" b="0" i="0" kern="1200" dirty="0">
                          <a:solidFill>
                            <a:schemeClr val="dk1"/>
                          </a:solidFill>
                          <a:effectLst/>
                          <a:latin typeface="+mn-lt"/>
                          <a:ea typeface="+mn-ea"/>
                          <a:cs typeface="+mn-cs"/>
                        </a:rPr>
                        <a:t> </a:t>
                      </a:r>
                      <a:r>
                        <a:rPr lang="en-GB" sz="1400" b="0" i="0" kern="1200" dirty="0" err="1">
                          <a:solidFill>
                            <a:schemeClr val="dk1"/>
                          </a:solidFill>
                          <a:effectLst/>
                          <a:latin typeface="+mn-lt"/>
                          <a:ea typeface="+mn-ea"/>
                          <a:cs typeface="+mn-cs"/>
                        </a:rPr>
                        <a:t>Elsawahli</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Mrs Nicola Bendon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dirty="0" err="1"/>
                        <a:t>Mr</a:t>
                      </a:r>
                      <a:r>
                        <a:rPr lang="en-US" sz="1400" dirty="0"/>
                        <a:t> Adam Willard (PE)</a:t>
                      </a:r>
                    </a:p>
                    <a:p>
                      <a:pPr algn="ctr" fontAlgn="base"/>
                      <a:r>
                        <a:rPr lang="en-GB" sz="1400" b="0" kern="1200" dirty="0">
                          <a:solidFill>
                            <a:schemeClr val="dk1"/>
                          </a:solidFill>
                          <a:effectLst/>
                        </a:rPr>
                        <a:t>Mrs Sarah Thomas (Art)</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033140"/>
                  </a:ext>
                </a:extLst>
              </a:tr>
              <a:tr h="370840">
                <a:tc>
                  <a:txBody>
                    <a:bodyPr/>
                    <a:lstStyle/>
                    <a:p>
                      <a:pPr algn="ctr"/>
                      <a:r>
                        <a:rPr lang="en-US" sz="1600" b="1" dirty="0"/>
                        <a:t>Year 6 </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Mrs Karen Bowden</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Miss Katie </a:t>
                      </a:r>
                      <a:r>
                        <a:rPr lang="en-GB" sz="1400" b="0" kern="1200" dirty="0" err="1">
                          <a:solidFill>
                            <a:schemeClr val="dk1"/>
                          </a:solidFill>
                          <a:effectLst/>
                        </a:rPr>
                        <a:t>Graby</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Miss Holly Edwards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Mrs Amie Stone (HLTA)</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200" dirty="0">
                          <a:solidFill>
                            <a:schemeClr val="dk1"/>
                          </a:solidFill>
                          <a:effectLst/>
                        </a:rPr>
                        <a:t>Miss Kim Dougherty</a:t>
                      </a:r>
                      <a:endParaRPr lang="en-GB" sz="14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t>Mr</a:t>
                      </a:r>
                      <a:r>
                        <a:rPr lang="en-US" sz="1400" dirty="0"/>
                        <a:t> Adam Willard (PE)</a:t>
                      </a:r>
                      <a:endParaRPr lang="en-GB" sz="1400" b="0" kern="1200" dirty="0">
                        <a:solidFill>
                          <a:schemeClr val="dk1"/>
                        </a:solidFill>
                        <a:effectLst/>
                      </a:endParaRPr>
                    </a:p>
                    <a:p>
                      <a:pPr algn="ctr"/>
                      <a:r>
                        <a:rPr lang="en-US" sz="1400" dirty="0" err="1"/>
                        <a:t>Mrs</a:t>
                      </a:r>
                      <a:r>
                        <a:rPr lang="en-US" sz="1400" dirty="0"/>
                        <a:t> Sarah Inman (Art)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144409"/>
                  </a:ext>
                </a:extLst>
              </a:tr>
            </a:tbl>
          </a:graphicData>
        </a:graphic>
      </p:graphicFrame>
      <p:graphicFrame>
        <p:nvGraphicFramePr>
          <p:cNvPr id="4" name="Table 4">
            <a:extLst>
              <a:ext uri="{FF2B5EF4-FFF2-40B4-BE49-F238E27FC236}">
                <a16:creationId xmlns:a16="http://schemas.microsoft.com/office/drawing/2014/main" id="{6926DF79-D089-2F1A-D530-45E18A6E98E7}"/>
              </a:ext>
            </a:extLst>
          </p:cNvPr>
          <p:cNvGraphicFramePr>
            <a:graphicFrameLocks noGrp="1"/>
          </p:cNvGraphicFramePr>
          <p:nvPr>
            <p:ph idx="1"/>
            <p:extLst>
              <p:ext uri="{D42A27DB-BD31-4B8C-83A1-F6EECF244321}">
                <p14:modId xmlns:p14="http://schemas.microsoft.com/office/powerpoint/2010/main" val="171361910"/>
              </p:ext>
            </p:extLst>
          </p:nvPr>
        </p:nvGraphicFramePr>
        <p:xfrm>
          <a:off x="933501" y="765633"/>
          <a:ext cx="10515598" cy="944880"/>
        </p:xfrm>
        <a:graphic>
          <a:graphicData uri="http://schemas.openxmlformats.org/drawingml/2006/table">
            <a:tbl>
              <a:tblPr firstRow="1" bandRow="1">
                <a:tableStyleId>{912C8C85-51F0-491E-9774-3900AFEF0FD7}</a:tableStyleId>
              </a:tblPr>
              <a:tblGrid>
                <a:gridCol w="5155884">
                  <a:extLst>
                    <a:ext uri="{9D8B030D-6E8A-4147-A177-3AD203B41FA5}">
                      <a16:colId xmlns:a16="http://schemas.microsoft.com/office/drawing/2014/main" val="580570719"/>
                    </a:ext>
                  </a:extLst>
                </a:gridCol>
                <a:gridCol w="5359714">
                  <a:extLst>
                    <a:ext uri="{9D8B030D-6E8A-4147-A177-3AD203B41FA5}">
                      <a16:colId xmlns:a16="http://schemas.microsoft.com/office/drawing/2014/main" val="1840225134"/>
                    </a:ext>
                  </a:extLst>
                </a:gridCol>
              </a:tblGrid>
              <a:tr h="300384">
                <a:tc gridSpan="2">
                  <a:txBody>
                    <a:bodyPr/>
                    <a:lstStyle/>
                    <a:p>
                      <a:pPr algn="ctr"/>
                      <a:r>
                        <a:rPr lang="en-US" sz="1600" dirty="0">
                          <a:solidFill>
                            <a:schemeClr val="tx1"/>
                          </a:solidFill>
                        </a:rPr>
                        <a:t>Headteacher -</a:t>
                      </a:r>
                      <a:r>
                        <a:rPr lang="en-US" sz="1600" dirty="0" err="1">
                          <a:solidFill>
                            <a:schemeClr val="tx1"/>
                          </a:solidFill>
                        </a:rPr>
                        <a:t>Mrs</a:t>
                      </a:r>
                      <a:r>
                        <a:rPr lang="en-US" sz="1600" dirty="0">
                          <a:solidFill>
                            <a:schemeClr val="tx1"/>
                          </a:solidFill>
                        </a:rPr>
                        <a:t> Sarah Inman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15687868"/>
                  </a:ext>
                </a:extLst>
              </a:tr>
              <a:tr h="264558">
                <a:tc>
                  <a:txBody>
                    <a:bodyPr/>
                    <a:lstStyle/>
                    <a:p>
                      <a:pPr algn="ctr"/>
                      <a:r>
                        <a:rPr lang="en-US" sz="1400" dirty="0"/>
                        <a:t>Assistant Headteacher (SENCO)-</a:t>
                      </a:r>
                      <a:r>
                        <a:rPr lang="en-US" sz="1400" dirty="0" err="1"/>
                        <a:t>Mrs</a:t>
                      </a:r>
                      <a:r>
                        <a:rPr lang="en-US" sz="1400" dirty="0"/>
                        <a:t> Sue Willans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Assistant Headteacher (LKS2 Lead)-Miss Charlotte Pocock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241782"/>
                  </a:ext>
                </a:extLst>
              </a:tr>
              <a:tr h="264558">
                <a:tc gridSpan="2">
                  <a:txBody>
                    <a:bodyPr/>
                    <a:lstStyle/>
                    <a:p>
                      <a:pPr algn="ctr"/>
                      <a:r>
                        <a:rPr lang="en-GB" sz="1400" dirty="0"/>
                        <a:t>Senior Leader Teacher (UKS2 Lead)- Mrs Karen Bowden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705469"/>
                  </a:ext>
                </a:extLst>
              </a:tr>
            </a:tbl>
          </a:graphicData>
        </a:graphic>
      </p:graphicFrame>
      <p:sp>
        <p:nvSpPr>
          <p:cNvPr id="2" name="Title 1">
            <a:extLst>
              <a:ext uri="{FF2B5EF4-FFF2-40B4-BE49-F238E27FC236}">
                <a16:creationId xmlns:a16="http://schemas.microsoft.com/office/drawing/2014/main" id="{F1091C9B-1521-D55D-25C1-B8093CE38366}"/>
              </a:ext>
            </a:extLst>
          </p:cNvPr>
          <p:cNvSpPr>
            <a:spLocks noGrp="1"/>
          </p:cNvSpPr>
          <p:nvPr>
            <p:ph type="title"/>
          </p:nvPr>
        </p:nvSpPr>
        <p:spPr>
          <a:xfrm>
            <a:off x="838194" y="1840187"/>
            <a:ext cx="10515600" cy="444864"/>
          </a:xfrm>
        </p:spPr>
        <p:txBody>
          <a:bodyPr>
            <a:noAutofit/>
          </a:bodyPr>
          <a:lstStyle/>
          <a:p>
            <a:pPr algn="ctr"/>
            <a:r>
              <a:rPr lang="en-US" dirty="0">
                <a:solidFill>
                  <a:schemeClr val="accent6">
                    <a:lumMod val="75000"/>
                  </a:schemeClr>
                </a:solidFill>
                <a:latin typeface="Calibri Body"/>
              </a:rPr>
              <a:t>Year Group Teams</a:t>
            </a:r>
            <a:endParaRPr lang="en-GB" dirty="0">
              <a:solidFill>
                <a:schemeClr val="accent6">
                  <a:lumMod val="75000"/>
                </a:schemeClr>
              </a:solidFill>
              <a:latin typeface="Calibri Body"/>
            </a:endParaRPr>
          </a:p>
        </p:txBody>
      </p:sp>
      <p:sp>
        <p:nvSpPr>
          <p:cNvPr id="3" name="Title 1">
            <a:extLst>
              <a:ext uri="{FF2B5EF4-FFF2-40B4-BE49-F238E27FC236}">
                <a16:creationId xmlns:a16="http://schemas.microsoft.com/office/drawing/2014/main" id="{656CF8A1-9082-DC72-1DF7-B35B259E8D87}"/>
              </a:ext>
            </a:extLst>
          </p:cNvPr>
          <p:cNvSpPr txBox="1">
            <a:spLocks/>
          </p:cNvSpPr>
          <p:nvPr/>
        </p:nvSpPr>
        <p:spPr>
          <a:xfrm>
            <a:off x="838194" y="-1782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6">
                    <a:lumMod val="75000"/>
                  </a:schemeClr>
                </a:solidFill>
                <a:latin typeface="Calibri Body"/>
              </a:rPr>
              <a:t>Leadership Team</a:t>
            </a:r>
            <a:endParaRPr lang="en-GB" dirty="0">
              <a:solidFill>
                <a:schemeClr val="accent6">
                  <a:lumMod val="75000"/>
                </a:schemeClr>
              </a:solidFill>
              <a:latin typeface="Calibri Body"/>
            </a:endParaRPr>
          </a:p>
        </p:txBody>
      </p:sp>
      <p:sp>
        <p:nvSpPr>
          <p:cNvPr id="5" name="Rectangle: Rounded Corners 4">
            <a:hlinkClick r:id="rId2" action="ppaction://hlinksldjump"/>
            <a:extLst>
              <a:ext uri="{FF2B5EF4-FFF2-40B4-BE49-F238E27FC236}">
                <a16:creationId xmlns:a16="http://schemas.microsoft.com/office/drawing/2014/main" id="{01E2DB3D-8390-7E7E-0D56-56ACEF00A914}"/>
              </a:ext>
            </a:extLst>
          </p:cNvPr>
          <p:cNvSpPr/>
          <p:nvPr/>
        </p:nvSpPr>
        <p:spPr>
          <a:xfrm>
            <a:off x="10493592" y="6493748"/>
            <a:ext cx="1568115" cy="3344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CONTENTS</a:t>
            </a:r>
            <a:endParaRPr lang="en-GB" dirty="0"/>
          </a:p>
        </p:txBody>
      </p:sp>
    </p:spTree>
    <p:extLst>
      <p:ext uri="{BB962C8B-B14F-4D97-AF65-F5344CB8AC3E}">
        <p14:creationId xmlns:p14="http://schemas.microsoft.com/office/powerpoint/2010/main" val="2323386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0EA54E13FCC04C9DB5002764BCCAF1" ma:contentTypeVersion="12" ma:contentTypeDescription="Create a new document." ma:contentTypeScope="" ma:versionID="0030022d8b979dc2a18de74252f837cc">
  <xsd:schema xmlns:xsd="http://www.w3.org/2001/XMLSchema" xmlns:xs="http://www.w3.org/2001/XMLSchema" xmlns:p="http://schemas.microsoft.com/office/2006/metadata/properties" xmlns:ns2="da79bd56-98be-4703-a763-6171abd2b179" xmlns:ns3="222e2b60-14c9-42c5-802a-004ce2cd44df" targetNamespace="http://schemas.microsoft.com/office/2006/metadata/properties" ma:root="true" ma:fieldsID="bc3af0aa68328a382dbe8ed10b8dda5b" ns2:_="" ns3:_="">
    <xsd:import namespace="da79bd56-98be-4703-a763-6171abd2b179"/>
    <xsd:import namespace="222e2b60-14c9-42c5-802a-004ce2cd44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9bd56-98be-4703-a763-6171abd2b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ae425b9-1905-4bea-8af5-93d47b615f1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2e2b60-14c9-42c5-802a-004ce2cd44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1c6de65-dd7d-448e-848b-af3f94fa3287}" ma:internalName="TaxCatchAll" ma:showField="CatchAllData" ma:web="222e2b60-14c9-42c5-802a-004ce2cd4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2e2b60-14c9-42c5-802a-004ce2cd44df" xsi:nil="true"/>
    <lcf76f155ced4ddcb4097134ff3c332f xmlns="da79bd56-98be-4703-a763-6171abd2b1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8DEBF7-4E4E-4010-AD8A-2B7C49CA0D5B}"/>
</file>

<file path=customXml/itemProps2.xml><?xml version="1.0" encoding="utf-8"?>
<ds:datastoreItem xmlns:ds="http://schemas.openxmlformats.org/officeDocument/2006/customXml" ds:itemID="{467DA869-4DD4-4294-AFE7-33601B8E7584}"/>
</file>

<file path=customXml/itemProps3.xml><?xml version="1.0" encoding="utf-8"?>
<ds:datastoreItem xmlns:ds="http://schemas.openxmlformats.org/officeDocument/2006/customXml" ds:itemID="{EDB8814D-1637-484A-BD31-75ABFA6E56B3}"/>
</file>

<file path=docProps/app.xml><?xml version="1.0" encoding="utf-8"?>
<Properties xmlns="http://schemas.openxmlformats.org/officeDocument/2006/extended-properties" xmlns:vt="http://schemas.openxmlformats.org/officeDocument/2006/docPropsVTypes">
  <TotalTime>1306</TotalTime>
  <Words>8499</Words>
  <Application>Microsoft Office PowerPoint</Application>
  <PresentationFormat>Widescreen</PresentationFormat>
  <Paragraphs>859</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Atlanta</vt:lpstr>
      <vt:lpstr>Calibri</vt:lpstr>
      <vt:lpstr>Calibri Body</vt:lpstr>
      <vt:lpstr>Calibri Light</vt:lpstr>
      <vt:lpstr>Californian FB</vt:lpstr>
      <vt:lpstr>Symbol</vt:lpstr>
      <vt:lpstr>Times New Roman</vt:lpstr>
      <vt:lpstr>Office Theme</vt:lpstr>
      <vt:lpstr>PowerPoint Presentation</vt:lpstr>
      <vt:lpstr>Instructions</vt:lpstr>
      <vt:lpstr>Contents</vt:lpstr>
      <vt:lpstr>Safeguarding</vt:lpstr>
      <vt:lpstr>First Aid &amp; Medical Needs </vt:lpstr>
      <vt:lpstr>Fire Drills </vt:lpstr>
      <vt:lpstr>Health and Safety </vt:lpstr>
      <vt:lpstr>Team Pixmore Overview </vt:lpstr>
      <vt:lpstr>Year Group Teams</vt:lpstr>
      <vt:lpstr>Administrative Team</vt:lpstr>
      <vt:lpstr>Safeguarding Teams</vt:lpstr>
      <vt:lpstr>Governing Body Team </vt:lpstr>
      <vt:lpstr>The Nolan Principles </vt:lpstr>
      <vt:lpstr>Ready, respectful, safe </vt:lpstr>
      <vt:lpstr>Teaching Standards </vt:lpstr>
      <vt:lpstr>Absences </vt:lpstr>
      <vt:lpstr>Communication   </vt:lpstr>
      <vt:lpstr>Office Procedures   </vt:lpstr>
      <vt:lpstr>Record Keeping  </vt:lpstr>
      <vt:lpstr>Equipment </vt:lpstr>
      <vt:lpstr>Timings </vt:lpstr>
      <vt:lpstr>Before School </vt:lpstr>
      <vt:lpstr>Registration   </vt:lpstr>
      <vt:lpstr>Assemblies </vt:lpstr>
      <vt:lpstr>Clubs</vt:lpstr>
      <vt:lpstr>Playground Duty   </vt:lpstr>
      <vt:lpstr>Playtime rules   </vt:lpstr>
      <vt:lpstr>Adventure/Gym Equipment and Tyres </vt:lpstr>
      <vt:lpstr>Wet playtime (extreme wet/cold) </vt:lpstr>
      <vt:lpstr>Keeping children in at playtime </vt:lpstr>
      <vt:lpstr>Lunchtime duty</vt:lpstr>
      <vt:lpstr>Special Educational Needs   </vt:lpstr>
      <vt:lpstr>Curriculum </vt:lpstr>
      <vt:lpstr>Curriculum Responsibilities </vt:lpstr>
      <vt:lpstr>Rosenshine’s Principles</vt:lpstr>
      <vt:lpstr>Classroom Organisation   </vt:lpstr>
      <vt:lpstr>Displays   </vt:lpstr>
      <vt:lpstr>Home learning </vt:lpstr>
      <vt:lpstr>Home learning continued </vt:lpstr>
      <vt:lpstr>Promoting the curriculum and learning</vt:lpstr>
      <vt:lpstr>British Values  </vt:lpstr>
      <vt:lpstr>Rewards</vt:lpstr>
      <vt:lpstr>The Pixmore Way</vt:lpstr>
      <vt:lpstr>Sanctions</vt:lpstr>
      <vt:lpstr>Pixmore Learning Power (PLP)</vt:lpstr>
      <vt:lpstr>Zones of regulation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Pocock (Teacher)</dc:creator>
  <cp:lastModifiedBy>Head</cp:lastModifiedBy>
  <cp:revision>149</cp:revision>
  <dcterms:created xsi:type="dcterms:W3CDTF">2023-03-27T13:09:04Z</dcterms:created>
  <dcterms:modified xsi:type="dcterms:W3CDTF">2025-04-23T08:17:13Z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0x0101008B0EA54E13FCC04C9DB5002764BCCAF1</vt:lpwstr>
  </property>
  <property fmtid="{D5CDD505-2E9C-101B-9397-08002B2CF9AE}" pid="3" name="Order">
    <vt:r8>768200</vt:r8>
  </property>
</Properties>
</file>